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notesSlides/notesSlide5.xml" ContentType="application/vnd.openxmlformats-officedocument.presentationml.notesSlide+xml"/>
  <Override PartName="/ppt/tags/tag11.xml" ContentType="application/vnd.openxmlformats-officedocument.presentationml.tags+xml"/>
  <Override PartName="/ppt/notesSlides/notesSlide6.xml" ContentType="application/vnd.openxmlformats-officedocument.presentationml.notesSlide+xml"/>
  <Override PartName="/ppt/tags/tag12.xml" ContentType="application/vnd.openxmlformats-officedocument.presentationml.tags+xml"/>
  <Override PartName="/ppt/notesSlides/notesSlide7.xml" ContentType="application/vnd.openxmlformats-officedocument.presentationml.notesSlide+xml"/>
  <Override PartName="/ppt/tags/tag13.xml" ContentType="application/vnd.openxmlformats-officedocument.presentationml.tags+xml"/>
  <Override PartName="/ppt/notesSlides/notesSlide8.xml" ContentType="application/vnd.openxmlformats-officedocument.presentationml.notesSlide+xml"/>
  <Override PartName="/ppt/tags/tag14.xml" ContentType="application/vnd.openxmlformats-officedocument.presentationml.tags+xml"/>
  <Override PartName="/ppt/notesSlides/notesSlide9.xml" ContentType="application/vnd.openxmlformats-officedocument.presentationml.notesSlide+xml"/>
  <Override PartName="/ppt/tags/tag15.xml" ContentType="application/vnd.openxmlformats-officedocument.presentationml.tags+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27" r:id="rId2"/>
    <p:sldId id="312" r:id="rId3"/>
    <p:sldId id="313" r:id="rId4"/>
    <p:sldId id="279" r:id="rId5"/>
    <p:sldId id="308" r:id="rId6"/>
    <p:sldId id="307" r:id="rId7"/>
    <p:sldId id="309" r:id="rId8"/>
    <p:sldId id="314" r:id="rId9"/>
    <p:sldId id="315" r:id="rId10"/>
    <p:sldId id="321" r:id="rId11"/>
    <p:sldId id="310" r:id="rId12"/>
    <p:sldId id="316" r:id="rId13"/>
    <p:sldId id="317" r:id="rId14"/>
    <p:sldId id="320" r:id="rId15"/>
    <p:sldId id="311" r:id="rId16"/>
    <p:sldId id="31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26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image" Target="../media/image14.png"/><Relationship Id="rId4" Type="http://schemas.openxmlformats.org/officeDocument/2006/relationships/image" Target="../media/image17.png"/></Relationships>
</file>

<file path=ppt/diagrams/_rels/drawing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image" Target="../media/image14.png"/><Relationship Id="rId4" Type="http://schemas.openxmlformats.org/officeDocument/2006/relationships/image" Target="../media/image17.png"/></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804519-10EE-45A7-BCA9-1B74CEABAE0E}" type="doc">
      <dgm:prSet loTypeId="urn:microsoft.com/office/officeart/2005/8/layout/pList2" loCatId="picture" qsTypeId="urn:microsoft.com/office/officeart/2005/8/quickstyle/simple1" qsCatId="simple" csTypeId="urn:microsoft.com/office/officeart/2005/8/colors/accent0_1" csCatId="mainScheme" phldr="1"/>
      <dgm:spPr/>
    </dgm:pt>
    <dgm:pt modelId="{DEA848BA-8D71-4FA8-AD75-B1B51EAF0F1E}">
      <dgm:prSet phldrT="[Text]" custT="1"/>
      <dgm:spPr/>
      <dgm:t>
        <a:bodyPr/>
        <a:lstStyle/>
        <a:p>
          <a:pPr algn="ctr"/>
          <a:r>
            <a:rPr lang="en-CA" sz="1800" b="1" dirty="0"/>
            <a:t>Joint PiT Count and Connection/ Action Sprint</a:t>
          </a:r>
        </a:p>
        <a:p>
          <a:pPr algn="ctr"/>
          <a:r>
            <a:rPr lang="en-CA" sz="1800" dirty="0">
              <a:solidFill>
                <a:schemeClr val="tx1"/>
              </a:solidFill>
            </a:rPr>
            <a:t>To jump-start a List</a:t>
          </a:r>
          <a:r>
            <a:rPr lang="en-CA" sz="1800" b="0" dirty="0"/>
            <a:t> </a:t>
          </a:r>
        </a:p>
      </dgm:t>
    </dgm:pt>
    <dgm:pt modelId="{72914F1C-BD2C-44E1-938B-198450E7952A}" type="parTrans" cxnId="{718E1863-10B7-4FC1-B9DA-CAF065ADD86F}">
      <dgm:prSet/>
      <dgm:spPr/>
      <dgm:t>
        <a:bodyPr/>
        <a:lstStyle/>
        <a:p>
          <a:endParaRPr lang="en-CA" sz="2000"/>
        </a:p>
      </dgm:t>
    </dgm:pt>
    <dgm:pt modelId="{9D538C7A-4076-4DED-AB7D-43CCB0A1E8C6}" type="sibTrans" cxnId="{718E1863-10B7-4FC1-B9DA-CAF065ADD86F}">
      <dgm:prSet/>
      <dgm:spPr/>
      <dgm:t>
        <a:bodyPr/>
        <a:lstStyle/>
        <a:p>
          <a:endParaRPr lang="en-CA" sz="2000"/>
        </a:p>
      </dgm:t>
    </dgm:pt>
    <dgm:pt modelId="{5A269CC8-64BC-4EA3-B533-9C5D853DDE02}">
      <dgm:prSet phldrT="[Text]" custT="1"/>
      <dgm:spPr/>
      <dgm:t>
        <a:bodyPr/>
        <a:lstStyle/>
        <a:p>
          <a:r>
            <a:rPr lang="en-CA" sz="1800" b="1" dirty="0"/>
            <a:t>Use the PiT Count as outreach for inclusion in community data</a:t>
          </a:r>
        </a:p>
        <a:p>
          <a:r>
            <a:rPr lang="en-CA" sz="1800" dirty="0">
              <a:solidFill>
                <a:schemeClr val="tx1"/>
              </a:solidFill>
            </a:rPr>
            <a:t>To improve List coverage, particularly in unsheltered areas.</a:t>
          </a:r>
          <a:endParaRPr lang="en-CA" sz="1800" dirty="0"/>
        </a:p>
      </dgm:t>
    </dgm:pt>
    <dgm:pt modelId="{0E6FEC79-F0E4-4FE3-B8AD-94FC4AD3E46B}" type="parTrans" cxnId="{C85204AD-F351-4E2B-A1AB-AC1ED8D99DD9}">
      <dgm:prSet/>
      <dgm:spPr/>
      <dgm:t>
        <a:bodyPr/>
        <a:lstStyle/>
        <a:p>
          <a:endParaRPr lang="en-CA" sz="2000"/>
        </a:p>
      </dgm:t>
    </dgm:pt>
    <dgm:pt modelId="{E1B5C508-6609-458A-8508-FAE12F697248}" type="sibTrans" cxnId="{C85204AD-F351-4E2B-A1AB-AC1ED8D99DD9}">
      <dgm:prSet/>
      <dgm:spPr/>
      <dgm:t>
        <a:bodyPr/>
        <a:lstStyle/>
        <a:p>
          <a:endParaRPr lang="en-CA" sz="2000"/>
        </a:p>
      </dgm:t>
    </dgm:pt>
    <dgm:pt modelId="{707FB5F4-8197-4916-9828-BB3AFEB63CB2}">
      <dgm:prSet phldrT="[Text]" custT="1"/>
      <dgm:spPr/>
      <dgm:t>
        <a:bodyPr/>
        <a:lstStyle/>
        <a:p>
          <a:r>
            <a:rPr lang="en-CA" sz="1800" b="1" dirty="0">
              <a:latin typeface="Century Gothic" panose="020B0502020202020204" pitchFamily="34" charset="0"/>
            </a:rPr>
            <a:t>Compare your community data to your PiT enumeration</a:t>
          </a:r>
        </a:p>
        <a:p>
          <a:r>
            <a:rPr lang="en-CA" sz="1800" dirty="0">
              <a:solidFill>
                <a:schemeClr val="tx1"/>
              </a:solidFill>
            </a:rPr>
            <a:t>To identify possible gaps in coverage. </a:t>
          </a:r>
          <a:endParaRPr lang="en-CA" sz="1800" dirty="0"/>
        </a:p>
      </dgm:t>
    </dgm:pt>
    <dgm:pt modelId="{1615A0B0-C44A-488D-96D0-F26AA77C1B89}" type="parTrans" cxnId="{F3757576-6D9B-46E1-8F3D-E7A8AFE10F55}">
      <dgm:prSet/>
      <dgm:spPr/>
      <dgm:t>
        <a:bodyPr/>
        <a:lstStyle/>
        <a:p>
          <a:endParaRPr lang="en-CA" sz="2000"/>
        </a:p>
      </dgm:t>
    </dgm:pt>
    <dgm:pt modelId="{AB699D51-792A-41C2-BA3D-99CF5EB9CCF0}" type="sibTrans" cxnId="{F3757576-6D9B-46E1-8F3D-E7A8AFE10F55}">
      <dgm:prSet/>
      <dgm:spPr/>
      <dgm:t>
        <a:bodyPr/>
        <a:lstStyle/>
        <a:p>
          <a:endParaRPr lang="en-CA" sz="2000"/>
        </a:p>
      </dgm:t>
    </dgm:pt>
    <dgm:pt modelId="{C6783915-7316-41D1-B42C-03430A042778}">
      <dgm:prSet custT="1"/>
      <dgm:spPr/>
      <dgm:t>
        <a:bodyPr/>
        <a:lstStyle/>
        <a:p>
          <a:r>
            <a:rPr lang="en-CA" sz="1800" b="1" dirty="0">
              <a:latin typeface="Century Gothic" panose="020B0502020202020204" pitchFamily="34" charset="0"/>
            </a:rPr>
            <a:t>Compare demographic information</a:t>
          </a:r>
        </a:p>
        <a:p>
          <a:r>
            <a:rPr lang="en-CA" sz="1800" dirty="0">
              <a:solidFill>
                <a:schemeClr val="tx1"/>
              </a:solidFill>
            </a:rPr>
            <a:t>To review data quality and service access. </a:t>
          </a:r>
          <a:endParaRPr lang="en-CA" sz="1800" dirty="0">
            <a:latin typeface="Century Gothic" panose="020B0502020202020204" pitchFamily="34" charset="0"/>
          </a:endParaRPr>
        </a:p>
        <a:p>
          <a:endParaRPr lang="en-CA" sz="1800" dirty="0"/>
        </a:p>
      </dgm:t>
    </dgm:pt>
    <dgm:pt modelId="{C6F4F3B7-6F7E-42A0-9AD8-D74E31312758}" type="parTrans" cxnId="{725E4188-4248-42E7-9D62-80102A451482}">
      <dgm:prSet/>
      <dgm:spPr/>
      <dgm:t>
        <a:bodyPr/>
        <a:lstStyle/>
        <a:p>
          <a:endParaRPr lang="en-CA" sz="2000"/>
        </a:p>
      </dgm:t>
    </dgm:pt>
    <dgm:pt modelId="{324F5350-99EC-4EB4-B899-841E81394320}" type="sibTrans" cxnId="{725E4188-4248-42E7-9D62-80102A451482}">
      <dgm:prSet/>
      <dgm:spPr/>
      <dgm:t>
        <a:bodyPr/>
        <a:lstStyle/>
        <a:p>
          <a:endParaRPr lang="en-CA" sz="2000"/>
        </a:p>
      </dgm:t>
    </dgm:pt>
    <dgm:pt modelId="{7CB6308A-1252-47A1-8A07-0E87D84AB829}" type="pres">
      <dgm:prSet presAssocID="{81804519-10EE-45A7-BCA9-1B74CEABAE0E}" presName="Name0" presStyleCnt="0">
        <dgm:presLayoutVars>
          <dgm:dir/>
          <dgm:resizeHandles val="exact"/>
        </dgm:presLayoutVars>
      </dgm:prSet>
      <dgm:spPr/>
    </dgm:pt>
    <dgm:pt modelId="{912A090E-7E71-4D65-9E43-67C75CD837A8}" type="pres">
      <dgm:prSet presAssocID="{81804519-10EE-45A7-BCA9-1B74CEABAE0E}" presName="bkgdShp" presStyleLbl="alignAccFollowNode1" presStyleIdx="0" presStyleCnt="1"/>
      <dgm:spPr/>
    </dgm:pt>
    <dgm:pt modelId="{07DAA556-AEA7-4DF8-8B3D-687AA617DAF0}" type="pres">
      <dgm:prSet presAssocID="{81804519-10EE-45A7-BCA9-1B74CEABAE0E}" presName="linComp" presStyleCnt="0"/>
      <dgm:spPr/>
    </dgm:pt>
    <dgm:pt modelId="{EB423D18-7585-4D91-BDF9-A94036A7598F}" type="pres">
      <dgm:prSet presAssocID="{DEA848BA-8D71-4FA8-AD75-B1B51EAF0F1E}" presName="compNode" presStyleCnt="0"/>
      <dgm:spPr/>
    </dgm:pt>
    <dgm:pt modelId="{07470B26-91EC-4652-A2B1-AEC473B04EB9}" type="pres">
      <dgm:prSet presAssocID="{DEA848BA-8D71-4FA8-AD75-B1B51EAF0F1E}" presName="node" presStyleLbl="node1" presStyleIdx="0" presStyleCnt="4">
        <dgm:presLayoutVars>
          <dgm:bulletEnabled val="1"/>
        </dgm:presLayoutVars>
      </dgm:prSet>
      <dgm:spPr/>
    </dgm:pt>
    <dgm:pt modelId="{C7339E23-8818-4214-A0BC-75ACA7219D30}" type="pres">
      <dgm:prSet presAssocID="{DEA848BA-8D71-4FA8-AD75-B1B51EAF0F1E}" presName="invisiNode" presStyleLbl="node1" presStyleIdx="0" presStyleCnt="4"/>
      <dgm:spPr/>
    </dgm:pt>
    <dgm:pt modelId="{E8127B4C-1189-46CB-93BB-05962AC1215B}" type="pres">
      <dgm:prSet presAssocID="{DEA848BA-8D71-4FA8-AD75-B1B51EAF0F1E}" presName="imagNode" presStyleLbl="fgImgPlace1" presStyleIdx="0" presStyleCnt="4"/>
      <dgm:spPr>
        <a:blipFill dpi="0" rotWithShape="1">
          <a:blip xmlns:r="http://schemas.openxmlformats.org/officeDocument/2006/relationships" r:embed="rId1">
            <a:extLst>
              <a:ext uri="{28A0092B-C50C-407E-A947-70E740481C1C}">
                <a14:useLocalDpi xmlns:a14="http://schemas.microsoft.com/office/drawing/2010/main" val="0"/>
              </a:ext>
            </a:extLst>
          </a:blip>
          <a:srcRect/>
          <a:stretch>
            <a:fillRect l="13352" t="-12007" r="17730" b="-6533"/>
          </a:stretch>
        </a:blipFill>
      </dgm:spPr>
      <dgm:extLst>
        <a:ext uri="{E40237B7-FDA0-4F09-8148-C483321AD2D9}">
          <dgm14:cNvPr xmlns:dgm14="http://schemas.microsoft.com/office/drawing/2010/diagram" id="0" name="" descr="Map with pin outline"/>
        </a:ext>
      </dgm:extLst>
    </dgm:pt>
    <dgm:pt modelId="{85178850-CF12-4863-B036-8F4BFB2F6A72}" type="pres">
      <dgm:prSet presAssocID="{9D538C7A-4076-4DED-AB7D-43CCB0A1E8C6}" presName="sibTrans" presStyleLbl="sibTrans2D1" presStyleIdx="0" presStyleCnt="0"/>
      <dgm:spPr/>
    </dgm:pt>
    <dgm:pt modelId="{75BFA8E0-B62A-4660-8C45-72760568EE72}" type="pres">
      <dgm:prSet presAssocID="{5A269CC8-64BC-4EA3-B533-9C5D853DDE02}" presName="compNode" presStyleCnt="0"/>
      <dgm:spPr/>
    </dgm:pt>
    <dgm:pt modelId="{FC35D489-B649-46B2-8E8A-5DCCAD7C56BE}" type="pres">
      <dgm:prSet presAssocID="{5A269CC8-64BC-4EA3-B533-9C5D853DDE02}" presName="node" presStyleLbl="node1" presStyleIdx="1" presStyleCnt="4">
        <dgm:presLayoutVars>
          <dgm:bulletEnabled val="1"/>
        </dgm:presLayoutVars>
      </dgm:prSet>
      <dgm:spPr/>
    </dgm:pt>
    <dgm:pt modelId="{2A02AE3B-E158-4EA4-817B-86AF7528D3BF}" type="pres">
      <dgm:prSet presAssocID="{5A269CC8-64BC-4EA3-B533-9C5D853DDE02}" presName="invisiNode" presStyleLbl="node1" presStyleIdx="1" presStyleCnt="4"/>
      <dgm:spPr/>
    </dgm:pt>
    <dgm:pt modelId="{EA8BD636-71AF-4C30-9903-DC62F8E6B02A}" type="pres">
      <dgm:prSet presAssocID="{5A269CC8-64BC-4EA3-B533-9C5D853DDE02}" presName="imagNode" presStyleLbl="fgImgPlace1" presStyleIdx="1" presStyleCnt="4"/>
      <dgm:spPr>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l="21795" t="-3078" r="19111" b="1440"/>
          </a:stretch>
        </a:blipFill>
      </dgm:spPr>
      <dgm:extLst>
        <a:ext uri="{E40237B7-FDA0-4F09-8148-C483321AD2D9}">
          <dgm14:cNvPr xmlns:dgm14="http://schemas.microsoft.com/office/drawing/2010/diagram" id="0" name="" descr="Clipboard Checked outline"/>
        </a:ext>
      </dgm:extLst>
    </dgm:pt>
    <dgm:pt modelId="{B29F68AA-C4DC-4597-BAAC-06B7D87981DC}" type="pres">
      <dgm:prSet presAssocID="{E1B5C508-6609-458A-8508-FAE12F697248}" presName="sibTrans" presStyleLbl="sibTrans2D1" presStyleIdx="0" presStyleCnt="0"/>
      <dgm:spPr/>
    </dgm:pt>
    <dgm:pt modelId="{A88243C8-0A91-4827-811A-56AB3496FBBC}" type="pres">
      <dgm:prSet presAssocID="{707FB5F4-8197-4916-9828-BB3AFEB63CB2}" presName="compNode" presStyleCnt="0"/>
      <dgm:spPr/>
    </dgm:pt>
    <dgm:pt modelId="{23DE25EB-5189-458A-9F7E-9390C8CC1609}" type="pres">
      <dgm:prSet presAssocID="{707FB5F4-8197-4916-9828-BB3AFEB63CB2}" presName="node" presStyleLbl="node1" presStyleIdx="2" presStyleCnt="4">
        <dgm:presLayoutVars>
          <dgm:bulletEnabled val="1"/>
        </dgm:presLayoutVars>
      </dgm:prSet>
      <dgm:spPr/>
    </dgm:pt>
    <dgm:pt modelId="{9D16FEF4-9FDB-4571-931B-13C9B762DF68}" type="pres">
      <dgm:prSet presAssocID="{707FB5F4-8197-4916-9828-BB3AFEB63CB2}" presName="invisiNode" presStyleLbl="node1" presStyleIdx="2" presStyleCnt="4"/>
      <dgm:spPr/>
    </dgm:pt>
    <dgm:pt modelId="{0C460100-B6C4-4944-A9DF-0E5551E0C985}" type="pres">
      <dgm:prSet presAssocID="{707FB5F4-8197-4916-9828-BB3AFEB63CB2}" presName="imagNode" presStyleLbl="fgImgPlace1" presStyleIdx="2" presStyleCnt="4"/>
      <dgm:spPr>
        <a:blipFill dpi="0" rotWithShape="1">
          <a:blip xmlns:r="http://schemas.openxmlformats.org/officeDocument/2006/relationships" r:embed="rId3">
            <a:extLst>
              <a:ext uri="{28A0092B-C50C-407E-A947-70E740481C1C}">
                <a14:useLocalDpi xmlns:a14="http://schemas.microsoft.com/office/drawing/2010/main" val="0"/>
              </a:ext>
            </a:extLst>
          </a:blip>
          <a:srcRect/>
          <a:stretch>
            <a:fillRect l="18923" t="-2880" r="22101" b="1440"/>
          </a:stretch>
        </a:blipFill>
      </dgm:spPr>
      <dgm:extLst>
        <a:ext uri="{E40237B7-FDA0-4F09-8148-C483321AD2D9}">
          <dgm14:cNvPr xmlns:dgm14="http://schemas.microsoft.com/office/drawing/2010/diagram" id="0" name="" descr="Scales of justice outline"/>
        </a:ext>
      </dgm:extLst>
    </dgm:pt>
    <dgm:pt modelId="{8DF5AEB2-B6F7-4081-810E-E95F3E77C790}" type="pres">
      <dgm:prSet presAssocID="{AB699D51-792A-41C2-BA3D-99CF5EB9CCF0}" presName="sibTrans" presStyleLbl="sibTrans2D1" presStyleIdx="0" presStyleCnt="0"/>
      <dgm:spPr/>
    </dgm:pt>
    <dgm:pt modelId="{6E617569-C33A-4936-992F-148A8978D733}" type="pres">
      <dgm:prSet presAssocID="{C6783915-7316-41D1-B42C-03430A042778}" presName="compNode" presStyleCnt="0"/>
      <dgm:spPr/>
    </dgm:pt>
    <dgm:pt modelId="{31F69A76-7C7B-4E1D-AC69-F71A0CBE1E48}" type="pres">
      <dgm:prSet presAssocID="{C6783915-7316-41D1-B42C-03430A042778}" presName="node" presStyleLbl="node1" presStyleIdx="3" presStyleCnt="4">
        <dgm:presLayoutVars>
          <dgm:bulletEnabled val="1"/>
        </dgm:presLayoutVars>
      </dgm:prSet>
      <dgm:spPr/>
    </dgm:pt>
    <dgm:pt modelId="{07FC284C-35DD-4F7C-A8DB-D0CE45339481}" type="pres">
      <dgm:prSet presAssocID="{C6783915-7316-41D1-B42C-03430A042778}" presName="invisiNode" presStyleLbl="node1" presStyleIdx="3" presStyleCnt="4"/>
      <dgm:spPr/>
    </dgm:pt>
    <dgm:pt modelId="{AEE73909-ED6D-4CE1-B208-2EE9B7474B31}" type="pres">
      <dgm:prSet presAssocID="{C6783915-7316-41D1-B42C-03430A042778}" presName="imagNode" presStyleLbl="fgImgPlace1" presStyleIdx="3" presStyleCnt="4"/>
      <dgm:spPr>
        <a:blipFill dpi="0" rotWithShape="1">
          <a:blip xmlns:r="http://schemas.openxmlformats.org/officeDocument/2006/relationships" r:embed="rId4">
            <a:extLst>
              <a:ext uri="{28A0092B-C50C-407E-A947-70E740481C1C}">
                <a14:useLocalDpi xmlns:a14="http://schemas.microsoft.com/office/drawing/2010/main" val="0"/>
              </a:ext>
            </a:extLst>
          </a:blip>
          <a:srcRect/>
          <a:stretch>
            <a:fillRect l="18518" t="879" r="20467" b="-5824"/>
          </a:stretch>
        </a:blipFill>
      </dgm:spPr>
      <dgm:extLst>
        <a:ext uri="{E40237B7-FDA0-4F09-8148-C483321AD2D9}">
          <dgm14:cNvPr xmlns:dgm14="http://schemas.microsoft.com/office/drawing/2010/diagram" id="0" name="" descr="Group of men outline"/>
        </a:ext>
      </dgm:extLst>
    </dgm:pt>
  </dgm:ptLst>
  <dgm:cxnLst>
    <dgm:cxn modelId="{C00FAB2F-FC61-41A8-829B-04982371365E}" type="presOf" srcId="{707FB5F4-8197-4916-9828-BB3AFEB63CB2}" destId="{23DE25EB-5189-458A-9F7E-9390C8CC1609}" srcOrd="0" destOrd="0" presId="urn:microsoft.com/office/officeart/2005/8/layout/pList2"/>
    <dgm:cxn modelId="{2117093E-AF4C-4831-BBD9-47A8911E7762}" type="presOf" srcId="{DEA848BA-8D71-4FA8-AD75-B1B51EAF0F1E}" destId="{07470B26-91EC-4652-A2B1-AEC473B04EB9}" srcOrd="0" destOrd="0" presId="urn:microsoft.com/office/officeart/2005/8/layout/pList2"/>
    <dgm:cxn modelId="{718E1863-10B7-4FC1-B9DA-CAF065ADD86F}" srcId="{81804519-10EE-45A7-BCA9-1B74CEABAE0E}" destId="{DEA848BA-8D71-4FA8-AD75-B1B51EAF0F1E}" srcOrd="0" destOrd="0" parTransId="{72914F1C-BD2C-44E1-938B-198450E7952A}" sibTransId="{9D538C7A-4076-4DED-AB7D-43CCB0A1E8C6}"/>
    <dgm:cxn modelId="{5A342176-4383-4FF0-8D6E-662E19D20823}" type="presOf" srcId="{9D538C7A-4076-4DED-AB7D-43CCB0A1E8C6}" destId="{85178850-CF12-4863-B036-8F4BFB2F6A72}" srcOrd="0" destOrd="0" presId="urn:microsoft.com/office/officeart/2005/8/layout/pList2"/>
    <dgm:cxn modelId="{F3757576-6D9B-46E1-8F3D-E7A8AFE10F55}" srcId="{81804519-10EE-45A7-BCA9-1B74CEABAE0E}" destId="{707FB5F4-8197-4916-9828-BB3AFEB63CB2}" srcOrd="2" destOrd="0" parTransId="{1615A0B0-C44A-488D-96D0-F26AA77C1B89}" sibTransId="{AB699D51-792A-41C2-BA3D-99CF5EB9CCF0}"/>
    <dgm:cxn modelId="{2609E677-3800-47C9-A4F4-5C40CDB5FD0E}" type="presOf" srcId="{81804519-10EE-45A7-BCA9-1B74CEABAE0E}" destId="{7CB6308A-1252-47A1-8A07-0E87D84AB829}" srcOrd="0" destOrd="0" presId="urn:microsoft.com/office/officeart/2005/8/layout/pList2"/>
    <dgm:cxn modelId="{725E4188-4248-42E7-9D62-80102A451482}" srcId="{81804519-10EE-45A7-BCA9-1B74CEABAE0E}" destId="{C6783915-7316-41D1-B42C-03430A042778}" srcOrd="3" destOrd="0" parTransId="{C6F4F3B7-6F7E-42A0-9AD8-D74E31312758}" sibTransId="{324F5350-99EC-4EB4-B899-841E81394320}"/>
    <dgm:cxn modelId="{C85204AD-F351-4E2B-A1AB-AC1ED8D99DD9}" srcId="{81804519-10EE-45A7-BCA9-1B74CEABAE0E}" destId="{5A269CC8-64BC-4EA3-B533-9C5D853DDE02}" srcOrd="1" destOrd="0" parTransId="{0E6FEC79-F0E4-4FE3-B8AD-94FC4AD3E46B}" sibTransId="{E1B5C508-6609-458A-8508-FAE12F697248}"/>
    <dgm:cxn modelId="{B7ACAABC-7027-4D78-B511-3F2A377032D4}" type="presOf" srcId="{AB699D51-792A-41C2-BA3D-99CF5EB9CCF0}" destId="{8DF5AEB2-B6F7-4081-810E-E95F3E77C790}" srcOrd="0" destOrd="0" presId="urn:microsoft.com/office/officeart/2005/8/layout/pList2"/>
    <dgm:cxn modelId="{FA93AACD-FB8D-400B-B046-3C250B608699}" type="presOf" srcId="{E1B5C508-6609-458A-8508-FAE12F697248}" destId="{B29F68AA-C4DC-4597-BAAC-06B7D87981DC}" srcOrd="0" destOrd="0" presId="urn:microsoft.com/office/officeart/2005/8/layout/pList2"/>
    <dgm:cxn modelId="{B710CFD3-50DD-4A4A-BC15-82A74E4775B0}" type="presOf" srcId="{C6783915-7316-41D1-B42C-03430A042778}" destId="{31F69A76-7C7B-4E1D-AC69-F71A0CBE1E48}" srcOrd="0" destOrd="0" presId="urn:microsoft.com/office/officeart/2005/8/layout/pList2"/>
    <dgm:cxn modelId="{F9F7AEFE-AD45-4088-B772-376A24B4BA0D}" type="presOf" srcId="{5A269CC8-64BC-4EA3-B533-9C5D853DDE02}" destId="{FC35D489-B649-46B2-8E8A-5DCCAD7C56BE}" srcOrd="0" destOrd="0" presId="urn:microsoft.com/office/officeart/2005/8/layout/pList2"/>
    <dgm:cxn modelId="{D8B1D6D9-367E-461B-B00C-62917E480F70}" type="presParOf" srcId="{7CB6308A-1252-47A1-8A07-0E87D84AB829}" destId="{912A090E-7E71-4D65-9E43-67C75CD837A8}" srcOrd="0" destOrd="0" presId="urn:microsoft.com/office/officeart/2005/8/layout/pList2"/>
    <dgm:cxn modelId="{BF4E3E08-5CC0-4858-9E9B-72DE55C33405}" type="presParOf" srcId="{7CB6308A-1252-47A1-8A07-0E87D84AB829}" destId="{07DAA556-AEA7-4DF8-8B3D-687AA617DAF0}" srcOrd="1" destOrd="0" presId="urn:microsoft.com/office/officeart/2005/8/layout/pList2"/>
    <dgm:cxn modelId="{827304E3-AC2E-4008-84E4-16C9D804A9AE}" type="presParOf" srcId="{07DAA556-AEA7-4DF8-8B3D-687AA617DAF0}" destId="{EB423D18-7585-4D91-BDF9-A94036A7598F}" srcOrd="0" destOrd="0" presId="urn:microsoft.com/office/officeart/2005/8/layout/pList2"/>
    <dgm:cxn modelId="{4DF1DB7F-EB4C-44E5-A696-E5F8788BEA81}" type="presParOf" srcId="{EB423D18-7585-4D91-BDF9-A94036A7598F}" destId="{07470B26-91EC-4652-A2B1-AEC473B04EB9}" srcOrd="0" destOrd="0" presId="urn:microsoft.com/office/officeart/2005/8/layout/pList2"/>
    <dgm:cxn modelId="{F5F196D3-5974-42B3-8A2D-5F6442D5367C}" type="presParOf" srcId="{EB423D18-7585-4D91-BDF9-A94036A7598F}" destId="{C7339E23-8818-4214-A0BC-75ACA7219D30}" srcOrd="1" destOrd="0" presId="urn:microsoft.com/office/officeart/2005/8/layout/pList2"/>
    <dgm:cxn modelId="{E36F1704-2907-4519-A9CD-8607E858A282}" type="presParOf" srcId="{EB423D18-7585-4D91-BDF9-A94036A7598F}" destId="{E8127B4C-1189-46CB-93BB-05962AC1215B}" srcOrd="2" destOrd="0" presId="urn:microsoft.com/office/officeart/2005/8/layout/pList2"/>
    <dgm:cxn modelId="{49A3A29D-1427-4493-9B19-3572E786ADF0}" type="presParOf" srcId="{07DAA556-AEA7-4DF8-8B3D-687AA617DAF0}" destId="{85178850-CF12-4863-B036-8F4BFB2F6A72}" srcOrd="1" destOrd="0" presId="urn:microsoft.com/office/officeart/2005/8/layout/pList2"/>
    <dgm:cxn modelId="{9FAB3B5D-504B-4FD0-AF67-3F711825434B}" type="presParOf" srcId="{07DAA556-AEA7-4DF8-8B3D-687AA617DAF0}" destId="{75BFA8E0-B62A-4660-8C45-72760568EE72}" srcOrd="2" destOrd="0" presId="urn:microsoft.com/office/officeart/2005/8/layout/pList2"/>
    <dgm:cxn modelId="{C2F7C52D-9B01-4E04-89D2-EB0B23A189CE}" type="presParOf" srcId="{75BFA8E0-B62A-4660-8C45-72760568EE72}" destId="{FC35D489-B649-46B2-8E8A-5DCCAD7C56BE}" srcOrd="0" destOrd="0" presId="urn:microsoft.com/office/officeart/2005/8/layout/pList2"/>
    <dgm:cxn modelId="{DA9426A4-D789-429B-B128-BBE66F2BD868}" type="presParOf" srcId="{75BFA8E0-B62A-4660-8C45-72760568EE72}" destId="{2A02AE3B-E158-4EA4-817B-86AF7528D3BF}" srcOrd="1" destOrd="0" presId="urn:microsoft.com/office/officeart/2005/8/layout/pList2"/>
    <dgm:cxn modelId="{75270D36-0B4B-48F6-B0A8-63AF78E8AC25}" type="presParOf" srcId="{75BFA8E0-B62A-4660-8C45-72760568EE72}" destId="{EA8BD636-71AF-4C30-9903-DC62F8E6B02A}" srcOrd="2" destOrd="0" presId="urn:microsoft.com/office/officeart/2005/8/layout/pList2"/>
    <dgm:cxn modelId="{6925B012-9065-4011-ABB1-CEFCC1D18B00}" type="presParOf" srcId="{07DAA556-AEA7-4DF8-8B3D-687AA617DAF0}" destId="{B29F68AA-C4DC-4597-BAAC-06B7D87981DC}" srcOrd="3" destOrd="0" presId="urn:microsoft.com/office/officeart/2005/8/layout/pList2"/>
    <dgm:cxn modelId="{BB90A4B9-837B-4865-99C2-7CD51C47FE72}" type="presParOf" srcId="{07DAA556-AEA7-4DF8-8B3D-687AA617DAF0}" destId="{A88243C8-0A91-4827-811A-56AB3496FBBC}" srcOrd="4" destOrd="0" presId="urn:microsoft.com/office/officeart/2005/8/layout/pList2"/>
    <dgm:cxn modelId="{0A7B5DE8-841B-4D29-984E-9596BB259D70}" type="presParOf" srcId="{A88243C8-0A91-4827-811A-56AB3496FBBC}" destId="{23DE25EB-5189-458A-9F7E-9390C8CC1609}" srcOrd="0" destOrd="0" presId="urn:microsoft.com/office/officeart/2005/8/layout/pList2"/>
    <dgm:cxn modelId="{E3C3AFD4-1F0A-465D-8F35-2CFA97B573D8}" type="presParOf" srcId="{A88243C8-0A91-4827-811A-56AB3496FBBC}" destId="{9D16FEF4-9FDB-4571-931B-13C9B762DF68}" srcOrd="1" destOrd="0" presId="urn:microsoft.com/office/officeart/2005/8/layout/pList2"/>
    <dgm:cxn modelId="{80364949-C5A8-4325-9628-23667EBE91D8}" type="presParOf" srcId="{A88243C8-0A91-4827-811A-56AB3496FBBC}" destId="{0C460100-B6C4-4944-A9DF-0E5551E0C985}" srcOrd="2" destOrd="0" presId="urn:microsoft.com/office/officeart/2005/8/layout/pList2"/>
    <dgm:cxn modelId="{DD232782-B016-4320-8D00-34AD297EBC59}" type="presParOf" srcId="{07DAA556-AEA7-4DF8-8B3D-687AA617DAF0}" destId="{8DF5AEB2-B6F7-4081-810E-E95F3E77C790}" srcOrd="5" destOrd="0" presId="urn:microsoft.com/office/officeart/2005/8/layout/pList2"/>
    <dgm:cxn modelId="{3E53A929-A288-429D-85E7-D5A16B0A067C}" type="presParOf" srcId="{07DAA556-AEA7-4DF8-8B3D-687AA617DAF0}" destId="{6E617569-C33A-4936-992F-148A8978D733}" srcOrd="6" destOrd="0" presId="urn:microsoft.com/office/officeart/2005/8/layout/pList2"/>
    <dgm:cxn modelId="{E4DD1751-E450-44D5-B650-11B34FF0D102}" type="presParOf" srcId="{6E617569-C33A-4936-992F-148A8978D733}" destId="{31F69A76-7C7B-4E1D-AC69-F71A0CBE1E48}" srcOrd="0" destOrd="0" presId="urn:microsoft.com/office/officeart/2005/8/layout/pList2"/>
    <dgm:cxn modelId="{D356DE5F-A149-443A-8158-2DEF99C05F43}" type="presParOf" srcId="{6E617569-C33A-4936-992F-148A8978D733}" destId="{07FC284C-35DD-4F7C-A8DB-D0CE45339481}" srcOrd="1" destOrd="0" presId="urn:microsoft.com/office/officeart/2005/8/layout/pList2"/>
    <dgm:cxn modelId="{C7CB85B5-DAFA-4322-812D-3F92384F674D}" type="presParOf" srcId="{6E617569-C33A-4936-992F-148A8978D733}" destId="{AEE73909-ED6D-4CE1-B208-2EE9B7474B31}" srcOrd="2" destOrd="0" presId="urn:microsoft.com/office/officeart/2005/8/layout/p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2A090E-7E71-4D65-9E43-67C75CD837A8}">
      <dsp:nvSpPr>
        <dsp:cNvPr id="0" name=""/>
        <dsp:cNvSpPr/>
      </dsp:nvSpPr>
      <dsp:spPr>
        <a:xfrm>
          <a:off x="0" y="0"/>
          <a:ext cx="11536916" cy="2181254"/>
        </a:xfrm>
        <a:prstGeom prst="roundRect">
          <a:avLst>
            <a:gd name="adj" fmla="val 10000"/>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8127B4C-1189-46CB-93BB-05962AC1215B}">
      <dsp:nvSpPr>
        <dsp:cNvPr id="0" name=""/>
        <dsp:cNvSpPr/>
      </dsp:nvSpPr>
      <dsp:spPr>
        <a:xfrm>
          <a:off x="349284" y="290833"/>
          <a:ext cx="2520545" cy="1599586"/>
        </a:xfrm>
        <a:prstGeom prst="roundRect">
          <a:avLst>
            <a:gd name="adj" fmla="val 10000"/>
          </a:avLst>
        </a:prstGeom>
        <a:blipFill dpi="0" rotWithShape="1">
          <a:blip xmlns:r="http://schemas.openxmlformats.org/officeDocument/2006/relationships" r:embed="rId1">
            <a:extLst>
              <a:ext uri="{28A0092B-C50C-407E-A947-70E740481C1C}">
                <a14:useLocalDpi xmlns:a14="http://schemas.microsoft.com/office/drawing/2010/main" val="0"/>
              </a:ext>
            </a:extLst>
          </a:blip>
          <a:srcRect/>
          <a:stretch>
            <a:fillRect l="13352" t="-12007" r="17730" b="-6533"/>
          </a:stretch>
        </a:blip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7470B26-91EC-4652-A2B1-AEC473B04EB9}">
      <dsp:nvSpPr>
        <dsp:cNvPr id="0" name=""/>
        <dsp:cNvSpPr/>
      </dsp:nvSpPr>
      <dsp:spPr>
        <a:xfrm rot="10800000">
          <a:off x="349284" y="2181254"/>
          <a:ext cx="2520545" cy="2665978"/>
        </a:xfrm>
        <a:prstGeom prst="round2SameRect">
          <a:avLst>
            <a:gd name="adj1" fmla="val 10500"/>
            <a:gd name="adj2" fmla="val 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n-CA" sz="1800" b="1" kern="1200" dirty="0"/>
            <a:t>Joint PiT Count and Connection/ Action Sprint</a:t>
          </a:r>
        </a:p>
        <a:p>
          <a:pPr marL="0" lvl="0" indent="0" algn="ctr" defTabSz="800100">
            <a:lnSpc>
              <a:spcPct val="90000"/>
            </a:lnSpc>
            <a:spcBef>
              <a:spcPct val="0"/>
            </a:spcBef>
            <a:spcAft>
              <a:spcPct val="35000"/>
            </a:spcAft>
            <a:buNone/>
          </a:pPr>
          <a:r>
            <a:rPr lang="en-CA" sz="1800" kern="1200" dirty="0">
              <a:solidFill>
                <a:schemeClr val="tx1"/>
              </a:solidFill>
            </a:rPr>
            <a:t>To jump-start a List</a:t>
          </a:r>
          <a:r>
            <a:rPr lang="en-CA" sz="1800" b="0" kern="1200" dirty="0"/>
            <a:t> </a:t>
          </a:r>
        </a:p>
      </dsp:txBody>
      <dsp:txXfrm rot="10800000">
        <a:off x="426799" y="2181254"/>
        <a:ext cx="2365515" cy="2588463"/>
      </dsp:txXfrm>
    </dsp:sp>
    <dsp:sp modelId="{EA8BD636-71AF-4C30-9903-DC62F8E6B02A}">
      <dsp:nvSpPr>
        <dsp:cNvPr id="0" name=""/>
        <dsp:cNvSpPr/>
      </dsp:nvSpPr>
      <dsp:spPr>
        <a:xfrm>
          <a:off x="3121884" y="290833"/>
          <a:ext cx="2520545" cy="1599586"/>
        </a:xfrm>
        <a:prstGeom prst="roundRect">
          <a:avLst>
            <a:gd name="adj" fmla="val 10000"/>
          </a:avLst>
        </a:prstGeom>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l="21795" t="-3078" r="19111" b="1440"/>
          </a:stretch>
        </a:blip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C35D489-B649-46B2-8E8A-5DCCAD7C56BE}">
      <dsp:nvSpPr>
        <dsp:cNvPr id="0" name=""/>
        <dsp:cNvSpPr/>
      </dsp:nvSpPr>
      <dsp:spPr>
        <a:xfrm rot="10800000">
          <a:off x="3121884" y="2181254"/>
          <a:ext cx="2520545" cy="2665978"/>
        </a:xfrm>
        <a:prstGeom prst="round2SameRect">
          <a:avLst>
            <a:gd name="adj1" fmla="val 10500"/>
            <a:gd name="adj2" fmla="val 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n-CA" sz="1800" b="1" kern="1200" dirty="0"/>
            <a:t>Use the PiT Count as outreach for inclusion in community data</a:t>
          </a:r>
        </a:p>
        <a:p>
          <a:pPr marL="0" lvl="0" indent="0" algn="ctr" defTabSz="800100">
            <a:lnSpc>
              <a:spcPct val="90000"/>
            </a:lnSpc>
            <a:spcBef>
              <a:spcPct val="0"/>
            </a:spcBef>
            <a:spcAft>
              <a:spcPct val="35000"/>
            </a:spcAft>
            <a:buNone/>
          </a:pPr>
          <a:r>
            <a:rPr lang="en-CA" sz="1800" kern="1200" dirty="0">
              <a:solidFill>
                <a:schemeClr val="tx1"/>
              </a:solidFill>
            </a:rPr>
            <a:t>To improve List coverage, particularly in unsheltered areas.</a:t>
          </a:r>
          <a:endParaRPr lang="en-CA" sz="1800" kern="1200" dirty="0"/>
        </a:p>
      </dsp:txBody>
      <dsp:txXfrm rot="10800000">
        <a:off x="3199399" y="2181254"/>
        <a:ext cx="2365515" cy="2588463"/>
      </dsp:txXfrm>
    </dsp:sp>
    <dsp:sp modelId="{0C460100-B6C4-4944-A9DF-0E5551E0C985}">
      <dsp:nvSpPr>
        <dsp:cNvPr id="0" name=""/>
        <dsp:cNvSpPr/>
      </dsp:nvSpPr>
      <dsp:spPr>
        <a:xfrm>
          <a:off x="5894485" y="290833"/>
          <a:ext cx="2520545" cy="1599586"/>
        </a:xfrm>
        <a:prstGeom prst="roundRect">
          <a:avLst>
            <a:gd name="adj" fmla="val 10000"/>
          </a:avLst>
        </a:prstGeom>
        <a:blipFill dpi="0" rotWithShape="1">
          <a:blip xmlns:r="http://schemas.openxmlformats.org/officeDocument/2006/relationships" r:embed="rId3">
            <a:extLst>
              <a:ext uri="{28A0092B-C50C-407E-A947-70E740481C1C}">
                <a14:useLocalDpi xmlns:a14="http://schemas.microsoft.com/office/drawing/2010/main" val="0"/>
              </a:ext>
            </a:extLst>
          </a:blip>
          <a:srcRect/>
          <a:stretch>
            <a:fillRect l="18923" t="-2880" r="22101" b="1440"/>
          </a:stretch>
        </a:blip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3DE25EB-5189-458A-9F7E-9390C8CC1609}">
      <dsp:nvSpPr>
        <dsp:cNvPr id="0" name=""/>
        <dsp:cNvSpPr/>
      </dsp:nvSpPr>
      <dsp:spPr>
        <a:xfrm rot="10800000">
          <a:off x="5894485" y="2181254"/>
          <a:ext cx="2520545" cy="2665978"/>
        </a:xfrm>
        <a:prstGeom prst="round2SameRect">
          <a:avLst>
            <a:gd name="adj1" fmla="val 10500"/>
            <a:gd name="adj2" fmla="val 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n-CA" sz="1800" b="1" kern="1200" dirty="0">
              <a:latin typeface="Century Gothic" panose="020B0502020202020204" pitchFamily="34" charset="0"/>
            </a:rPr>
            <a:t>Compare your community data to your PiT enumeration</a:t>
          </a:r>
        </a:p>
        <a:p>
          <a:pPr marL="0" lvl="0" indent="0" algn="ctr" defTabSz="800100">
            <a:lnSpc>
              <a:spcPct val="90000"/>
            </a:lnSpc>
            <a:spcBef>
              <a:spcPct val="0"/>
            </a:spcBef>
            <a:spcAft>
              <a:spcPct val="35000"/>
            </a:spcAft>
            <a:buNone/>
          </a:pPr>
          <a:r>
            <a:rPr lang="en-CA" sz="1800" kern="1200" dirty="0">
              <a:solidFill>
                <a:schemeClr val="tx1"/>
              </a:solidFill>
            </a:rPr>
            <a:t>To identify possible gaps in coverage. </a:t>
          </a:r>
          <a:endParaRPr lang="en-CA" sz="1800" kern="1200" dirty="0"/>
        </a:p>
      </dsp:txBody>
      <dsp:txXfrm rot="10800000">
        <a:off x="5972000" y="2181254"/>
        <a:ext cx="2365515" cy="2588463"/>
      </dsp:txXfrm>
    </dsp:sp>
    <dsp:sp modelId="{AEE73909-ED6D-4CE1-B208-2EE9B7474B31}">
      <dsp:nvSpPr>
        <dsp:cNvPr id="0" name=""/>
        <dsp:cNvSpPr/>
      </dsp:nvSpPr>
      <dsp:spPr>
        <a:xfrm>
          <a:off x="8667085" y="290833"/>
          <a:ext cx="2520545" cy="1599586"/>
        </a:xfrm>
        <a:prstGeom prst="roundRect">
          <a:avLst>
            <a:gd name="adj" fmla="val 10000"/>
          </a:avLst>
        </a:prstGeom>
        <a:blipFill dpi="0" rotWithShape="1">
          <a:blip xmlns:r="http://schemas.openxmlformats.org/officeDocument/2006/relationships" r:embed="rId4">
            <a:extLst>
              <a:ext uri="{28A0092B-C50C-407E-A947-70E740481C1C}">
                <a14:useLocalDpi xmlns:a14="http://schemas.microsoft.com/office/drawing/2010/main" val="0"/>
              </a:ext>
            </a:extLst>
          </a:blip>
          <a:srcRect/>
          <a:stretch>
            <a:fillRect l="18518" t="879" r="20467" b="-5824"/>
          </a:stretch>
        </a:blip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1F69A76-7C7B-4E1D-AC69-F71A0CBE1E48}">
      <dsp:nvSpPr>
        <dsp:cNvPr id="0" name=""/>
        <dsp:cNvSpPr/>
      </dsp:nvSpPr>
      <dsp:spPr>
        <a:xfrm rot="10800000">
          <a:off x="8667085" y="2181254"/>
          <a:ext cx="2520545" cy="2665978"/>
        </a:xfrm>
        <a:prstGeom prst="round2SameRect">
          <a:avLst>
            <a:gd name="adj1" fmla="val 10500"/>
            <a:gd name="adj2" fmla="val 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n-CA" sz="1800" b="1" kern="1200" dirty="0">
              <a:latin typeface="Century Gothic" panose="020B0502020202020204" pitchFamily="34" charset="0"/>
            </a:rPr>
            <a:t>Compare demographic information</a:t>
          </a:r>
        </a:p>
        <a:p>
          <a:pPr marL="0" lvl="0" indent="0" algn="ctr" defTabSz="800100">
            <a:lnSpc>
              <a:spcPct val="90000"/>
            </a:lnSpc>
            <a:spcBef>
              <a:spcPct val="0"/>
            </a:spcBef>
            <a:spcAft>
              <a:spcPct val="35000"/>
            </a:spcAft>
            <a:buNone/>
          </a:pPr>
          <a:r>
            <a:rPr lang="en-CA" sz="1800" kern="1200" dirty="0">
              <a:solidFill>
                <a:schemeClr val="tx1"/>
              </a:solidFill>
            </a:rPr>
            <a:t>To review data quality and service access. </a:t>
          </a:r>
          <a:endParaRPr lang="en-CA" sz="1800" kern="1200" dirty="0">
            <a:latin typeface="Century Gothic" panose="020B0502020202020204" pitchFamily="34" charset="0"/>
          </a:endParaRPr>
        </a:p>
        <a:p>
          <a:pPr marL="0" lvl="0" indent="0" algn="ctr" defTabSz="800100">
            <a:lnSpc>
              <a:spcPct val="90000"/>
            </a:lnSpc>
            <a:spcBef>
              <a:spcPct val="0"/>
            </a:spcBef>
            <a:spcAft>
              <a:spcPct val="35000"/>
            </a:spcAft>
            <a:buNone/>
          </a:pPr>
          <a:endParaRPr lang="en-CA" sz="1800" kern="1200" dirty="0"/>
        </a:p>
      </dsp:txBody>
      <dsp:txXfrm rot="10800000">
        <a:off x="8744600" y="2181254"/>
        <a:ext cx="2365515" cy="2588463"/>
      </dsp:txXfrm>
    </dsp:sp>
  </dsp:spTree>
</dsp:drawing>
</file>

<file path=ppt/diagrams/layout1.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489F2C-0964-44B5-B844-D0B9F42CCC85}" type="datetimeFigureOut">
              <a:rPr lang="en-CA" smtClean="0"/>
              <a:t>2024-06-10</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E500E2-F9FC-4395-8682-DA1D42BF8EF2}" type="slidenum">
              <a:rPr lang="en-CA" smtClean="0"/>
              <a:t>‹#›</a:t>
            </a:fld>
            <a:endParaRPr lang="en-CA"/>
          </a:p>
        </p:txBody>
      </p:sp>
    </p:spTree>
    <p:extLst>
      <p:ext uri="{BB962C8B-B14F-4D97-AF65-F5344CB8AC3E}">
        <p14:creationId xmlns:p14="http://schemas.microsoft.com/office/powerpoint/2010/main" val="3485918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62212399-39F6-17AD-815A-0BC9B9DBC09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76F572BC-924F-1930-29D7-60A345F5059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a:ea typeface="ヒラギノ角ゴ Pro W3"/>
              <a:cs typeface="ヒラギノ角ゴ Pro W3"/>
            </a:endParaRPr>
          </a:p>
        </p:txBody>
      </p:sp>
      <p:sp>
        <p:nvSpPr>
          <p:cNvPr id="12292" name="Slide Number Placeholder 3">
            <a:extLst>
              <a:ext uri="{FF2B5EF4-FFF2-40B4-BE49-F238E27FC236}">
                <a16:creationId xmlns:a16="http://schemas.microsoft.com/office/drawing/2014/main" id="{9E4FD00C-27B8-6FEA-B633-588046FDA2B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16740A76-F6BC-4F06-A1DC-BB7DC69ADC59}" type="slidenum">
              <a:rPr lang="en-US" altLang="en-US" smtClean="0"/>
              <a:pPr/>
              <a:t>1</a:t>
            </a:fld>
            <a:endParaRPr lang="en-US" altLang="en-US"/>
          </a:p>
        </p:txBody>
      </p:sp>
    </p:spTree>
    <p:extLst>
      <p:ext uri="{BB962C8B-B14F-4D97-AF65-F5344CB8AC3E}">
        <p14:creationId xmlns:p14="http://schemas.microsoft.com/office/powerpoint/2010/main" val="443259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12E76C0E-BDD2-ED27-BD0A-DFAC38E8A60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DFF719F7-0467-419F-FD9A-68AF1E36786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altLang="en-US">
                <a:ea typeface="ヒラギノ角ゴ Pro W3"/>
                <a:cs typeface="ヒラギノ角ゴ Pro W3"/>
              </a:rPr>
              <a:t>PiT includes standardized questions that are asked to each respondent. </a:t>
            </a:r>
          </a:p>
          <a:p>
            <a:endParaRPr lang="en-CA" altLang="en-US">
              <a:ea typeface="ヒラギノ角ゴ Pro W3"/>
              <a:cs typeface="ヒラギノ角ゴ Pro W3"/>
            </a:endParaRPr>
          </a:p>
        </p:txBody>
      </p:sp>
      <p:sp>
        <p:nvSpPr>
          <p:cNvPr id="20484" name="Slide Number Placeholder 3">
            <a:extLst>
              <a:ext uri="{FF2B5EF4-FFF2-40B4-BE49-F238E27FC236}">
                <a16:creationId xmlns:a16="http://schemas.microsoft.com/office/drawing/2014/main" id="{F5DA740C-75E3-B5EF-3CE9-9EFC30FA64F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EED0F2FA-3A2C-41D6-865D-C7F51832BB7C}" type="slidenum">
              <a:rPr lang="en-US" altLang="en-US" smtClean="0"/>
              <a:pPr/>
              <a:t>8</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35C02913-0666-DF60-F03C-167A76FF7A0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5FAD457C-832D-104F-6537-81ABA6DCCC9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altLang="en-US">
                <a:ea typeface="ヒラギノ角ゴ Pro W3"/>
                <a:cs typeface="ヒラギノ角ゴ Pro W3"/>
              </a:rPr>
              <a:t>PiT includes standardized questions that are asked to each respondent. </a:t>
            </a:r>
          </a:p>
          <a:p>
            <a:endParaRPr lang="en-CA" altLang="en-US">
              <a:ea typeface="ヒラギノ角ゴ Pro W3"/>
              <a:cs typeface="ヒラギノ角ゴ Pro W3"/>
            </a:endParaRPr>
          </a:p>
        </p:txBody>
      </p:sp>
      <p:sp>
        <p:nvSpPr>
          <p:cNvPr id="22532" name="Slide Number Placeholder 3">
            <a:extLst>
              <a:ext uri="{FF2B5EF4-FFF2-40B4-BE49-F238E27FC236}">
                <a16:creationId xmlns:a16="http://schemas.microsoft.com/office/drawing/2014/main" id="{F8B78A49-86B8-73EA-B357-2AE830C3742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E7EAD2C1-B6B4-4A42-8FE9-91E30DEE69FD}" type="slidenum">
              <a:rPr lang="en-US" altLang="en-US" smtClean="0"/>
              <a:pPr/>
              <a:t>9</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F1C58CAB-40C3-9521-01C4-617513F6078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E19645A7-B521-BEA8-14DB-008A55A7AB6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altLang="en-US">
                <a:ea typeface="ヒラギノ角ゴ Pro W3"/>
                <a:cs typeface="ヒラギノ角ゴ Pro W3"/>
              </a:rPr>
              <a:t>PiT includes standardized questions that are asked to each respondent. </a:t>
            </a:r>
          </a:p>
          <a:p>
            <a:endParaRPr lang="en-CA" altLang="en-US">
              <a:ea typeface="ヒラギノ角ゴ Pro W3"/>
              <a:cs typeface="ヒラギノ角ゴ Pro W3"/>
            </a:endParaRPr>
          </a:p>
        </p:txBody>
      </p:sp>
      <p:sp>
        <p:nvSpPr>
          <p:cNvPr id="24580" name="Slide Number Placeholder 3">
            <a:extLst>
              <a:ext uri="{FF2B5EF4-FFF2-40B4-BE49-F238E27FC236}">
                <a16:creationId xmlns:a16="http://schemas.microsoft.com/office/drawing/2014/main" id="{6B715F57-4A88-D5D9-40FF-4B8CF67DCA7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A3FF0487-DA67-405F-91EE-EBF3FE0042FD}" type="slidenum">
              <a:rPr lang="en-US" altLang="en-US" smtClean="0"/>
              <a:pPr/>
              <a:t>10</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DC2B8DAF-9D92-6586-92EB-45372D028FD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1BC021F9-4B9B-FEDD-C80B-F0ADC5612B3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altLang="en-US">
                <a:ea typeface="ヒラギノ角ゴ Pro W3"/>
                <a:cs typeface="ヒラギノ角ゴ Pro W3"/>
              </a:rPr>
              <a:t>PiT includes standardized questions that are asked to each respondent. </a:t>
            </a:r>
          </a:p>
          <a:p>
            <a:endParaRPr lang="en-CA" altLang="en-US">
              <a:ea typeface="ヒラギノ角ゴ Pro W3"/>
              <a:cs typeface="ヒラギノ角ゴ Pro W3"/>
            </a:endParaRPr>
          </a:p>
        </p:txBody>
      </p:sp>
      <p:sp>
        <p:nvSpPr>
          <p:cNvPr id="26628" name="Slide Number Placeholder 3">
            <a:extLst>
              <a:ext uri="{FF2B5EF4-FFF2-40B4-BE49-F238E27FC236}">
                <a16:creationId xmlns:a16="http://schemas.microsoft.com/office/drawing/2014/main" id="{F9EC7D5D-5EBD-45D4-C4CB-4304B2784D1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DE8DB6FF-3916-4EC9-8EE7-BBA46387B016}" type="slidenum">
              <a:rPr lang="en-US" altLang="en-US" smtClean="0"/>
              <a:pPr/>
              <a:t>11</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DD585E27-6C5B-F770-092C-D5A39EF2B99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04E054F8-46D9-B1AC-EE99-69F5F43D6F6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altLang="en-US">
                <a:ea typeface="ヒラギノ角ゴ Pro W3"/>
                <a:cs typeface="ヒラギノ角ゴ Pro W3"/>
              </a:rPr>
              <a:t>PiT includes standardized questions that are asked to each respondent. </a:t>
            </a:r>
          </a:p>
          <a:p>
            <a:endParaRPr lang="en-CA" altLang="en-US">
              <a:ea typeface="ヒラギノ角ゴ Pro W3"/>
              <a:cs typeface="ヒラギノ角ゴ Pro W3"/>
            </a:endParaRPr>
          </a:p>
        </p:txBody>
      </p:sp>
      <p:sp>
        <p:nvSpPr>
          <p:cNvPr id="28676" name="Slide Number Placeholder 3">
            <a:extLst>
              <a:ext uri="{FF2B5EF4-FFF2-40B4-BE49-F238E27FC236}">
                <a16:creationId xmlns:a16="http://schemas.microsoft.com/office/drawing/2014/main" id="{1FA932A6-697A-59F0-4844-A7299AEA785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B42DB72E-D35A-4E81-8A00-6845BD783942}" type="slidenum">
              <a:rPr lang="en-US" altLang="en-US" smtClean="0"/>
              <a:pPr/>
              <a:t>12</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16BAB698-B6D4-659F-4168-2A14F94AB98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B9B49EE3-3B2D-023E-998D-CB77C43BBAB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altLang="en-US">
                <a:ea typeface="ヒラギノ角ゴ Pro W3"/>
                <a:cs typeface="ヒラギノ角ゴ Pro W3"/>
              </a:rPr>
              <a:t>PiT includes standardized questions that are asked to each respondent. </a:t>
            </a:r>
          </a:p>
          <a:p>
            <a:endParaRPr lang="en-CA" altLang="en-US">
              <a:ea typeface="ヒラギノ角ゴ Pro W3"/>
              <a:cs typeface="ヒラギノ角ゴ Pro W3"/>
            </a:endParaRPr>
          </a:p>
        </p:txBody>
      </p:sp>
      <p:sp>
        <p:nvSpPr>
          <p:cNvPr id="30724" name="Slide Number Placeholder 3">
            <a:extLst>
              <a:ext uri="{FF2B5EF4-FFF2-40B4-BE49-F238E27FC236}">
                <a16:creationId xmlns:a16="http://schemas.microsoft.com/office/drawing/2014/main" id="{6DC809C8-1916-E36F-8039-952CD103209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D28BDE18-5DAE-40BA-82E8-1752821142FE}" type="slidenum">
              <a:rPr lang="en-US" altLang="en-US" smtClean="0"/>
              <a:pPr/>
              <a:t>13</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6540DE78-6C10-2D98-8AF2-BAF18F58D4B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47FEF472-5324-91CA-1E71-813B4DA92FC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altLang="en-US">
                <a:ea typeface="ヒラギノ角ゴ Pro W3"/>
                <a:cs typeface="ヒラギノ角ゴ Pro W3"/>
              </a:rPr>
              <a:t>PiT includes standardized questions that are asked to each respondent. </a:t>
            </a:r>
          </a:p>
          <a:p>
            <a:endParaRPr lang="en-CA" altLang="en-US">
              <a:ea typeface="ヒラギノ角ゴ Pro W3"/>
              <a:cs typeface="ヒラギノ角ゴ Pro W3"/>
            </a:endParaRPr>
          </a:p>
        </p:txBody>
      </p:sp>
      <p:sp>
        <p:nvSpPr>
          <p:cNvPr id="32772" name="Slide Number Placeholder 3">
            <a:extLst>
              <a:ext uri="{FF2B5EF4-FFF2-40B4-BE49-F238E27FC236}">
                <a16:creationId xmlns:a16="http://schemas.microsoft.com/office/drawing/2014/main" id="{EE423199-847E-4658-D8CF-87BCCC837B0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3648AD57-E24B-4A61-9BDB-3A04BA43F24A}" type="slidenum">
              <a:rPr lang="en-US" altLang="en-US" smtClean="0"/>
              <a:pPr/>
              <a:t>14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81466-74FF-F0BD-3C19-E1302BE9C7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4A6D9F0F-A817-E3BC-16EA-67601EB6A4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E944DE8E-897D-E640-A618-D48D2A6276C5}"/>
              </a:ext>
            </a:extLst>
          </p:cNvPr>
          <p:cNvSpPr>
            <a:spLocks noGrp="1"/>
          </p:cNvSpPr>
          <p:nvPr>
            <p:ph type="dt" sz="half" idx="10"/>
          </p:nvPr>
        </p:nvSpPr>
        <p:spPr/>
        <p:txBody>
          <a:bodyPr/>
          <a:lstStyle/>
          <a:p>
            <a:fld id="{77F20808-00DA-4C77-B70E-4C14AD5F089C}" type="datetimeFigureOut">
              <a:rPr lang="en-CA" smtClean="0"/>
              <a:t>2024-06-10</a:t>
            </a:fld>
            <a:endParaRPr lang="en-CA"/>
          </a:p>
        </p:txBody>
      </p:sp>
      <p:sp>
        <p:nvSpPr>
          <p:cNvPr id="5" name="Footer Placeholder 4">
            <a:extLst>
              <a:ext uri="{FF2B5EF4-FFF2-40B4-BE49-F238E27FC236}">
                <a16:creationId xmlns:a16="http://schemas.microsoft.com/office/drawing/2014/main" id="{0C19C740-C4DB-D9C0-F4D6-83B487786EA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AECA3CB-234A-B886-EBFF-FF04B37F9C2B}"/>
              </a:ext>
            </a:extLst>
          </p:cNvPr>
          <p:cNvSpPr>
            <a:spLocks noGrp="1"/>
          </p:cNvSpPr>
          <p:nvPr>
            <p:ph type="sldNum" sz="quarter" idx="12"/>
          </p:nvPr>
        </p:nvSpPr>
        <p:spPr/>
        <p:txBody>
          <a:bodyPr/>
          <a:lstStyle/>
          <a:p>
            <a:fld id="{960FCE39-DA94-49F2-842C-EB31BE8D8D0A}" type="slidenum">
              <a:rPr lang="en-CA" smtClean="0"/>
              <a:t>‹#›</a:t>
            </a:fld>
            <a:endParaRPr lang="en-CA"/>
          </a:p>
        </p:txBody>
      </p:sp>
    </p:spTree>
    <p:extLst>
      <p:ext uri="{BB962C8B-B14F-4D97-AF65-F5344CB8AC3E}">
        <p14:creationId xmlns:p14="http://schemas.microsoft.com/office/powerpoint/2010/main" val="1092560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8FC5A-BAC3-5CE6-5404-502448E759B2}"/>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C5E061B3-CBD1-EAF0-AB41-4C20953883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C0D6213-2EF3-5E5F-AC0A-CECAA4CE0B4E}"/>
              </a:ext>
            </a:extLst>
          </p:cNvPr>
          <p:cNvSpPr>
            <a:spLocks noGrp="1"/>
          </p:cNvSpPr>
          <p:nvPr>
            <p:ph type="dt" sz="half" idx="10"/>
          </p:nvPr>
        </p:nvSpPr>
        <p:spPr/>
        <p:txBody>
          <a:bodyPr/>
          <a:lstStyle/>
          <a:p>
            <a:fld id="{77F20808-00DA-4C77-B70E-4C14AD5F089C}" type="datetimeFigureOut">
              <a:rPr lang="en-CA" smtClean="0"/>
              <a:t>2024-06-10</a:t>
            </a:fld>
            <a:endParaRPr lang="en-CA"/>
          </a:p>
        </p:txBody>
      </p:sp>
      <p:sp>
        <p:nvSpPr>
          <p:cNvPr id="5" name="Footer Placeholder 4">
            <a:extLst>
              <a:ext uri="{FF2B5EF4-FFF2-40B4-BE49-F238E27FC236}">
                <a16:creationId xmlns:a16="http://schemas.microsoft.com/office/drawing/2014/main" id="{3F532056-D7C5-1C3A-9E36-32924021884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726BE11-A457-448E-0EB2-B55D4310E602}"/>
              </a:ext>
            </a:extLst>
          </p:cNvPr>
          <p:cNvSpPr>
            <a:spLocks noGrp="1"/>
          </p:cNvSpPr>
          <p:nvPr>
            <p:ph type="sldNum" sz="quarter" idx="12"/>
          </p:nvPr>
        </p:nvSpPr>
        <p:spPr/>
        <p:txBody>
          <a:bodyPr/>
          <a:lstStyle/>
          <a:p>
            <a:fld id="{960FCE39-DA94-49F2-842C-EB31BE8D8D0A}" type="slidenum">
              <a:rPr lang="en-CA" smtClean="0"/>
              <a:t>‹#›</a:t>
            </a:fld>
            <a:endParaRPr lang="en-CA"/>
          </a:p>
        </p:txBody>
      </p:sp>
    </p:spTree>
    <p:extLst>
      <p:ext uri="{BB962C8B-B14F-4D97-AF65-F5344CB8AC3E}">
        <p14:creationId xmlns:p14="http://schemas.microsoft.com/office/powerpoint/2010/main" val="2063608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21A229-300B-41BE-7D76-1094F0C394B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5B3EC121-912D-A554-1D83-85A33E48F7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14335FE-6133-1AD7-7937-FC54F1F17EEC}"/>
              </a:ext>
            </a:extLst>
          </p:cNvPr>
          <p:cNvSpPr>
            <a:spLocks noGrp="1"/>
          </p:cNvSpPr>
          <p:nvPr>
            <p:ph type="dt" sz="half" idx="10"/>
          </p:nvPr>
        </p:nvSpPr>
        <p:spPr/>
        <p:txBody>
          <a:bodyPr/>
          <a:lstStyle/>
          <a:p>
            <a:fld id="{77F20808-00DA-4C77-B70E-4C14AD5F089C}" type="datetimeFigureOut">
              <a:rPr lang="en-CA" smtClean="0"/>
              <a:t>2024-06-10</a:t>
            </a:fld>
            <a:endParaRPr lang="en-CA"/>
          </a:p>
        </p:txBody>
      </p:sp>
      <p:sp>
        <p:nvSpPr>
          <p:cNvPr id="5" name="Footer Placeholder 4">
            <a:extLst>
              <a:ext uri="{FF2B5EF4-FFF2-40B4-BE49-F238E27FC236}">
                <a16:creationId xmlns:a16="http://schemas.microsoft.com/office/drawing/2014/main" id="{A3A73C82-CF07-CF1E-7424-5CDA432C3CD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BBF5364-E878-7BC9-2C13-02272D3FD640}"/>
              </a:ext>
            </a:extLst>
          </p:cNvPr>
          <p:cNvSpPr>
            <a:spLocks noGrp="1"/>
          </p:cNvSpPr>
          <p:nvPr>
            <p:ph type="sldNum" sz="quarter" idx="12"/>
          </p:nvPr>
        </p:nvSpPr>
        <p:spPr/>
        <p:txBody>
          <a:bodyPr/>
          <a:lstStyle/>
          <a:p>
            <a:fld id="{960FCE39-DA94-49F2-842C-EB31BE8D8D0A}" type="slidenum">
              <a:rPr lang="en-CA" smtClean="0"/>
              <a:t>‹#›</a:t>
            </a:fld>
            <a:endParaRPr lang="en-CA"/>
          </a:p>
        </p:txBody>
      </p:sp>
    </p:spTree>
    <p:extLst>
      <p:ext uri="{BB962C8B-B14F-4D97-AF65-F5344CB8AC3E}">
        <p14:creationId xmlns:p14="http://schemas.microsoft.com/office/powerpoint/2010/main" val="24093375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full imag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BC6545-CA2A-B44F-5F6A-1A1605455DA8}"/>
              </a:ext>
            </a:extLst>
          </p:cNvPr>
          <p:cNvSpPr/>
          <p:nvPr userDrawn="1"/>
        </p:nvSpPr>
        <p:spPr>
          <a:xfrm>
            <a:off x="0" y="0"/>
            <a:ext cx="12192000" cy="68119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a:p>
        </p:txBody>
      </p:sp>
      <p:pic>
        <p:nvPicPr>
          <p:cNvPr id="5" name="Picture 7">
            <a:extLst>
              <a:ext uri="{FF2B5EF4-FFF2-40B4-BE49-F238E27FC236}">
                <a16:creationId xmlns:a16="http://schemas.microsoft.com/office/drawing/2014/main" id="{630C23C3-D09A-7F6A-E19A-162BDE6C3A8C}"/>
              </a:ext>
            </a:extLst>
          </p:cNvPr>
          <p:cNvPicPr>
            <a:picLocks/>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5650" y="4424363"/>
            <a:ext cx="9742488"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0EEAD687-61E3-F4D9-C0ED-91FC66E7670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9600" y="544513"/>
            <a:ext cx="10872788"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FS-NCR-400\Restricted\PC-PC\COMMS\E-COMMS\RESOURCE\STANDARDS\FIP\GRAPHICS\Infrastructure Signature\059-65.jpg">
            <a:extLst>
              <a:ext uri="{FF2B5EF4-FFF2-40B4-BE49-F238E27FC236}">
                <a16:creationId xmlns:a16="http://schemas.microsoft.com/office/drawing/2014/main" id="{AED643A5-7C9C-3A1B-564F-31709BFA20B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9600" y="206375"/>
            <a:ext cx="1741488"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descr="canda-wordmark.png">
            <a:extLst>
              <a:ext uri="{FF2B5EF4-FFF2-40B4-BE49-F238E27FC236}">
                <a16:creationId xmlns:a16="http://schemas.microsoft.com/office/drawing/2014/main" id="{AED7EF23-DB99-3903-2CC0-4FB84DBDAF7A}"/>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031413" y="6345238"/>
            <a:ext cx="159702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891823" y="1941161"/>
            <a:ext cx="9482667" cy="2376252"/>
          </a:xfrm>
        </p:spPr>
        <p:txBody>
          <a:bodyPr>
            <a:normAutofit/>
          </a:bodyPr>
          <a:lstStyle>
            <a:lvl1pPr algn="l">
              <a:defRPr sz="4000" b="0" i="0">
                <a:solidFill>
                  <a:srgbClr val="BA2E34"/>
                </a:solidFill>
                <a:latin typeface="Century Gothic" pitchFamily="34" charset="0"/>
                <a:cs typeface="Century Gothic" pitchFamily="34" charset="0"/>
              </a:defRPr>
            </a:lvl1pPr>
          </a:lstStyle>
          <a:p>
            <a:r>
              <a:rPr lang="en-US" dirty="0"/>
              <a:t>Click to edit Master title style</a:t>
            </a:r>
          </a:p>
        </p:txBody>
      </p:sp>
      <p:sp>
        <p:nvSpPr>
          <p:cNvPr id="3" name="Subtitle 2"/>
          <p:cNvSpPr>
            <a:spLocks noGrp="1"/>
          </p:cNvSpPr>
          <p:nvPr>
            <p:ph type="subTitle" idx="1"/>
          </p:nvPr>
        </p:nvSpPr>
        <p:spPr>
          <a:xfrm>
            <a:off x="891822" y="4524375"/>
            <a:ext cx="9482668" cy="1752600"/>
          </a:xfrm>
        </p:spPr>
        <p:txBody>
          <a:bodyPr>
            <a:normAutofit/>
          </a:bodyPr>
          <a:lstStyle>
            <a:lvl1pPr marL="0" indent="0" algn="l">
              <a:buNone/>
              <a:defRPr sz="2400" b="0" i="0">
                <a:solidFill>
                  <a:srgbClr val="595959"/>
                </a:solidFill>
                <a:latin typeface="Century Gothic" pitchFamily="34" charset="0"/>
                <a:cs typeface="Century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a:t>Click to edit Master subtitle style</a:t>
            </a:r>
            <a:endParaRPr lang="en-US" dirty="0"/>
          </a:p>
        </p:txBody>
      </p:sp>
      <p:sp>
        <p:nvSpPr>
          <p:cNvPr id="9" name="Slide Number Placeholder 5">
            <a:extLst>
              <a:ext uri="{FF2B5EF4-FFF2-40B4-BE49-F238E27FC236}">
                <a16:creationId xmlns:a16="http://schemas.microsoft.com/office/drawing/2014/main" id="{1FA5179D-AC63-0A0C-1BE1-B2B6ACC5240D}"/>
              </a:ext>
            </a:extLst>
          </p:cNvPr>
          <p:cNvSpPr>
            <a:spLocks noGrp="1"/>
          </p:cNvSpPr>
          <p:nvPr>
            <p:ph type="sldNum" sz="quarter" idx="10"/>
          </p:nvPr>
        </p:nvSpPr>
        <p:spPr/>
        <p:txBody>
          <a:bodyPr/>
          <a:lstStyle>
            <a:lvl1pPr>
              <a:defRPr/>
            </a:lvl1pPr>
          </a:lstStyle>
          <a:p>
            <a:pPr>
              <a:defRPr/>
            </a:pPr>
            <a:fld id="{E300A7EF-1C26-40C9-A027-3BB91236798D}" type="slidenum">
              <a:rPr lang="en-US" altLang="en-US"/>
              <a:pPr>
                <a:defRPr/>
              </a:pPr>
              <a:t>‹#›</a:t>
            </a:fld>
            <a:endParaRPr lang="en-US" altLang="en-US"/>
          </a:p>
        </p:txBody>
      </p:sp>
    </p:spTree>
    <p:extLst>
      <p:ext uri="{BB962C8B-B14F-4D97-AF65-F5344CB8AC3E}">
        <p14:creationId xmlns:p14="http://schemas.microsoft.com/office/powerpoint/2010/main" val="35063635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only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F7AF2E5-413F-E2BE-32CE-9484449040A5}"/>
              </a:ext>
            </a:extLst>
          </p:cNvPr>
          <p:cNvSpPr/>
          <p:nvPr userDrawn="1"/>
        </p:nvSpPr>
        <p:spPr>
          <a:xfrm>
            <a:off x="0" y="0"/>
            <a:ext cx="12192000" cy="68119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dirty="0"/>
          </a:p>
        </p:txBody>
      </p:sp>
      <p:pic>
        <p:nvPicPr>
          <p:cNvPr id="3" name="Picture 7">
            <a:extLst>
              <a:ext uri="{FF2B5EF4-FFF2-40B4-BE49-F238E27FC236}">
                <a16:creationId xmlns:a16="http://schemas.microsoft.com/office/drawing/2014/main" id="{721A8DF0-1F7B-38F4-10F5-28AEFDA21F3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9600" y="544513"/>
            <a:ext cx="10872788"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9" descr="canda-wordmark.png">
            <a:extLst>
              <a:ext uri="{FF2B5EF4-FFF2-40B4-BE49-F238E27FC236}">
                <a16:creationId xmlns:a16="http://schemas.microsoft.com/office/drawing/2014/main" id="{AF29F68E-3C6D-A208-CEFB-C8DA4FF92691}"/>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031413" y="6345238"/>
            <a:ext cx="159702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id="{8B9106B2-3C9A-0BE2-8FB3-9185BFBCBCEA}"/>
              </a:ext>
            </a:extLst>
          </p:cNvPr>
          <p:cNvCxnSpPr/>
          <p:nvPr userDrawn="1"/>
        </p:nvCxnSpPr>
        <p:spPr>
          <a:xfrm>
            <a:off x="649288" y="6276975"/>
            <a:ext cx="10933112"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pic>
        <p:nvPicPr>
          <p:cNvPr id="6" name="Picture 2" descr="\\FS-NCR-400\Restricted\PC-PC\COMMS\E-COMMS\RESOURCE\STANDARDS\FIP\GRAPHICS\Infrastructure Signature\059-65.jpg">
            <a:extLst>
              <a:ext uri="{FF2B5EF4-FFF2-40B4-BE49-F238E27FC236}">
                <a16:creationId xmlns:a16="http://schemas.microsoft.com/office/drawing/2014/main" id="{ED1C73C8-F76F-F9EC-9071-62FF855945A6}"/>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09600" y="206375"/>
            <a:ext cx="1741488"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Content Placeholder 18"/>
          <p:cNvSpPr>
            <a:spLocks noGrp="1"/>
          </p:cNvSpPr>
          <p:nvPr>
            <p:ph sz="quarter" idx="13"/>
          </p:nvPr>
        </p:nvSpPr>
        <p:spPr>
          <a:xfrm>
            <a:off x="609600" y="704481"/>
            <a:ext cx="10972800" cy="914400"/>
          </a:xfrm>
        </p:spPr>
        <p:txBody>
          <a:bodyPr/>
          <a:lstStyle>
            <a:lvl1pPr marL="0" indent="0" algn="l" defTabSz="457200" rtl="0" eaLnBrk="0" fontAlgn="base" hangingPunct="0">
              <a:spcBef>
                <a:spcPct val="0"/>
              </a:spcBef>
              <a:spcAft>
                <a:spcPct val="0"/>
              </a:spcAft>
              <a:buNone/>
              <a:defRPr lang="en-CA" sz="2800" kern="1200" dirty="0">
                <a:solidFill>
                  <a:srgbClr val="BA2E34"/>
                </a:solidFill>
                <a:latin typeface="Century Gothic" pitchFamily="34" charset="0"/>
                <a:ea typeface="ヒラギノ角ゴ Pro W3"/>
                <a:cs typeface="Century Gothic" pitchFamily="34" charset="0"/>
              </a:defRPr>
            </a:lvl1pPr>
          </a:lstStyle>
          <a:p>
            <a:pPr lvl="0"/>
            <a:r>
              <a:rPr lang="en-US"/>
              <a:t>Click to edit Master text styles</a:t>
            </a:r>
          </a:p>
        </p:txBody>
      </p:sp>
      <p:sp>
        <p:nvSpPr>
          <p:cNvPr id="10" name="Content Placeholder 9"/>
          <p:cNvSpPr>
            <a:spLocks noGrp="1"/>
          </p:cNvSpPr>
          <p:nvPr>
            <p:ph sz="quarter" idx="15"/>
          </p:nvPr>
        </p:nvSpPr>
        <p:spPr>
          <a:xfrm>
            <a:off x="649817" y="1796256"/>
            <a:ext cx="10972800" cy="42387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7" name="Slide Number Placeholder 5">
            <a:extLst>
              <a:ext uri="{FF2B5EF4-FFF2-40B4-BE49-F238E27FC236}">
                <a16:creationId xmlns:a16="http://schemas.microsoft.com/office/drawing/2014/main" id="{50A4CDB7-8E71-9800-05C3-F0B21FFB1C8D}"/>
              </a:ext>
            </a:extLst>
          </p:cNvPr>
          <p:cNvSpPr>
            <a:spLocks noGrp="1"/>
          </p:cNvSpPr>
          <p:nvPr>
            <p:ph type="sldNum" sz="quarter" idx="16"/>
          </p:nvPr>
        </p:nvSpPr>
        <p:spPr/>
        <p:txBody>
          <a:bodyPr/>
          <a:lstStyle>
            <a:lvl1pPr>
              <a:defRPr/>
            </a:lvl1pPr>
          </a:lstStyle>
          <a:p>
            <a:pPr>
              <a:defRPr/>
            </a:pPr>
            <a:fld id="{7A7A5D38-8B15-4A68-9E0B-C81403AF3DC7}" type="slidenum">
              <a:rPr lang="en-US" altLang="en-US"/>
              <a:pPr>
                <a:defRPr/>
              </a:pPr>
              <a:t>‹#›</a:t>
            </a:fld>
            <a:endParaRPr lang="en-US" altLang="en-US"/>
          </a:p>
        </p:txBody>
      </p:sp>
    </p:spTree>
    <p:extLst>
      <p:ext uri="{BB962C8B-B14F-4D97-AF65-F5344CB8AC3E}">
        <p14:creationId xmlns:p14="http://schemas.microsoft.com/office/powerpoint/2010/main" val="35938136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slide with half imag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9C6DEC-2734-4C96-FF86-D01A77F14A9B}"/>
              </a:ext>
            </a:extLst>
          </p:cNvPr>
          <p:cNvSpPr/>
          <p:nvPr userDrawn="1"/>
        </p:nvSpPr>
        <p:spPr>
          <a:xfrm>
            <a:off x="0" y="0"/>
            <a:ext cx="12192000" cy="68119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a:p>
        </p:txBody>
      </p:sp>
      <p:pic>
        <p:nvPicPr>
          <p:cNvPr id="5" name="Picture 7">
            <a:extLst>
              <a:ext uri="{FF2B5EF4-FFF2-40B4-BE49-F238E27FC236}">
                <a16:creationId xmlns:a16="http://schemas.microsoft.com/office/drawing/2014/main" id="{947CC474-F382-AA88-2B17-943AA047C6D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9600" y="544513"/>
            <a:ext cx="10872788"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canda-wordmark.png">
            <a:extLst>
              <a:ext uri="{FF2B5EF4-FFF2-40B4-BE49-F238E27FC236}">
                <a16:creationId xmlns:a16="http://schemas.microsoft.com/office/drawing/2014/main" id="{7B207574-3D54-1D46-6268-C07EBA86B3B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031413" y="6345238"/>
            <a:ext cx="159702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a:extLst>
              <a:ext uri="{FF2B5EF4-FFF2-40B4-BE49-F238E27FC236}">
                <a16:creationId xmlns:a16="http://schemas.microsoft.com/office/drawing/2014/main" id="{D403906C-9427-1039-CC32-5AA1D8DC2391}"/>
              </a:ext>
            </a:extLst>
          </p:cNvPr>
          <p:cNvCxnSpPr/>
          <p:nvPr userDrawn="1"/>
        </p:nvCxnSpPr>
        <p:spPr>
          <a:xfrm>
            <a:off x="649288" y="6276975"/>
            <a:ext cx="10933112"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pic>
        <p:nvPicPr>
          <p:cNvPr id="8" name="Picture 6">
            <a:extLst>
              <a:ext uri="{FF2B5EF4-FFF2-40B4-BE49-F238E27FC236}">
                <a16:creationId xmlns:a16="http://schemas.microsoft.com/office/drawing/2014/main" id="{6F719B9E-CBE9-2165-5252-1ECD0D8715F6}"/>
              </a:ext>
            </a:extLst>
          </p:cNvPr>
          <p:cNvPicPr>
            <a:picLocks/>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6750" y="3232150"/>
            <a:ext cx="5103813"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descr="\\FS-NCR-400\Restricted\PC-PC\COMMS\E-COMMS\RESOURCE\STANDARDS\FIP\GRAPHICS\Infrastructure Signature\059-65.jpg">
            <a:extLst>
              <a:ext uri="{FF2B5EF4-FFF2-40B4-BE49-F238E27FC236}">
                <a16:creationId xmlns:a16="http://schemas.microsoft.com/office/drawing/2014/main" id="{2C8328A8-192F-CDF4-C92C-05CDE69FA049}"/>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09600" y="206375"/>
            <a:ext cx="1741488"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2"/>
          <p:cNvSpPr>
            <a:spLocks noGrp="1"/>
          </p:cNvSpPr>
          <p:nvPr>
            <p:ph idx="11"/>
          </p:nvPr>
        </p:nvSpPr>
        <p:spPr>
          <a:xfrm>
            <a:off x="6259061" y="753534"/>
            <a:ext cx="5323339" cy="5436540"/>
          </a:xfrm>
        </p:spPr>
        <p:txBody>
          <a:bodyPr/>
          <a:lstStyle>
            <a:lvl1pPr marL="0" indent="0">
              <a:buNone/>
              <a:defRPr>
                <a:latin typeface="Century Gothic" pitchFamily="34" charset="0"/>
              </a:defRPr>
            </a:lvl1pPr>
          </a:lstStyle>
          <a:p>
            <a:pPr lvl="0"/>
            <a:endParaRPr lang="en-US" dirty="0"/>
          </a:p>
        </p:txBody>
      </p:sp>
      <p:sp>
        <p:nvSpPr>
          <p:cNvPr id="2" name="Title 1"/>
          <p:cNvSpPr>
            <a:spLocks noGrp="1"/>
          </p:cNvSpPr>
          <p:nvPr>
            <p:ph type="ctrTitle"/>
          </p:nvPr>
        </p:nvSpPr>
        <p:spPr>
          <a:xfrm>
            <a:off x="650626" y="753535"/>
            <a:ext cx="5056533" cy="2376252"/>
          </a:xfrm>
        </p:spPr>
        <p:txBody>
          <a:bodyPr>
            <a:normAutofit/>
          </a:bodyPr>
          <a:lstStyle>
            <a:lvl1pPr algn="l">
              <a:defRPr sz="4000" b="0" i="0">
                <a:solidFill>
                  <a:srgbClr val="BA2E34"/>
                </a:solidFill>
                <a:latin typeface="Century Gothic" pitchFamily="34" charset="0"/>
                <a:cs typeface="Century Gothic" pitchFamily="34" charset="0"/>
              </a:defRPr>
            </a:lvl1pPr>
          </a:lstStyle>
          <a:p>
            <a:r>
              <a:rPr lang="en-US" dirty="0"/>
              <a:t>Click to edit Master title style</a:t>
            </a:r>
          </a:p>
        </p:txBody>
      </p:sp>
      <p:sp>
        <p:nvSpPr>
          <p:cNvPr id="3" name="Subtitle 2"/>
          <p:cNvSpPr>
            <a:spLocks noGrp="1"/>
          </p:cNvSpPr>
          <p:nvPr>
            <p:ph type="subTitle" idx="1"/>
          </p:nvPr>
        </p:nvSpPr>
        <p:spPr>
          <a:xfrm>
            <a:off x="650625" y="3336749"/>
            <a:ext cx="5056535" cy="1752600"/>
          </a:xfrm>
        </p:spPr>
        <p:txBody>
          <a:bodyPr>
            <a:normAutofit/>
          </a:bodyPr>
          <a:lstStyle>
            <a:lvl1pPr marL="0" indent="0" algn="l">
              <a:buNone/>
              <a:defRPr sz="2400" b="0" i="0" baseline="0">
                <a:solidFill>
                  <a:srgbClr val="595959"/>
                </a:solidFill>
                <a:latin typeface="Century Gothic" pitchFamily="34" charset="0"/>
                <a:cs typeface="Century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a:t>Click to edit Master subtitle style</a:t>
            </a:r>
            <a:endParaRPr lang="en-US" dirty="0"/>
          </a:p>
        </p:txBody>
      </p:sp>
      <p:sp>
        <p:nvSpPr>
          <p:cNvPr id="11" name="Slide Number Placeholder 5">
            <a:extLst>
              <a:ext uri="{FF2B5EF4-FFF2-40B4-BE49-F238E27FC236}">
                <a16:creationId xmlns:a16="http://schemas.microsoft.com/office/drawing/2014/main" id="{1C50148F-C021-C4BF-415A-DF8459E45B62}"/>
              </a:ext>
            </a:extLst>
          </p:cNvPr>
          <p:cNvSpPr>
            <a:spLocks noGrp="1"/>
          </p:cNvSpPr>
          <p:nvPr>
            <p:ph type="sldNum" sz="quarter" idx="12"/>
          </p:nvPr>
        </p:nvSpPr>
        <p:spPr/>
        <p:txBody>
          <a:bodyPr/>
          <a:lstStyle>
            <a:lvl1pPr>
              <a:defRPr/>
            </a:lvl1pPr>
          </a:lstStyle>
          <a:p>
            <a:pPr>
              <a:defRPr/>
            </a:pPr>
            <a:fld id="{068AC565-54B1-4B22-B55C-05C2706F2611}" type="slidenum">
              <a:rPr lang="en-US" altLang="en-US"/>
              <a:pPr>
                <a:defRPr/>
              </a:pPr>
              <a:t>‹#›</a:t>
            </a:fld>
            <a:endParaRPr lang="en-US" altLang="en-US"/>
          </a:p>
        </p:txBody>
      </p:sp>
    </p:spTree>
    <p:extLst>
      <p:ext uri="{BB962C8B-B14F-4D97-AF65-F5344CB8AC3E}">
        <p14:creationId xmlns:p14="http://schemas.microsoft.com/office/powerpoint/2010/main" val="466505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58F29-656B-FEB0-75B8-265FBC65E8F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282271B-2CA9-5A67-CA8E-F583F29856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0283924-5C7F-7D15-09C5-487794FA4191}"/>
              </a:ext>
            </a:extLst>
          </p:cNvPr>
          <p:cNvSpPr>
            <a:spLocks noGrp="1"/>
          </p:cNvSpPr>
          <p:nvPr>
            <p:ph type="dt" sz="half" idx="10"/>
          </p:nvPr>
        </p:nvSpPr>
        <p:spPr/>
        <p:txBody>
          <a:bodyPr/>
          <a:lstStyle/>
          <a:p>
            <a:fld id="{77F20808-00DA-4C77-B70E-4C14AD5F089C}" type="datetimeFigureOut">
              <a:rPr lang="en-CA" smtClean="0"/>
              <a:t>2024-06-10</a:t>
            </a:fld>
            <a:endParaRPr lang="en-CA"/>
          </a:p>
        </p:txBody>
      </p:sp>
      <p:sp>
        <p:nvSpPr>
          <p:cNvPr id="5" name="Footer Placeholder 4">
            <a:extLst>
              <a:ext uri="{FF2B5EF4-FFF2-40B4-BE49-F238E27FC236}">
                <a16:creationId xmlns:a16="http://schemas.microsoft.com/office/drawing/2014/main" id="{54045A15-191E-A22E-45D4-05FFA70FB9D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161E6EC-275E-5FA0-D675-4470135BEF22}"/>
              </a:ext>
            </a:extLst>
          </p:cNvPr>
          <p:cNvSpPr>
            <a:spLocks noGrp="1"/>
          </p:cNvSpPr>
          <p:nvPr>
            <p:ph type="sldNum" sz="quarter" idx="12"/>
          </p:nvPr>
        </p:nvSpPr>
        <p:spPr/>
        <p:txBody>
          <a:bodyPr/>
          <a:lstStyle/>
          <a:p>
            <a:fld id="{960FCE39-DA94-49F2-842C-EB31BE8D8D0A}" type="slidenum">
              <a:rPr lang="en-CA" smtClean="0"/>
              <a:t>‹#›</a:t>
            </a:fld>
            <a:endParaRPr lang="en-CA"/>
          </a:p>
        </p:txBody>
      </p:sp>
    </p:spTree>
    <p:extLst>
      <p:ext uri="{BB962C8B-B14F-4D97-AF65-F5344CB8AC3E}">
        <p14:creationId xmlns:p14="http://schemas.microsoft.com/office/powerpoint/2010/main" val="1659082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15453-9E71-5083-8FA4-D6BC3C44C6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9F06055D-F73A-B66B-77D3-AFA0F22F89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06473E-9211-906B-043B-CC55A294AC49}"/>
              </a:ext>
            </a:extLst>
          </p:cNvPr>
          <p:cNvSpPr>
            <a:spLocks noGrp="1"/>
          </p:cNvSpPr>
          <p:nvPr>
            <p:ph type="dt" sz="half" idx="10"/>
          </p:nvPr>
        </p:nvSpPr>
        <p:spPr/>
        <p:txBody>
          <a:bodyPr/>
          <a:lstStyle/>
          <a:p>
            <a:fld id="{77F20808-00DA-4C77-B70E-4C14AD5F089C}" type="datetimeFigureOut">
              <a:rPr lang="en-CA" smtClean="0"/>
              <a:t>2024-06-10</a:t>
            </a:fld>
            <a:endParaRPr lang="en-CA"/>
          </a:p>
        </p:txBody>
      </p:sp>
      <p:sp>
        <p:nvSpPr>
          <p:cNvPr id="5" name="Footer Placeholder 4">
            <a:extLst>
              <a:ext uri="{FF2B5EF4-FFF2-40B4-BE49-F238E27FC236}">
                <a16:creationId xmlns:a16="http://schemas.microsoft.com/office/drawing/2014/main" id="{78F9E44F-FF06-9191-BDF0-A09D86B13E0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61A5606-19D0-77A1-8468-4B8030F39D6D}"/>
              </a:ext>
            </a:extLst>
          </p:cNvPr>
          <p:cNvSpPr>
            <a:spLocks noGrp="1"/>
          </p:cNvSpPr>
          <p:nvPr>
            <p:ph type="sldNum" sz="quarter" idx="12"/>
          </p:nvPr>
        </p:nvSpPr>
        <p:spPr/>
        <p:txBody>
          <a:bodyPr/>
          <a:lstStyle/>
          <a:p>
            <a:fld id="{960FCE39-DA94-49F2-842C-EB31BE8D8D0A}" type="slidenum">
              <a:rPr lang="en-CA" smtClean="0"/>
              <a:t>‹#›</a:t>
            </a:fld>
            <a:endParaRPr lang="en-CA"/>
          </a:p>
        </p:txBody>
      </p:sp>
    </p:spTree>
    <p:extLst>
      <p:ext uri="{BB962C8B-B14F-4D97-AF65-F5344CB8AC3E}">
        <p14:creationId xmlns:p14="http://schemas.microsoft.com/office/powerpoint/2010/main" val="1026948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AC504-8012-26CA-FFF2-5C3A86FCB5B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B5F0BBD-B2B5-E621-A20C-56DA4214B2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D653724E-8091-5C90-E33F-7F565D9229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31C243B7-B95F-009B-B11D-F9577BF166B4}"/>
              </a:ext>
            </a:extLst>
          </p:cNvPr>
          <p:cNvSpPr>
            <a:spLocks noGrp="1"/>
          </p:cNvSpPr>
          <p:nvPr>
            <p:ph type="dt" sz="half" idx="10"/>
          </p:nvPr>
        </p:nvSpPr>
        <p:spPr/>
        <p:txBody>
          <a:bodyPr/>
          <a:lstStyle/>
          <a:p>
            <a:fld id="{77F20808-00DA-4C77-B70E-4C14AD5F089C}" type="datetimeFigureOut">
              <a:rPr lang="en-CA" smtClean="0"/>
              <a:t>2024-06-10</a:t>
            </a:fld>
            <a:endParaRPr lang="en-CA"/>
          </a:p>
        </p:txBody>
      </p:sp>
      <p:sp>
        <p:nvSpPr>
          <p:cNvPr id="6" name="Footer Placeholder 5">
            <a:extLst>
              <a:ext uri="{FF2B5EF4-FFF2-40B4-BE49-F238E27FC236}">
                <a16:creationId xmlns:a16="http://schemas.microsoft.com/office/drawing/2014/main" id="{C1DDB306-7AF3-A769-D01B-7D8B270D3ED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A2FF0B6-CA0C-53A5-50D6-2A73EA95FEF6}"/>
              </a:ext>
            </a:extLst>
          </p:cNvPr>
          <p:cNvSpPr>
            <a:spLocks noGrp="1"/>
          </p:cNvSpPr>
          <p:nvPr>
            <p:ph type="sldNum" sz="quarter" idx="12"/>
          </p:nvPr>
        </p:nvSpPr>
        <p:spPr/>
        <p:txBody>
          <a:bodyPr/>
          <a:lstStyle/>
          <a:p>
            <a:fld id="{960FCE39-DA94-49F2-842C-EB31BE8D8D0A}" type="slidenum">
              <a:rPr lang="en-CA" smtClean="0"/>
              <a:t>‹#›</a:t>
            </a:fld>
            <a:endParaRPr lang="en-CA"/>
          </a:p>
        </p:txBody>
      </p:sp>
    </p:spTree>
    <p:extLst>
      <p:ext uri="{BB962C8B-B14F-4D97-AF65-F5344CB8AC3E}">
        <p14:creationId xmlns:p14="http://schemas.microsoft.com/office/powerpoint/2010/main" val="518441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31D3A-76C3-A6FC-F129-DD2A3FA0F46D}"/>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723F90E-780C-765B-1691-2B8214BACD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6129BC-418D-78B7-48F3-3F458F2FBA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234012B6-04E7-593B-35AC-E9ABD45931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D3A20E-4BC6-872E-32BA-03B6CA4E44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1F167562-81F7-51C6-B205-5115FD8AEBD2}"/>
              </a:ext>
            </a:extLst>
          </p:cNvPr>
          <p:cNvSpPr>
            <a:spLocks noGrp="1"/>
          </p:cNvSpPr>
          <p:nvPr>
            <p:ph type="dt" sz="half" idx="10"/>
          </p:nvPr>
        </p:nvSpPr>
        <p:spPr/>
        <p:txBody>
          <a:bodyPr/>
          <a:lstStyle/>
          <a:p>
            <a:fld id="{77F20808-00DA-4C77-B70E-4C14AD5F089C}" type="datetimeFigureOut">
              <a:rPr lang="en-CA" smtClean="0"/>
              <a:t>2024-06-10</a:t>
            </a:fld>
            <a:endParaRPr lang="en-CA"/>
          </a:p>
        </p:txBody>
      </p:sp>
      <p:sp>
        <p:nvSpPr>
          <p:cNvPr id="8" name="Footer Placeholder 7">
            <a:extLst>
              <a:ext uri="{FF2B5EF4-FFF2-40B4-BE49-F238E27FC236}">
                <a16:creationId xmlns:a16="http://schemas.microsoft.com/office/drawing/2014/main" id="{10BAED4D-D4DE-8E1F-69AF-A20D3C8B8AA8}"/>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0172BDDB-3FB0-B01D-20E5-484C2EA40824}"/>
              </a:ext>
            </a:extLst>
          </p:cNvPr>
          <p:cNvSpPr>
            <a:spLocks noGrp="1"/>
          </p:cNvSpPr>
          <p:nvPr>
            <p:ph type="sldNum" sz="quarter" idx="12"/>
          </p:nvPr>
        </p:nvSpPr>
        <p:spPr/>
        <p:txBody>
          <a:bodyPr/>
          <a:lstStyle/>
          <a:p>
            <a:fld id="{960FCE39-DA94-49F2-842C-EB31BE8D8D0A}" type="slidenum">
              <a:rPr lang="en-CA" smtClean="0"/>
              <a:t>‹#›</a:t>
            </a:fld>
            <a:endParaRPr lang="en-CA"/>
          </a:p>
        </p:txBody>
      </p:sp>
    </p:spTree>
    <p:extLst>
      <p:ext uri="{BB962C8B-B14F-4D97-AF65-F5344CB8AC3E}">
        <p14:creationId xmlns:p14="http://schemas.microsoft.com/office/powerpoint/2010/main" val="3619444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81303-35D7-FE09-5499-13C2CCCBC13C}"/>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B4E173D7-EA17-BB06-D435-C8ABEA0A10FD}"/>
              </a:ext>
            </a:extLst>
          </p:cNvPr>
          <p:cNvSpPr>
            <a:spLocks noGrp="1"/>
          </p:cNvSpPr>
          <p:nvPr>
            <p:ph type="dt" sz="half" idx="10"/>
          </p:nvPr>
        </p:nvSpPr>
        <p:spPr/>
        <p:txBody>
          <a:bodyPr/>
          <a:lstStyle/>
          <a:p>
            <a:fld id="{77F20808-00DA-4C77-B70E-4C14AD5F089C}" type="datetimeFigureOut">
              <a:rPr lang="en-CA" smtClean="0"/>
              <a:t>2024-06-10</a:t>
            </a:fld>
            <a:endParaRPr lang="en-CA"/>
          </a:p>
        </p:txBody>
      </p:sp>
      <p:sp>
        <p:nvSpPr>
          <p:cNvPr id="4" name="Footer Placeholder 3">
            <a:extLst>
              <a:ext uri="{FF2B5EF4-FFF2-40B4-BE49-F238E27FC236}">
                <a16:creationId xmlns:a16="http://schemas.microsoft.com/office/drawing/2014/main" id="{B7729633-EF64-8173-4C90-E76CB9821520}"/>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2FE17E44-DC5C-0A0B-081D-A1BD3C9CC630}"/>
              </a:ext>
            </a:extLst>
          </p:cNvPr>
          <p:cNvSpPr>
            <a:spLocks noGrp="1"/>
          </p:cNvSpPr>
          <p:nvPr>
            <p:ph type="sldNum" sz="quarter" idx="12"/>
          </p:nvPr>
        </p:nvSpPr>
        <p:spPr/>
        <p:txBody>
          <a:bodyPr/>
          <a:lstStyle/>
          <a:p>
            <a:fld id="{960FCE39-DA94-49F2-842C-EB31BE8D8D0A}" type="slidenum">
              <a:rPr lang="en-CA" smtClean="0"/>
              <a:t>‹#›</a:t>
            </a:fld>
            <a:endParaRPr lang="en-CA"/>
          </a:p>
        </p:txBody>
      </p:sp>
    </p:spTree>
    <p:extLst>
      <p:ext uri="{BB962C8B-B14F-4D97-AF65-F5344CB8AC3E}">
        <p14:creationId xmlns:p14="http://schemas.microsoft.com/office/powerpoint/2010/main" val="2260037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3E249D-7AB9-F265-7EFB-A5C432342ED1}"/>
              </a:ext>
            </a:extLst>
          </p:cNvPr>
          <p:cNvSpPr>
            <a:spLocks noGrp="1"/>
          </p:cNvSpPr>
          <p:nvPr>
            <p:ph type="dt" sz="half" idx="10"/>
          </p:nvPr>
        </p:nvSpPr>
        <p:spPr/>
        <p:txBody>
          <a:bodyPr/>
          <a:lstStyle/>
          <a:p>
            <a:fld id="{77F20808-00DA-4C77-B70E-4C14AD5F089C}" type="datetimeFigureOut">
              <a:rPr lang="en-CA" smtClean="0"/>
              <a:t>2024-06-10</a:t>
            </a:fld>
            <a:endParaRPr lang="en-CA"/>
          </a:p>
        </p:txBody>
      </p:sp>
      <p:sp>
        <p:nvSpPr>
          <p:cNvPr id="3" name="Footer Placeholder 2">
            <a:extLst>
              <a:ext uri="{FF2B5EF4-FFF2-40B4-BE49-F238E27FC236}">
                <a16:creationId xmlns:a16="http://schemas.microsoft.com/office/drawing/2014/main" id="{6C741294-E951-627A-06D8-28ED3AFB9196}"/>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F0CB1922-2A3B-FB0B-FE1C-7927BC8FE5DD}"/>
              </a:ext>
            </a:extLst>
          </p:cNvPr>
          <p:cNvSpPr>
            <a:spLocks noGrp="1"/>
          </p:cNvSpPr>
          <p:nvPr>
            <p:ph type="sldNum" sz="quarter" idx="12"/>
          </p:nvPr>
        </p:nvSpPr>
        <p:spPr/>
        <p:txBody>
          <a:bodyPr/>
          <a:lstStyle/>
          <a:p>
            <a:fld id="{960FCE39-DA94-49F2-842C-EB31BE8D8D0A}" type="slidenum">
              <a:rPr lang="en-CA" smtClean="0"/>
              <a:t>‹#›</a:t>
            </a:fld>
            <a:endParaRPr lang="en-CA"/>
          </a:p>
        </p:txBody>
      </p:sp>
    </p:spTree>
    <p:extLst>
      <p:ext uri="{BB962C8B-B14F-4D97-AF65-F5344CB8AC3E}">
        <p14:creationId xmlns:p14="http://schemas.microsoft.com/office/powerpoint/2010/main" val="188050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8F471-8D6D-FFE0-351B-A6FD7CEF26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D0F8ED99-A878-5082-6FA0-32B11C9912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AD48B94-16E0-759C-26D2-3338F188D2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E70A44-344A-8384-F461-547E46896AEE}"/>
              </a:ext>
            </a:extLst>
          </p:cNvPr>
          <p:cNvSpPr>
            <a:spLocks noGrp="1"/>
          </p:cNvSpPr>
          <p:nvPr>
            <p:ph type="dt" sz="half" idx="10"/>
          </p:nvPr>
        </p:nvSpPr>
        <p:spPr/>
        <p:txBody>
          <a:bodyPr/>
          <a:lstStyle/>
          <a:p>
            <a:fld id="{77F20808-00DA-4C77-B70E-4C14AD5F089C}" type="datetimeFigureOut">
              <a:rPr lang="en-CA" smtClean="0"/>
              <a:t>2024-06-10</a:t>
            </a:fld>
            <a:endParaRPr lang="en-CA"/>
          </a:p>
        </p:txBody>
      </p:sp>
      <p:sp>
        <p:nvSpPr>
          <p:cNvPr id="6" name="Footer Placeholder 5">
            <a:extLst>
              <a:ext uri="{FF2B5EF4-FFF2-40B4-BE49-F238E27FC236}">
                <a16:creationId xmlns:a16="http://schemas.microsoft.com/office/drawing/2014/main" id="{B32CB22B-5417-EB31-0293-28C1D31F530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B89DBCF-DAEE-9EBF-6A06-8DCF9C7D38B5}"/>
              </a:ext>
            </a:extLst>
          </p:cNvPr>
          <p:cNvSpPr>
            <a:spLocks noGrp="1"/>
          </p:cNvSpPr>
          <p:nvPr>
            <p:ph type="sldNum" sz="quarter" idx="12"/>
          </p:nvPr>
        </p:nvSpPr>
        <p:spPr/>
        <p:txBody>
          <a:bodyPr/>
          <a:lstStyle/>
          <a:p>
            <a:fld id="{960FCE39-DA94-49F2-842C-EB31BE8D8D0A}" type="slidenum">
              <a:rPr lang="en-CA" smtClean="0"/>
              <a:t>‹#›</a:t>
            </a:fld>
            <a:endParaRPr lang="en-CA"/>
          </a:p>
        </p:txBody>
      </p:sp>
    </p:spTree>
    <p:extLst>
      <p:ext uri="{BB962C8B-B14F-4D97-AF65-F5344CB8AC3E}">
        <p14:creationId xmlns:p14="http://schemas.microsoft.com/office/powerpoint/2010/main" val="4068630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A47D3-1410-6C8D-462A-F56ABA060E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3B64FA76-485C-F2EB-1AE7-E30A557613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4F186F63-E375-0C53-32C1-14F7DC96F7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B7378C-6895-EEBA-AA2F-4606C695EBFA}"/>
              </a:ext>
            </a:extLst>
          </p:cNvPr>
          <p:cNvSpPr>
            <a:spLocks noGrp="1"/>
          </p:cNvSpPr>
          <p:nvPr>
            <p:ph type="dt" sz="half" idx="10"/>
          </p:nvPr>
        </p:nvSpPr>
        <p:spPr/>
        <p:txBody>
          <a:bodyPr/>
          <a:lstStyle/>
          <a:p>
            <a:fld id="{77F20808-00DA-4C77-B70E-4C14AD5F089C}" type="datetimeFigureOut">
              <a:rPr lang="en-CA" smtClean="0"/>
              <a:t>2024-06-10</a:t>
            </a:fld>
            <a:endParaRPr lang="en-CA"/>
          </a:p>
        </p:txBody>
      </p:sp>
      <p:sp>
        <p:nvSpPr>
          <p:cNvPr id="6" name="Footer Placeholder 5">
            <a:extLst>
              <a:ext uri="{FF2B5EF4-FFF2-40B4-BE49-F238E27FC236}">
                <a16:creationId xmlns:a16="http://schemas.microsoft.com/office/drawing/2014/main" id="{79C26EC2-E02E-8E62-C3E6-59474E4CA2F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A2CC293-F7BF-7138-D7D2-7AAC58B2B702}"/>
              </a:ext>
            </a:extLst>
          </p:cNvPr>
          <p:cNvSpPr>
            <a:spLocks noGrp="1"/>
          </p:cNvSpPr>
          <p:nvPr>
            <p:ph type="sldNum" sz="quarter" idx="12"/>
          </p:nvPr>
        </p:nvSpPr>
        <p:spPr/>
        <p:txBody>
          <a:bodyPr/>
          <a:lstStyle/>
          <a:p>
            <a:fld id="{960FCE39-DA94-49F2-842C-EB31BE8D8D0A}" type="slidenum">
              <a:rPr lang="en-CA" smtClean="0"/>
              <a:t>‹#›</a:t>
            </a:fld>
            <a:endParaRPr lang="en-CA"/>
          </a:p>
        </p:txBody>
      </p:sp>
    </p:spTree>
    <p:extLst>
      <p:ext uri="{BB962C8B-B14F-4D97-AF65-F5344CB8AC3E}">
        <p14:creationId xmlns:p14="http://schemas.microsoft.com/office/powerpoint/2010/main" val="3734396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F09B33-8DAB-1274-0A26-379FA3A189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B0D0330-8BEF-E170-3520-BB5B36B054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3CDDBA5-FF0D-4EF7-2495-2E2FC688B6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F20808-00DA-4C77-B70E-4C14AD5F089C}" type="datetimeFigureOut">
              <a:rPr lang="en-CA" smtClean="0"/>
              <a:t>2024-06-10</a:t>
            </a:fld>
            <a:endParaRPr lang="en-CA"/>
          </a:p>
        </p:txBody>
      </p:sp>
      <p:sp>
        <p:nvSpPr>
          <p:cNvPr id="5" name="Footer Placeholder 4">
            <a:extLst>
              <a:ext uri="{FF2B5EF4-FFF2-40B4-BE49-F238E27FC236}">
                <a16:creationId xmlns:a16="http://schemas.microsoft.com/office/drawing/2014/main" id="{313BD699-AD1A-CEF8-4B38-04121F620D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4B0A07C9-812E-E49E-4571-3CC6267479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0FCE39-DA94-49F2-842C-EB31BE8D8D0A}" type="slidenum">
              <a:rPr lang="en-CA" smtClean="0"/>
              <a:t>‹#›</a:t>
            </a:fld>
            <a:endParaRPr lang="en-CA"/>
          </a:p>
        </p:txBody>
      </p:sp>
    </p:spTree>
    <p:extLst>
      <p:ext uri="{BB962C8B-B14F-4D97-AF65-F5344CB8AC3E}">
        <p14:creationId xmlns:p14="http://schemas.microsoft.com/office/powerpoint/2010/main" val="1110950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6.png"/><Relationship Id="rId2" Type="http://schemas.openxmlformats.org/officeDocument/2006/relationships/slideLayout" Target="../slideLayouts/slideLayout12.xml"/><Relationship Id="rId1" Type="http://schemas.openxmlformats.org/officeDocument/2006/relationships/tags" Target="../tags/tag1.xml"/><Relationship Id="rId6" Type="http://schemas.openxmlformats.org/officeDocument/2006/relationships/image" Target="../media/image5.png"/><Relationship Id="rId5" Type="http://schemas.openxmlformats.org/officeDocument/2006/relationships/image" Target="../media/image1.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ags" Target="../tags/tag10.xml"/><Relationship Id="rId6" Type="http://schemas.openxmlformats.org/officeDocument/2006/relationships/image" Target="../media/image11.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ags" Target="../tags/tag1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tags" Target="../tags/tag12.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tags" Target="../tags/tag13.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tags" Target="../tags/tag14.xml"/><Relationship Id="rId6" Type="http://schemas.openxmlformats.org/officeDocument/2006/relationships/image" Target="../media/image13.png"/><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notesSlide" Target="../notesSlides/notesSlide10.xml"/><Relationship Id="rId7" Type="http://schemas.openxmlformats.org/officeDocument/2006/relationships/diagramLayout" Target="../diagrams/layout1.xml"/><Relationship Id="rId2" Type="http://schemas.openxmlformats.org/officeDocument/2006/relationships/slideLayout" Target="../slideLayouts/slideLayout13.xml"/><Relationship Id="rId1" Type="http://schemas.openxmlformats.org/officeDocument/2006/relationships/tags" Target="../tags/tag15.xml"/><Relationship Id="rId6" Type="http://schemas.openxmlformats.org/officeDocument/2006/relationships/diagramData" Target="../diagrams/data1.xml"/><Relationship Id="rId5" Type="http://schemas.openxmlformats.org/officeDocument/2006/relationships/image" Target="../media/image6.png"/><Relationship Id="rId10" Type="http://schemas.microsoft.com/office/2007/relationships/diagramDrawing" Target="../diagrams/drawing1.xml"/><Relationship Id="rId4" Type="http://schemas.openxmlformats.org/officeDocument/2006/relationships/image" Target="../media/image5.png"/><Relationship Id="rId9" Type="http://schemas.openxmlformats.org/officeDocument/2006/relationships/diagramColors" Target="../diagrams/colors1.xml"/></Relationships>
</file>

<file path=ppt/slides/_rels/slide16.xml.rels><?xml version="1.0" encoding="UTF-8" standalone="yes"?>
<Relationships xmlns="http://schemas.openxmlformats.org/package/2006/relationships"><Relationship Id="rId3" Type="http://schemas.openxmlformats.org/officeDocument/2006/relationships/hyperlink" Target="https://homelessnesslearninghub.ca/library/resources/enumeration-report-report-guide/" TargetMode="External"/><Relationship Id="rId2" Type="http://schemas.openxmlformats.org/officeDocument/2006/relationships/slideLayout" Target="../slideLayouts/slideLayout13.xml"/><Relationship Id="rId1" Type="http://schemas.openxmlformats.org/officeDocument/2006/relationships/tags" Target="../tags/tag1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s://bfzcanada.ca/registry-week-toolkit/"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14.xml"/><Relationship Id="rId1" Type="http://schemas.openxmlformats.org/officeDocument/2006/relationships/tags" Target="../tags/tag3.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4.xml"/><Relationship Id="rId1" Type="http://schemas.openxmlformats.org/officeDocument/2006/relationships/tags" Target="../tags/tag4.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13.xml"/><Relationship Id="rId1" Type="http://schemas.openxmlformats.org/officeDocument/2006/relationships/tags" Target="../tags/tag5.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3.xml"/><Relationship Id="rId1" Type="http://schemas.openxmlformats.org/officeDocument/2006/relationships/tags" Target="../tags/tag6.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13.xml"/><Relationship Id="rId1" Type="http://schemas.openxmlformats.org/officeDocument/2006/relationships/tags" Target="../tags/tag7.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ags" Target="../tags/tag8.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ags" Target="../tags/tag9.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0">
            <a:extLst>
              <a:ext uri="{FF2B5EF4-FFF2-40B4-BE49-F238E27FC236}">
                <a16:creationId xmlns:a16="http://schemas.microsoft.com/office/drawing/2014/main" id="{50F3326F-F736-EB8F-7213-E0BE4EA6BC45}"/>
              </a:ext>
            </a:extLst>
          </p:cNvPr>
          <p:cNvPicPr>
            <a:picLocks noChangeAspect="1"/>
          </p:cNvPicPr>
          <p:nvPr/>
        </p:nvPicPr>
        <p:blipFill>
          <a:blip r:embed="rId4">
            <a:extLst>
              <a:ext uri="{28A0092B-C50C-407E-A947-70E740481C1C}">
                <a14:useLocalDpi xmlns:a14="http://schemas.microsoft.com/office/drawing/2010/main" val="0"/>
              </a:ext>
            </a:extLst>
          </a:blip>
          <a:srcRect t="128" b="128"/>
          <a:stretch>
            <a:fillRect/>
          </a:stretch>
        </p:blipFill>
        <p:spPr bwMode="auto">
          <a:xfrm>
            <a:off x="963612" y="623887"/>
            <a:ext cx="9036050" cy="615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id="{38085555-F8A6-3B56-2F7D-584C188FEEA1}"/>
              </a:ext>
            </a:extLst>
          </p:cNvPr>
          <p:cNvSpPr/>
          <p:nvPr/>
        </p:nvSpPr>
        <p:spPr>
          <a:xfrm>
            <a:off x="1984375" y="3294063"/>
            <a:ext cx="7319963" cy="2046287"/>
          </a:xfrm>
          <a:prstGeom prst="rect">
            <a:avLst/>
          </a:prstGeom>
          <a:solidFill>
            <a:schemeClr val="bg1">
              <a:alpha val="67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dirty="0"/>
          </a:p>
        </p:txBody>
      </p:sp>
      <p:sp>
        <p:nvSpPr>
          <p:cNvPr id="8196" name="Title 5">
            <a:extLst>
              <a:ext uri="{FF2B5EF4-FFF2-40B4-BE49-F238E27FC236}">
                <a16:creationId xmlns:a16="http://schemas.microsoft.com/office/drawing/2014/main" id="{E0E851E7-1F1F-B4F1-AFDD-D54EFA026210}"/>
              </a:ext>
            </a:extLst>
          </p:cNvPr>
          <p:cNvSpPr>
            <a:spLocks noGrp="1"/>
          </p:cNvSpPr>
          <p:nvPr>
            <p:ph type="ctrTitle"/>
          </p:nvPr>
        </p:nvSpPr>
        <p:spPr>
          <a:xfrm>
            <a:off x="2192338" y="3210467"/>
            <a:ext cx="7112000" cy="1023937"/>
          </a:xfrm>
        </p:spPr>
        <p:txBody>
          <a:bodyPr>
            <a:normAutofit fontScale="90000"/>
          </a:bodyPr>
          <a:lstStyle/>
          <a:p>
            <a:pPr>
              <a:defRPr/>
            </a:pPr>
            <a:r>
              <a:rPr lang="en-CA" altLang="en-US" dirty="0">
                <a:ea typeface="ヒラギノ角ゴ Pro W3"/>
              </a:rPr>
              <a:t>Module 2B</a:t>
            </a:r>
            <a:br>
              <a:rPr lang="en-CA" altLang="en-US" dirty="0">
                <a:ea typeface="ヒラギノ角ゴ Pro W3"/>
              </a:rPr>
            </a:br>
            <a:r>
              <a:rPr lang="en-CA" altLang="en-US" b="1" dirty="0">
                <a:ea typeface="ヒラギノ角ゴ Pro W3"/>
              </a:rPr>
              <a:t>Using PiT Counts to review and strengthen community data</a:t>
            </a:r>
          </a:p>
        </p:txBody>
      </p:sp>
      <p:sp>
        <p:nvSpPr>
          <p:cNvPr id="11269" name="Subtitle 6">
            <a:extLst>
              <a:ext uri="{FF2B5EF4-FFF2-40B4-BE49-F238E27FC236}">
                <a16:creationId xmlns:a16="http://schemas.microsoft.com/office/drawing/2014/main" id="{FCCA409B-86B1-0347-67F5-A3EEF114F7FF}"/>
              </a:ext>
            </a:extLst>
          </p:cNvPr>
          <p:cNvSpPr>
            <a:spLocks noGrp="1"/>
          </p:cNvSpPr>
          <p:nvPr>
            <p:ph type="subTitle" idx="1"/>
          </p:nvPr>
        </p:nvSpPr>
        <p:spPr>
          <a:xfrm>
            <a:off x="2192338" y="4575175"/>
            <a:ext cx="6900862" cy="765175"/>
          </a:xfrm>
        </p:spPr>
        <p:txBody>
          <a:bodyPr/>
          <a:lstStyle/>
          <a:p>
            <a:r>
              <a:rPr lang="fr-FR" altLang="en-US">
                <a:ea typeface="ヒラギノ角ゴ Pro W3"/>
              </a:rPr>
              <a:t>Infrastructure Canada</a:t>
            </a:r>
            <a:br>
              <a:rPr lang="fr-FR" altLang="en-US">
                <a:ea typeface="ヒラギノ角ゴ Pro W3"/>
              </a:rPr>
            </a:br>
            <a:r>
              <a:rPr lang="fr-FR" altLang="en-US" sz="1600">
                <a:ea typeface="ヒラギノ角ゴ Pro W3"/>
              </a:rPr>
              <a:t>June 2024</a:t>
            </a:r>
          </a:p>
        </p:txBody>
      </p:sp>
      <p:sp>
        <p:nvSpPr>
          <p:cNvPr id="11270" name="Footer Placeholder 4">
            <a:extLst>
              <a:ext uri="{FF2B5EF4-FFF2-40B4-BE49-F238E27FC236}">
                <a16:creationId xmlns:a16="http://schemas.microsoft.com/office/drawing/2014/main" id="{AB7A05C6-11D0-4864-B2F5-020DDABBE59C}"/>
              </a:ext>
            </a:extLst>
          </p:cNvPr>
          <p:cNvSpPr txBox="1">
            <a:spLocks/>
          </p:cNvSpPr>
          <p:nvPr/>
        </p:nvSpPr>
        <p:spPr bwMode="auto">
          <a:xfrm>
            <a:off x="1911350" y="6286500"/>
            <a:ext cx="71818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eaLnBrk="1" hangingPunct="1">
              <a:spcBef>
                <a:spcPct val="0"/>
              </a:spcBef>
              <a:buClrTx/>
              <a:buFontTx/>
              <a:buNone/>
            </a:pPr>
            <a:endParaRPr lang="en-US" altLang="en-US" sz="1200" i="1"/>
          </a:p>
        </p:txBody>
      </p:sp>
      <p:pic>
        <p:nvPicPr>
          <p:cNvPr id="11271" name="Picture 7">
            <a:extLst>
              <a:ext uri="{FF2B5EF4-FFF2-40B4-BE49-F238E27FC236}">
                <a16:creationId xmlns:a16="http://schemas.microsoft.com/office/drawing/2014/main" id="{5C6ED3E1-2507-F299-A14D-E36D5AA3F167}"/>
              </a:ext>
            </a:extLst>
          </p:cNvPr>
          <p:cNvPicPr>
            <a:picLocks/>
          </p:cNvPicPr>
          <p:nvPr/>
        </p:nvPicPr>
        <p:blipFill>
          <a:blip r:embed="rId5">
            <a:extLst>
              <a:ext uri="{28A0092B-C50C-407E-A947-70E740481C1C}">
                <a14:useLocalDpi xmlns:a14="http://schemas.microsoft.com/office/drawing/2010/main" val="0"/>
              </a:ext>
            </a:extLst>
          </a:blip>
          <a:srcRect/>
          <a:stretch>
            <a:fillRect/>
          </a:stretch>
        </p:blipFill>
        <p:spPr bwMode="auto">
          <a:xfrm>
            <a:off x="2192338" y="4424363"/>
            <a:ext cx="6900862"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2" name="Picture 2">
            <a:extLst>
              <a:ext uri="{FF2B5EF4-FFF2-40B4-BE49-F238E27FC236}">
                <a16:creationId xmlns:a16="http://schemas.microsoft.com/office/drawing/2014/main" id="{8331DF44-D7F3-DD76-D192-A00DF3D6579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2450" y="80963"/>
            <a:ext cx="1639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3" name="Picture 4">
            <a:extLst>
              <a:ext uri="{FF2B5EF4-FFF2-40B4-BE49-F238E27FC236}">
                <a16:creationId xmlns:a16="http://schemas.microsoft.com/office/drawing/2014/main" id="{EF2A10EB-FE92-AFBF-B9AE-72B0BE34F858}"/>
              </a:ext>
            </a:extLst>
          </p:cNvPr>
          <p:cNvPicPr>
            <a:picLocks noChangeAspect="1" noChangeArrowheads="1"/>
          </p:cNvPicPr>
          <p:nvPr>
            <p:custDataLst>
              <p:tags r:id="rId1"/>
            </p:custDataLst>
          </p:nvPr>
        </p:nvPicPr>
        <p:blipFill>
          <a:blip r:embed="rId7">
            <a:extLst>
              <a:ext uri="{28A0092B-C50C-407E-A947-70E740481C1C}">
                <a14:useLocalDpi xmlns:a14="http://schemas.microsoft.com/office/drawing/2010/main" val="0"/>
              </a:ext>
            </a:extLst>
          </a:blip>
          <a:srcRect/>
          <a:stretch>
            <a:fillRect/>
          </a:stretch>
        </p:blipFill>
        <p:spPr bwMode="auto">
          <a:xfrm>
            <a:off x="10067925" y="6346825"/>
            <a:ext cx="17541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4319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a:extLst>
              <a:ext uri="{FF2B5EF4-FFF2-40B4-BE49-F238E27FC236}">
                <a16:creationId xmlns:a16="http://schemas.microsoft.com/office/drawing/2014/main" id="{C91264F6-835E-2BEF-F05B-41C4B0B97D06}"/>
              </a:ext>
            </a:extLst>
          </p:cNvPr>
          <p:cNvSpPr>
            <a:spLocks noGrp="1"/>
          </p:cNvSpPr>
          <p:nvPr>
            <p:ph sz="quarter" idx="13"/>
          </p:nvPr>
        </p:nvSpPr>
        <p:spPr>
          <a:xfrm>
            <a:off x="609600" y="704850"/>
            <a:ext cx="10972800" cy="914400"/>
          </a:xfrm>
        </p:spPr>
        <p:txBody>
          <a:bodyPr/>
          <a:lstStyle/>
          <a:p>
            <a:r>
              <a:rPr altLang="en-US" b="1" dirty="0">
                <a:solidFill>
                  <a:schemeClr val="tx1"/>
                </a:solidFill>
              </a:rPr>
              <a:t>HIFIS Enumeration Report</a:t>
            </a:r>
          </a:p>
          <a:p>
            <a:endParaRPr altLang="en-US" b="1" dirty="0">
              <a:solidFill>
                <a:schemeClr val="tx1"/>
              </a:solidFill>
            </a:endParaRPr>
          </a:p>
        </p:txBody>
      </p:sp>
      <p:sp>
        <p:nvSpPr>
          <p:cNvPr id="23555" name="Slide Number Placeholder 3">
            <a:extLst>
              <a:ext uri="{FF2B5EF4-FFF2-40B4-BE49-F238E27FC236}">
                <a16:creationId xmlns:a16="http://schemas.microsoft.com/office/drawing/2014/main" id="{76B9316E-B5F9-9A20-56AB-31CB92335A71}"/>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D4BB61E2-AE97-451C-BCE0-F33D1C8A00A3}" type="slidenum">
              <a:rPr lang="en-US" altLang="en-US" sz="1200" smtClean="0">
                <a:solidFill>
                  <a:srgbClr val="7F7F7F"/>
                </a:solidFill>
                <a:cs typeface="ヒラギノ角ゴ Pro W3"/>
              </a:rPr>
              <a:pPr>
                <a:spcBef>
                  <a:spcPct val="0"/>
                </a:spcBef>
                <a:buClrTx/>
                <a:buFontTx/>
                <a:buNone/>
              </a:pPr>
              <a:t>10</a:t>
            </a:fld>
            <a:endParaRPr lang="en-US" altLang="en-US" sz="1200">
              <a:solidFill>
                <a:srgbClr val="7F7F7F"/>
              </a:solidFill>
              <a:cs typeface="ヒラギノ角ゴ Pro W3"/>
            </a:endParaRPr>
          </a:p>
        </p:txBody>
      </p:sp>
      <p:pic>
        <p:nvPicPr>
          <p:cNvPr id="23556" name="Picture 2">
            <a:extLst>
              <a:ext uri="{FF2B5EF4-FFF2-40B4-BE49-F238E27FC236}">
                <a16:creationId xmlns:a16="http://schemas.microsoft.com/office/drawing/2014/main" id="{6B09E3C3-9C11-0592-F212-BDDB50B5D2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450" y="80963"/>
            <a:ext cx="1639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4">
            <a:extLst>
              <a:ext uri="{FF2B5EF4-FFF2-40B4-BE49-F238E27FC236}">
                <a16:creationId xmlns:a16="http://schemas.microsoft.com/office/drawing/2014/main" id="{6BC28538-E05C-42C5-252C-D59795FB3B94}"/>
              </a:ext>
            </a:extLst>
          </p:cNvPr>
          <p:cNvPicPr>
            <a:picLocks noChangeAspect="1" noChangeArrowheads="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10067925" y="6346825"/>
            <a:ext cx="17541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8" name="Content Placeholder 5">
            <a:extLst>
              <a:ext uri="{FF2B5EF4-FFF2-40B4-BE49-F238E27FC236}">
                <a16:creationId xmlns:a16="http://schemas.microsoft.com/office/drawing/2014/main" id="{34C9DF14-666E-8B55-F6B3-5222918C2ED1}"/>
              </a:ext>
            </a:extLst>
          </p:cNvPr>
          <p:cNvPicPr>
            <a:picLocks noGrp="1" noChangeAspect="1" noChangeArrowheads="1"/>
          </p:cNvPicPr>
          <p:nvPr>
            <p:ph sz="quarter" idx="15"/>
          </p:nvPr>
        </p:nvPicPr>
        <p:blipFill>
          <a:blip r:embed="rId6">
            <a:extLst>
              <a:ext uri="{28A0092B-C50C-407E-A947-70E740481C1C}">
                <a14:useLocalDpi xmlns:a14="http://schemas.microsoft.com/office/drawing/2010/main" val="0"/>
              </a:ext>
            </a:extLst>
          </a:blip>
          <a:srcRect/>
          <a:stretch>
            <a:fillRect/>
          </a:stretch>
        </p:blipFill>
        <p:spPr>
          <a:xfrm>
            <a:off x="1200150" y="1506538"/>
            <a:ext cx="9534525" cy="4556125"/>
          </a:xfrm>
        </p:spPr>
      </p:pic>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Graphic 8" descr="Group of men outline">
            <a:extLst>
              <a:ext uri="{FF2B5EF4-FFF2-40B4-BE49-F238E27FC236}">
                <a16:creationId xmlns:a16="http://schemas.microsoft.com/office/drawing/2014/main" id="{BFCDD65B-0003-B4DC-6483-FFAF1ADFA6E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125" y="1417638"/>
            <a:ext cx="3011488" cy="301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Content Placeholder 1">
            <a:extLst>
              <a:ext uri="{FF2B5EF4-FFF2-40B4-BE49-F238E27FC236}">
                <a16:creationId xmlns:a16="http://schemas.microsoft.com/office/drawing/2014/main" id="{57C61EB0-D093-DCF7-DE1B-6BBE3C8D44FA}"/>
              </a:ext>
            </a:extLst>
          </p:cNvPr>
          <p:cNvSpPr>
            <a:spLocks noGrp="1"/>
          </p:cNvSpPr>
          <p:nvPr>
            <p:ph sz="quarter" idx="13"/>
          </p:nvPr>
        </p:nvSpPr>
        <p:spPr>
          <a:xfrm>
            <a:off x="609600" y="704850"/>
            <a:ext cx="10972800" cy="914400"/>
          </a:xfrm>
        </p:spPr>
        <p:txBody>
          <a:bodyPr/>
          <a:lstStyle/>
          <a:p>
            <a:r>
              <a:rPr altLang="en-US" b="1" dirty="0">
                <a:solidFill>
                  <a:schemeClr val="tx1"/>
                </a:solidFill>
              </a:rPr>
              <a:t>Option 4: Compare demographic information</a:t>
            </a:r>
          </a:p>
          <a:p>
            <a:endParaRPr altLang="en-US" b="1" dirty="0">
              <a:solidFill>
                <a:schemeClr val="tx1"/>
              </a:solidFill>
            </a:endParaRPr>
          </a:p>
          <a:p>
            <a:endParaRPr altLang="en-US" b="1" dirty="0">
              <a:solidFill>
                <a:schemeClr val="tx1"/>
              </a:solidFill>
            </a:endParaRPr>
          </a:p>
        </p:txBody>
      </p:sp>
      <p:sp>
        <p:nvSpPr>
          <p:cNvPr id="3" name="Content Placeholder 2">
            <a:extLst>
              <a:ext uri="{FF2B5EF4-FFF2-40B4-BE49-F238E27FC236}">
                <a16:creationId xmlns:a16="http://schemas.microsoft.com/office/drawing/2014/main" id="{70E72B41-E9A8-5453-3BA9-5ACF8F04CB07}"/>
              </a:ext>
            </a:extLst>
          </p:cNvPr>
          <p:cNvSpPr>
            <a:spLocks noGrp="1"/>
          </p:cNvSpPr>
          <p:nvPr>
            <p:ph sz="quarter" idx="15"/>
          </p:nvPr>
        </p:nvSpPr>
        <p:spPr>
          <a:xfrm>
            <a:off x="2981325" y="1589088"/>
            <a:ext cx="8601075" cy="4757737"/>
          </a:xfrm>
        </p:spPr>
        <p:txBody>
          <a:bodyPr>
            <a:normAutofit fontScale="92500" lnSpcReduction="20000"/>
          </a:bodyPr>
          <a:lstStyle/>
          <a:p>
            <a:pPr>
              <a:defRPr/>
            </a:pPr>
            <a:r>
              <a:rPr dirty="0">
                <a:solidFill>
                  <a:schemeClr val="tx1"/>
                </a:solidFill>
              </a:rPr>
              <a:t>Compare the representation of specific populations on your community data to demographic findings from the Survey.</a:t>
            </a:r>
          </a:p>
          <a:p>
            <a:pPr lvl="1">
              <a:defRPr/>
            </a:pPr>
            <a:endParaRPr dirty="0">
              <a:solidFill>
                <a:schemeClr val="tx1"/>
              </a:solidFill>
            </a:endParaRPr>
          </a:p>
          <a:p>
            <a:pPr lvl="1">
              <a:defRPr/>
            </a:pPr>
            <a:r>
              <a:rPr dirty="0">
                <a:solidFill>
                  <a:schemeClr val="tx1"/>
                </a:solidFill>
              </a:rPr>
              <a:t>Differences in representation between data sources may flag:</a:t>
            </a:r>
          </a:p>
          <a:p>
            <a:pPr lvl="2">
              <a:defRPr/>
            </a:pPr>
            <a:r>
              <a:rPr dirty="0">
                <a:solidFill>
                  <a:schemeClr val="tx1"/>
                </a:solidFill>
              </a:rPr>
              <a:t>Data quality issues: Is demographic information being adequately captured on the List?</a:t>
            </a:r>
          </a:p>
          <a:p>
            <a:pPr lvl="2">
              <a:defRPr/>
            </a:pPr>
            <a:r>
              <a:rPr dirty="0">
                <a:solidFill>
                  <a:schemeClr val="tx1"/>
                </a:solidFill>
              </a:rPr>
              <a:t>Underserved populations: May be due to gaps in available services or avoidance of systems for some populations. </a:t>
            </a:r>
          </a:p>
          <a:p>
            <a:pPr lvl="1">
              <a:defRPr/>
            </a:pPr>
            <a:endParaRPr dirty="0">
              <a:solidFill>
                <a:schemeClr val="tx1"/>
              </a:solidFill>
            </a:endParaRPr>
          </a:p>
          <a:p>
            <a:pPr lvl="1">
              <a:defRPr/>
            </a:pPr>
            <a:r>
              <a:rPr dirty="0">
                <a:solidFill>
                  <a:schemeClr val="tx1"/>
                </a:solidFill>
              </a:rPr>
              <a:t>Watch for differences due to coverage (e.g. the PiT count’s inclusion of DV shelters leading to a higher representation of women) and issues related to low response rates.</a:t>
            </a:r>
          </a:p>
          <a:p>
            <a:pPr>
              <a:defRPr/>
            </a:pPr>
            <a:endParaRPr dirty="0">
              <a:solidFill>
                <a:schemeClr val="tx1"/>
              </a:solidFill>
            </a:endParaRPr>
          </a:p>
          <a:p>
            <a:pPr>
              <a:defRPr/>
            </a:pPr>
            <a:r>
              <a:rPr dirty="0">
                <a:solidFill>
                  <a:schemeClr val="tx1"/>
                </a:solidFill>
              </a:rPr>
              <a:t>Best suited for: Communities that have an established list and are looking to review data quality and coverage. </a:t>
            </a:r>
          </a:p>
        </p:txBody>
      </p:sp>
      <p:sp>
        <p:nvSpPr>
          <p:cNvPr id="25605" name="Slide Number Placeholder 3">
            <a:extLst>
              <a:ext uri="{FF2B5EF4-FFF2-40B4-BE49-F238E27FC236}">
                <a16:creationId xmlns:a16="http://schemas.microsoft.com/office/drawing/2014/main" id="{8469A1C8-88FD-B596-8EB3-095F2466C001}"/>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C6326800-4865-4165-818B-16DCBF9AB00F}" type="slidenum">
              <a:rPr lang="en-US" altLang="en-US" sz="1200" smtClean="0">
                <a:solidFill>
                  <a:srgbClr val="7F7F7F"/>
                </a:solidFill>
                <a:cs typeface="ヒラギノ角ゴ Pro W3"/>
              </a:rPr>
              <a:pPr>
                <a:spcBef>
                  <a:spcPct val="0"/>
                </a:spcBef>
                <a:buClrTx/>
                <a:buFontTx/>
                <a:buNone/>
              </a:pPr>
              <a:t>11</a:t>
            </a:fld>
            <a:endParaRPr lang="en-US" altLang="en-US" sz="1200">
              <a:solidFill>
                <a:srgbClr val="7F7F7F"/>
              </a:solidFill>
              <a:cs typeface="ヒラギノ角ゴ Pro W3"/>
            </a:endParaRPr>
          </a:p>
        </p:txBody>
      </p:sp>
      <p:pic>
        <p:nvPicPr>
          <p:cNvPr id="25606" name="Picture 2">
            <a:extLst>
              <a:ext uri="{FF2B5EF4-FFF2-40B4-BE49-F238E27FC236}">
                <a16:creationId xmlns:a16="http://schemas.microsoft.com/office/drawing/2014/main" id="{5CA58AA3-F6EE-9F60-3E35-89BDF5F6F34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2450" y="80963"/>
            <a:ext cx="1639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7" name="Picture 4">
            <a:extLst>
              <a:ext uri="{FF2B5EF4-FFF2-40B4-BE49-F238E27FC236}">
                <a16:creationId xmlns:a16="http://schemas.microsoft.com/office/drawing/2014/main" id="{85F8D87A-42AB-E2AC-E638-CDD90826A3C4}"/>
              </a:ext>
            </a:extLst>
          </p:cNvPr>
          <p:cNvPicPr>
            <a:picLocks noChangeAspect="1" noChangeArrowheads="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10067925" y="6346825"/>
            <a:ext cx="17541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9">
            <a:extLst>
              <a:ext uri="{FF2B5EF4-FFF2-40B4-BE49-F238E27FC236}">
                <a16:creationId xmlns:a16="http://schemas.microsoft.com/office/drawing/2014/main" id="{5447C5E4-E23B-DC47-B8BB-CAE42CA6D673}"/>
              </a:ext>
            </a:extLst>
          </p:cNvPr>
          <p:cNvGraphicFramePr>
            <a:graphicFrameLocks noGrp="1"/>
          </p:cNvGraphicFramePr>
          <p:nvPr>
            <p:ph sz="quarter" idx="15"/>
          </p:nvPr>
        </p:nvGraphicFramePr>
        <p:xfrm>
          <a:off x="1373188" y="1287463"/>
          <a:ext cx="8513764" cy="5191130"/>
        </p:xfrm>
        <a:graphic>
          <a:graphicData uri="http://schemas.openxmlformats.org/drawingml/2006/table">
            <a:tbl>
              <a:tblPr firstRow="1" bandRow="1">
                <a:tableStyleId>{5940675A-B579-460E-94D1-54222C63F5DA}</a:tableStyleId>
              </a:tblPr>
              <a:tblGrid>
                <a:gridCol w="2132880">
                  <a:extLst>
                    <a:ext uri="{9D8B030D-6E8A-4147-A177-3AD203B41FA5}">
                      <a16:colId xmlns:a16="http://schemas.microsoft.com/office/drawing/2014/main" val="20000"/>
                    </a:ext>
                  </a:extLst>
                </a:gridCol>
                <a:gridCol w="1082829">
                  <a:extLst>
                    <a:ext uri="{9D8B030D-6E8A-4147-A177-3AD203B41FA5}">
                      <a16:colId xmlns:a16="http://schemas.microsoft.com/office/drawing/2014/main" val="20001"/>
                    </a:ext>
                  </a:extLst>
                </a:gridCol>
                <a:gridCol w="627280">
                  <a:extLst>
                    <a:ext uri="{9D8B030D-6E8A-4147-A177-3AD203B41FA5}">
                      <a16:colId xmlns:a16="http://schemas.microsoft.com/office/drawing/2014/main" val="20002"/>
                    </a:ext>
                  </a:extLst>
                </a:gridCol>
                <a:gridCol w="788784">
                  <a:extLst>
                    <a:ext uri="{9D8B030D-6E8A-4147-A177-3AD203B41FA5}">
                      <a16:colId xmlns:a16="http://schemas.microsoft.com/office/drawing/2014/main" val="20003"/>
                    </a:ext>
                  </a:extLst>
                </a:gridCol>
                <a:gridCol w="2151226">
                  <a:extLst>
                    <a:ext uri="{9D8B030D-6E8A-4147-A177-3AD203B41FA5}">
                      <a16:colId xmlns:a16="http://schemas.microsoft.com/office/drawing/2014/main" val="20004"/>
                    </a:ext>
                  </a:extLst>
                </a:gridCol>
                <a:gridCol w="911403">
                  <a:extLst>
                    <a:ext uri="{9D8B030D-6E8A-4147-A177-3AD203B41FA5}">
                      <a16:colId xmlns:a16="http://schemas.microsoft.com/office/drawing/2014/main" val="20005"/>
                    </a:ext>
                  </a:extLst>
                </a:gridCol>
                <a:gridCol w="819362">
                  <a:extLst>
                    <a:ext uri="{9D8B030D-6E8A-4147-A177-3AD203B41FA5}">
                      <a16:colId xmlns:a16="http://schemas.microsoft.com/office/drawing/2014/main" val="20006"/>
                    </a:ext>
                  </a:extLst>
                </a:gridCol>
              </a:tblGrid>
              <a:tr h="370795">
                <a:tc gridSpan="3">
                  <a:txBody>
                    <a:bodyPr/>
                    <a:lstStyle/>
                    <a:p>
                      <a:pPr algn="ctr"/>
                      <a:r>
                        <a:rPr lang="en-CA" sz="1800" b="1" dirty="0"/>
                        <a:t>PiT Data</a:t>
                      </a:r>
                    </a:p>
                  </a:txBody>
                  <a:tcPr marL="91421" marR="91421" marT="45715" marB="45715" anchor="ctr">
                    <a:lnR w="12700" cap="flat" cmpd="sng" algn="ctr">
                      <a:solidFill>
                        <a:schemeClr val="tx1"/>
                      </a:solidFill>
                      <a:prstDash val="solid"/>
                      <a:round/>
                      <a:headEnd type="none" w="med" len="med"/>
                      <a:tailEnd type="none" w="med" len="med"/>
                    </a:lnR>
                    <a:solidFill>
                      <a:schemeClr val="bg1"/>
                    </a:solidFill>
                  </a:tcPr>
                </a:tc>
                <a:tc hMerge="1">
                  <a:txBody>
                    <a:bodyPr/>
                    <a:lstStyle/>
                    <a:p>
                      <a:endParaRPr lang="en-CA"/>
                    </a:p>
                  </a:txBody>
                  <a:tcPr/>
                </a:tc>
                <a:tc hMerge="1">
                  <a:txBody>
                    <a:bodyPr/>
                    <a:lstStyle/>
                    <a:p>
                      <a:endParaRPr lang="en-CA" b="1" dirty="0"/>
                    </a:p>
                  </a:txBody>
                  <a:tcPr/>
                </a:tc>
                <a:tc>
                  <a:txBody>
                    <a:bodyPr/>
                    <a:lstStyle/>
                    <a:p>
                      <a:endParaRPr lang="en-CA" sz="1800" b="1" dirty="0"/>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gridSpan="3">
                  <a:txBody>
                    <a:bodyPr/>
                    <a:lstStyle/>
                    <a:p>
                      <a:pPr algn="ctr"/>
                      <a:r>
                        <a:rPr lang="en-CA" sz="1800" b="1" dirty="0"/>
                        <a:t>Active Homelessness Data</a:t>
                      </a:r>
                    </a:p>
                  </a:txBody>
                  <a:tcPr marL="91421" marR="91421" marT="45715" marB="45715">
                    <a:lnL w="12700" cap="flat" cmpd="sng" algn="ctr">
                      <a:solidFill>
                        <a:schemeClr val="tx1"/>
                      </a:solidFill>
                      <a:prstDash val="solid"/>
                      <a:round/>
                      <a:headEnd type="none" w="med" len="med"/>
                      <a:tailEnd type="none" w="med" len="med"/>
                    </a:lnL>
                    <a:solidFill>
                      <a:schemeClr val="bg1"/>
                    </a:solidFill>
                  </a:tcPr>
                </a:tc>
                <a:tc hMerge="1">
                  <a:txBody>
                    <a:bodyPr/>
                    <a:lstStyle/>
                    <a:p>
                      <a:endParaRPr lang="en-CA"/>
                    </a:p>
                  </a:txBody>
                  <a:tcPr/>
                </a:tc>
                <a:tc hMerge="1">
                  <a:txBody>
                    <a:bodyPr/>
                    <a:lstStyle/>
                    <a:p>
                      <a:endParaRPr lang="en-CA" b="1" dirty="0"/>
                    </a:p>
                  </a:txBody>
                  <a:tcPr/>
                </a:tc>
                <a:extLst>
                  <a:ext uri="{0D108BD9-81ED-4DB2-BD59-A6C34878D82A}">
                    <a16:rowId xmlns:a16="http://schemas.microsoft.com/office/drawing/2014/main" val="10000"/>
                  </a:ext>
                </a:extLst>
              </a:tr>
              <a:tr h="370795">
                <a:tc>
                  <a:txBody>
                    <a:bodyPr/>
                    <a:lstStyle/>
                    <a:p>
                      <a:r>
                        <a:rPr lang="en-CA" sz="1800" b="1" dirty="0"/>
                        <a:t>Population</a:t>
                      </a:r>
                    </a:p>
                  </a:txBody>
                  <a:tcPr marL="91421" marR="91421" marT="45715" marB="45715">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b="1" dirty="0"/>
                        <a:t>Surveys</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b="1" dirty="0"/>
                        <a:t>%</a:t>
                      </a:r>
                    </a:p>
                  </a:txBody>
                  <a:tcPr marL="91421" marR="91421" marT="45715" marB="45715" anchor="ctr">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endParaRPr lang="en-CA" sz="1800" b="1" dirty="0"/>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b="1" dirty="0"/>
                        <a:t>Population</a:t>
                      </a:r>
                    </a:p>
                  </a:txBody>
                  <a:tcPr marL="91421" marR="91421" marT="45715" marB="45715">
                    <a:lnL w="1270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b="1" dirty="0"/>
                        <a:t>Count</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b="1" dirty="0"/>
                        <a:t>%</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795">
                <a:tc>
                  <a:txBody>
                    <a:bodyPr/>
                    <a:lstStyle/>
                    <a:p>
                      <a:r>
                        <a:rPr lang="en-CA" sz="1800" dirty="0"/>
                        <a:t>Veterans</a:t>
                      </a:r>
                    </a:p>
                  </a:txBody>
                  <a:tcPr marL="91421" marR="91421" marT="45715" marB="45715">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t>10</a:t>
                      </a:r>
                    </a:p>
                  </a:txBody>
                  <a:tcPr marL="91421" marR="91421" marT="45715" marB="45715"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t>5</a:t>
                      </a:r>
                    </a:p>
                  </a:txBody>
                  <a:tcPr marL="91421" marR="91421" marT="45715" marB="45715"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CA" sz="1800" dirty="0"/>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t>Veterans</a:t>
                      </a:r>
                    </a:p>
                  </a:txBody>
                  <a:tcPr marL="91421" marR="91421" marT="45715" marB="45715">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t>20</a:t>
                      </a:r>
                    </a:p>
                  </a:txBody>
                  <a:tcPr marL="91421" marR="91421" marT="45715" marB="45715"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t>5</a:t>
                      </a:r>
                    </a:p>
                  </a:txBody>
                  <a:tcPr marL="91421" marR="91421" marT="45715" marB="45715"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79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1800" dirty="0"/>
                        <a:t>First Nations</a:t>
                      </a:r>
                    </a:p>
                  </a:txBody>
                  <a:tcPr marL="91421" marR="91421" marT="45715" marB="45715">
                    <a:lnT w="28575"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CA" sz="1800" dirty="0"/>
                        <a:t>80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t>40</a:t>
                      </a:r>
                    </a:p>
                  </a:txBody>
                  <a:tcPr marL="91421" marR="91421" marT="45715" marB="45715"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lang="en-CA" sz="1800" dirty="0"/>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1800" dirty="0"/>
                        <a:t>First Nations</a:t>
                      </a:r>
                    </a:p>
                  </a:txBody>
                  <a:tcPr marL="91421" marR="91421" marT="45715" marB="45715">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CA" sz="1800" dirty="0"/>
                        <a:t>120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t>30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3"/>
                  </a:ext>
                </a:extLst>
              </a:tr>
              <a:tr h="37079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1800" dirty="0"/>
                        <a:t>Métis</a:t>
                      </a:r>
                    </a:p>
                  </a:txBody>
                  <a:tcPr marL="91421" marR="91421" marT="45715" marB="45715">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CA" sz="1800" dirty="0"/>
                        <a:t>20</a:t>
                      </a:r>
                    </a:p>
                  </a:txBody>
                  <a:tcPr marL="91421" marR="91421" marT="45715" marB="45715" anchor="ctr">
                    <a:solidFill>
                      <a:schemeClr val="bg1"/>
                    </a:solidFill>
                  </a:tcPr>
                </a:tc>
                <a:tc>
                  <a:txBody>
                    <a:bodyPr/>
                    <a:lstStyle/>
                    <a:p>
                      <a:pPr algn="ctr"/>
                      <a:r>
                        <a:rPr lang="en-CA" sz="1800" dirty="0"/>
                        <a:t>10</a:t>
                      </a:r>
                    </a:p>
                  </a:txBody>
                  <a:tcPr marL="91421" marR="91421" marT="45715" marB="45715" anchor="ct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CA" sz="1800" dirty="0"/>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1800" dirty="0"/>
                        <a:t>Métis</a:t>
                      </a:r>
                    </a:p>
                  </a:txBody>
                  <a:tcPr marL="91421" marR="91421" marT="45715" marB="45715">
                    <a:lnL w="12700" cap="flat" cmpd="sng" algn="ctr">
                      <a:solidFill>
                        <a:schemeClr val="tx1"/>
                      </a:solidFill>
                      <a:prstDash val="solid"/>
                      <a:round/>
                      <a:headEnd type="none" w="med" len="med"/>
                      <a:tailEnd type="none" w="med" len="med"/>
                    </a:lnL>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CA" sz="1800" dirty="0"/>
                        <a:t>20</a:t>
                      </a:r>
                    </a:p>
                  </a:txBody>
                  <a:tcPr marL="91421" marR="91421" marT="45715" marB="45715" anchor="ctr">
                    <a:solidFill>
                      <a:schemeClr val="bg1"/>
                    </a:solidFill>
                  </a:tcPr>
                </a:tc>
                <a:tc>
                  <a:txBody>
                    <a:bodyPr/>
                    <a:lstStyle/>
                    <a:p>
                      <a:pPr algn="ctr"/>
                      <a:r>
                        <a:rPr lang="en-CA" sz="1800" dirty="0"/>
                        <a:t>5</a:t>
                      </a:r>
                    </a:p>
                  </a:txBody>
                  <a:tcPr marL="91421" marR="91421" marT="45715" marB="45715" anchor="ctr">
                    <a:solidFill>
                      <a:schemeClr val="bg1"/>
                    </a:solidFill>
                  </a:tcPr>
                </a:tc>
                <a:extLst>
                  <a:ext uri="{0D108BD9-81ED-4DB2-BD59-A6C34878D82A}">
                    <a16:rowId xmlns:a16="http://schemas.microsoft.com/office/drawing/2014/main" val="10004"/>
                  </a:ext>
                </a:extLst>
              </a:tr>
              <a:tr h="370795">
                <a:tc>
                  <a:txBody>
                    <a:bodyPr/>
                    <a:lstStyle/>
                    <a:p>
                      <a:r>
                        <a:rPr lang="en-CA" sz="1800" dirty="0"/>
                        <a:t>Inuit</a:t>
                      </a:r>
                    </a:p>
                  </a:txBody>
                  <a:tcPr marL="91421" marR="91421" marT="45715" marB="45715">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t>10</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t>5</a:t>
                      </a:r>
                    </a:p>
                  </a:txBody>
                  <a:tcPr marL="91421" marR="91421" marT="45715" marB="45715" anchor="ctr">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CA" sz="1800" dirty="0"/>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t>Inuit</a:t>
                      </a:r>
                    </a:p>
                  </a:txBody>
                  <a:tcPr marL="91421" marR="91421" marT="45715" marB="45715">
                    <a:lnL w="1270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t>4</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t>1</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795">
                <a:tc>
                  <a:txBody>
                    <a:bodyPr/>
                    <a:lstStyle/>
                    <a:p>
                      <a:r>
                        <a:rPr lang="en-CA" sz="1800" dirty="0"/>
                        <a:t>Women</a:t>
                      </a:r>
                    </a:p>
                  </a:txBody>
                  <a:tcPr marL="91421" marR="91421" marT="45715" marB="45715">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t>60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t>30</a:t>
                      </a:r>
                    </a:p>
                  </a:txBody>
                  <a:tcPr marL="91421" marR="91421" marT="45715" marB="45715"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lang="en-CA" sz="1800" dirty="0"/>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t>Women</a:t>
                      </a:r>
                    </a:p>
                  </a:txBody>
                  <a:tcPr marL="91421" marR="91421" marT="45715" marB="45715">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t>80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t>20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6"/>
                  </a:ext>
                </a:extLst>
              </a:tr>
              <a:tr h="370795">
                <a:tc>
                  <a:txBody>
                    <a:bodyPr/>
                    <a:lstStyle/>
                    <a:p>
                      <a:r>
                        <a:rPr lang="en-CA" sz="1800" dirty="0"/>
                        <a:t>Men</a:t>
                      </a:r>
                    </a:p>
                  </a:txBody>
                  <a:tcPr marL="91421" marR="91421" marT="45715" marB="45715">
                    <a:solidFill>
                      <a:schemeClr val="bg1"/>
                    </a:solidFill>
                  </a:tcPr>
                </a:tc>
                <a:tc>
                  <a:txBody>
                    <a:bodyPr/>
                    <a:lstStyle/>
                    <a:p>
                      <a:pPr algn="ctr"/>
                      <a:r>
                        <a:rPr lang="en-CA" sz="1800" dirty="0"/>
                        <a:t>130</a:t>
                      </a:r>
                    </a:p>
                  </a:txBody>
                  <a:tcPr marL="91421" marR="91421" marT="45715" marB="45715" anchor="ctr">
                    <a:solidFill>
                      <a:schemeClr val="bg1"/>
                    </a:solidFill>
                  </a:tcPr>
                </a:tc>
                <a:tc>
                  <a:txBody>
                    <a:bodyPr/>
                    <a:lstStyle/>
                    <a:p>
                      <a:pPr algn="ctr"/>
                      <a:r>
                        <a:rPr lang="en-CA" sz="1800" dirty="0"/>
                        <a:t>65</a:t>
                      </a:r>
                    </a:p>
                  </a:txBody>
                  <a:tcPr marL="91421" marR="91421" marT="45715" marB="45715" anchor="ct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CA" sz="1800" dirty="0"/>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t>Men</a:t>
                      </a:r>
                    </a:p>
                  </a:txBody>
                  <a:tcPr marL="91421" marR="91421" marT="45715" marB="45715">
                    <a:lnL w="12700" cap="flat" cmpd="sng" algn="ctr">
                      <a:solidFill>
                        <a:schemeClr val="tx1"/>
                      </a:solidFill>
                      <a:prstDash val="solid"/>
                      <a:round/>
                      <a:headEnd type="none" w="med" len="med"/>
                      <a:tailEnd type="none" w="med" len="med"/>
                    </a:lnL>
                    <a:solidFill>
                      <a:schemeClr val="bg1"/>
                    </a:solidFill>
                  </a:tcPr>
                </a:tc>
                <a:tc>
                  <a:txBody>
                    <a:bodyPr/>
                    <a:lstStyle/>
                    <a:p>
                      <a:pPr algn="ctr"/>
                      <a:r>
                        <a:rPr lang="en-CA" sz="1800" dirty="0"/>
                        <a:t>308</a:t>
                      </a:r>
                    </a:p>
                  </a:txBody>
                  <a:tcPr marL="91421" marR="91421" marT="45715" marB="45715" anchor="ctr">
                    <a:solidFill>
                      <a:schemeClr val="bg1"/>
                    </a:solidFill>
                  </a:tcPr>
                </a:tc>
                <a:tc>
                  <a:txBody>
                    <a:bodyPr/>
                    <a:lstStyle/>
                    <a:p>
                      <a:pPr algn="ctr"/>
                      <a:r>
                        <a:rPr lang="en-CA" sz="1800" dirty="0"/>
                        <a:t>77</a:t>
                      </a:r>
                    </a:p>
                  </a:txBody>
                  <a:tcPr marL="91421" marR="91421" marT="45715" marB="45715" anchor="ctr">
                    <a:solidFill>
                      <a:schemeClr val="bg1"/>
                    </a:solidFill>
                  </a:tcPr>
                </a:tc>
                <a:extLst>
                  <a:ext uri="{0D108BD9-81ED-4DB2-BD59-A6C34878D82A}">
                    <a16:rowId xmlns:a16="http://schemas.microsoft.com/office/drawing/2014/main" val="10007"/>
                  </a:ext>
                </a:extLst>
              </a:tr>
              <a:tr h="370795">
                <a:tc>
                  <a:txBody>
                    <a:bodyPr/>
                    <a:lstStyle/>
                    <a:p>
                      <a:r>
                        <a:rPr lang="en-CA" sz="1800" dirty="0"/>
                        <a:t>Gender diverse</a:t>
                      </a:r>
                    </a:p>
                  </a:txBody>
                  <a:tcPr marL="91421" marR="91421" marT="45715" marB="45715">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t>10</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t>5</a:t>
                      </a:r>
                    </a:p>
                  </a:txBody>
                  <a:tcPr marL="91421" marR="91421" marT="45715" marB="45715" anchor="ctr">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CA" sz="1800" dirty="0"/>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t>Gender diverse</a:t>
                      </a:r>
                    </a:p>
                  </a:txBody>
                  <a:tcPr marL="91421" marR="91421" marT="45715" marB="45715">
                    <a:lnL w="1270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t>12</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t>3</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70795">
                <a:tc>
                  <a:txBody>
                    <a:bodyPr/>
                    <a:lstStyle/>
                    <a:p>
                      <a:r>
                        <a:rPr lang="en-CA" sz="1800" dirty="0"/>
                        <a:t>Youth</a:t>
                      </a:r>
                    </a:p>
                  </a:txBody>
                  <a:tcPr marL="91421" marR="91421" marT="45715" marB="45715">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t>40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t>20</a:t>
                      </a:r>
                    </a:p>
                  </a:txBody>
                  <a:tcPr marL="91421" marR="91421" marT="45715" marB="45715"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lang="en-CA" sz="1800" dirty="0"/>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t>Youth</a:t>
                      </a:r>
                    </a:p>
                  </a:txBody>
                  <a:tcPr marL="91421" marR="91421" marT="45715" marB="45715">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t>40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t>10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9"/>
                  </a:ext>
                </a:extLst>
              </a:tr>
              <a:tr h="370795">
                <a:tc>
                  <a:txBody>
                    <a:bodyPr/>
                    <a:lstStyle/>
                    <a:p>
                      <a:r>
                        <a:rPr lang="en-CA" sz="1800" dirty="0"/>
                        <a:t>Adults</a:t>
                      </a:r>
                    </a:p>
                  </a:txBody>
                  <a:tcPr marL="91421" marR="91421" marT="45715" marB="45715">
                    <a:solidFill>
                      <a:schemeClr val="bg1"/>
                    </a:solidFill>
                  </a:tcPr>
                </a:tc>
                <a:tc>
                  <a:txBody>
                    <a:bodyPr/>
                    <a:lstStyle/>
                    <a:p>
                      <a:pPr algn="ctr"/>
                      <a:r>
                        <a:rPr lang="en-CA" sz="1800" dirty="0"/>
                        <a:t>100</a:t>
                      </a:r>
                    </a:p>
                  </a:txBody>
                  <a:tcPr marL="91421" marR="91421" marT="45715" marB="45715" anchor="ctr">
                    <a:solidFill>
                      <a:schemeClr val="bg1"/>
                    </a:solidFill>
                  </a:tcPr>
                </a:tc>
                <a:tc>
                  <a:txBody>
                    <a:bodyPr/>
                    <a:lstStyle/>
                    <a:p>
                      <a:pPr algn="ctr"/>
                      <a:r>
                        <a:rPr lang="en-CA" sz="1800" dirty="0"/>
                        <a:t>50</a:t>
                      </a:r>
                    </a:p>
                  </a:txBody>
                  <a:tcPr marL="91421" marR="91421" marT="45715" marB="45715" anchor="ct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CA" sz="1800" dirty="0"/>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t>Adults</a:t>
                      </a:r>
                    </a:p>
                  </a:txBody>
                  <a:tcPr marL="91421" marR="91421" marT="45715" marB="45715">
                    <a:lnL w="12700" cap="flat" cmpd="sng" algn="ctr">
                      <a:solidFill>
                        <a:schemeClr val="tx1"/>
                      </a:solidFill>
                      <a:prstDash val="solid"/>
                      <a:round/>
                      <a:headEnd type="none" w="med" len="med"/>
                      <a:tailEnd type="none" w="med" len="med"/>
                    </a:lnL>
                    <a:solidFill>
                      <a:schemeClr val="bg1"/>
                    </a:solidFill>
                  </a:tcPr>
                </a:tc>
                <a:tc>
                  <a:txBody>
                    <a:bodyPr/>
                    <a:lstStyle/>
                    <a:p>
                      <a:pPr algn="ctr"/>
                      <a:r>
                        <a:rPr lang="en-CA" sz="1800" dirty="0"/>
                        <a:t>240</a:t>
                      </a:r>
                    </a:p>
                  </a:txBody>
                  <a:tcPr marL="91421" marR="91421" marT="45715" marB="45715" anchor="ctr">
                    <a:solidFill>
                      <a:schemeClr val="bg1"/>
                    </a:solidFill>
                  </a:tcPr>
                </a:tc>
                <a:tc>
                  <a:txBody>
                    <a:bodyPr/>
                    <a:lstStyle/>
                    <a:p>
                      <a:pPr algn="ctr"/>
                      <a:r>
                        <a:rPr lang="en-CA" sz="1800" dirty="0"/>
                        <a:t>60</a:t>
                      </a:r>
                    </a:p>
                  </a:txBody>
                  <a:tcPr marL="91421" marR="91421" marT="45715" marB="45715" anchor="ctr">
                    <a:solidFill>
                      <a:schemeClr val="bg1"/>
                    </a:solidFill>
                  </a:tcPr>
                </a:tc>
                <a:extLst>
                  <a:ext uri="{0D108BD9-81ED-4DB2-BD59-A6C34878D82A}">
                    <a16:rowId xmlns:a16="http://schemas.microsoft.com/office/drawing/2014/main" val="10010"/>
                  </a:ext>
                </a:extLst>
              </a:tr>
              <a:tr h="370795">
                <a:tc>
                  <a:txBody>
                    <a:bodyPr/>
                    <a:lstStyle/>
                    <a:p>
                      <a:r>
                        <a:rPr lang="en-CA" sz="1800" dirty="0"/>
                        <a:t>Older Adults</a:t>
                      </a:r>
                    </a:p>
                  </a:txBody>
                  <a:tcPr marL="91421" marR="91421" marT="45715" marB="45715">
                    <a:solidFill>
                      <a:schemeClr val="bg1"/>
                    </a:solidFill>
                  </a:tcPr>
                </a:tc>
                <a:tc>
                  <a:txBody>
                    <a:bodyPr/>
                    <a:lstStyle/>
                    <a:p>
                      <a:pPr algn="ctr"/>
                      <a:r>
                        <a:rPr lang="en-CA" sz="1800" dirty="0"/>
                        <a:t>50</a:t>
                      </a:r>
                    </a:p>
                  </a:txBody>
                  <a:tcPr marL="91421" marR="91421" marT="45715" marB="45715" anchor="ctr">
                    <a:solidFill>
                      <a:schemeClr val="bg1"/>
                    </a:solidFill>
                  </a:tcPr>
                </a:tc>
                <a:tc>
                  <a:txBody>
                    <a:bodyPr/>
                    <a:lstStyle/>
                    <a:p>
                      <a:pPr algn="ctr"/>
                      <a:r>
                        <a:rPr lang="en-CA" sz="1800" dirty="0"/>
                        <a:t>25</a:t>
                      </a:r>
                    </a:p>
                  </a:txBody>
                  <a:tcPr marL="91421" marR="91421" marT="45715" marB="45715" anchor="ct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CA" sz="1800" dirty="0"/>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t>Older Adults</a:t>
                      </a:r>
                    </a:p>
                  </a:txBody>
                  <a:tcPr marL="91421" marR="91421" marT="45715" marB="45715">
                    <a:lnL w="12700" cap="flat" cmpd="sng" algn="ctr">
                      <a:solidFill>
                        <a:schemeClr val="tx1"/>
                      </a:solidFill>
                      <a:prstDash val="solid"/>
                      <a:round/>
                      <a:headEnd type="none" w="med" len="med"/>
                      <a:tailEnd type="none" w="med" len="med"/>
                    </a:lnL>
                    <a:solidFill>
                      <a:schemeClr val="bg1"/>
                    </a:solidFill>
                  </a:tcPr>
                </a:tc>
                <a:tc>
                  <a:txBody>
                    <a:bodyPr/>
                    <a:lstStyle/>
                    <a:p>
                      <a:pPr algn="ctr"/>
                      <a:r>
                        <a:rPr lang="en-CA" sz="1800" dirty="0"/>
                        <a:t>80</a:t>
                      </a:r>
                    </a:p>
                  </a:txBody>
                  <a:tcPr marL="91421" marR="91421" marT="45715" marB="45715" anchor="ctr">
                    <a:solidFill>
                      <a:schemeClr val="bg1"/>
                    </a:solidFill>
                  </a:tcPr>
                </a:tc>
                <a:tc>
                  <a:txBody>
                    <a:bodyPr/>
                    <a:lstStyle/>
                    <a:p>
                      <a:pPr algn="ctr"/>
                      <a:r>
                        <a:rPr lang="en-CA" sz="1800" dirty="0"/>
                        <a:t>20</a:t>
                      </a:r>
                    </a:p>
                  </a:txBody>
                  <a:tcPr marL="91421" marR="91421" marT="45715" marB="45715" anchor="ctr">
                    <a:solidFill>
                      <a:schemeClr val="bg1"/>
                    </a:solidFill>
                  </a:tcPr>
                </a:tc>
                <a:extLst>
                  <a:ext uri="{0D108BD9-81ED-4DB2-BD59-A6C34878D82A}">
                    <a16:rowId xmlns:a16="http://schemas.microsoft.com/office/drawing/2014/main" val="10011"/>
                  </a:ext>
                </a:extLst>
              </a:tr>
              <a:tr h="370795">
                <a:tc>
                  <a:txBody>
                    <a:bodyPr/>
                    <a:lstStyle/>
                    <a:p>
                      <a:r>
                        <a:rPr lang="en-CA" sz="1800" dirty="0"/>
                        <a:t>Senior</a:t>
                      </a:r>
                    </a:p>
                  </a:txBody>
                  <a:tcPr marL="91421" marR="91421" marT="45715" marB="45715">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t>10</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t>5</a:t>
                      </a:r>
                    </a:p>
                  </a:txBody>
                  <a:tcPr marL="91421" marR="91421" marT="45715" marB="45715" anchor="ctr">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CA" sz="1800" dirty="0"/>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t>Senior</a:t>
                      </a:r>
                    </a:p>
                  </a:txBody>
                  <a:tcPr marL="91421" marR="91421" marT="45715" marB="45715">
                    <a:lnL w="1270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t>40</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t>10</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370795">
                <a:tc>
                  <a:txBody>
                    <a:bodyPr/>
                    <a:lstStyle/>
                    <a:p>
                      <a:r>
                        <a:rPr lang="en-CA" sz="1800" dirty="0"/>
                        <a:t>Total</a:t>
                      </a:r>
                    </a:p>
                  </a:txBody>
                  <a:tcPr marL="91421" marR="91421" marT="45715" marB="45715">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t>200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t>100</a:t>
                      </a:r>
                    </a:p>
                  </a:txBody>
                  <a:tcPr marL="91421" marR="91421" marT="45715" marB="45715"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lang="en-CA" sz="1800" dirty="0"/>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t>Total</a:t>
                      </a:r>
                    </a:p>
                  </a:txBody>
                  <a:tcPr marL="91421" marR="91421" marT="45715" marB="45715">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t>400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t>100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13"/>
                  </a:ext>
                </a:extLst>
              </a:tr>
            </a:tbl>
          </a:graphicData>
        </a:graphic>
      </p:graphicFrame>
      <p:sp>
        <p:nvSpPr>
          <p:cNvPr id="5" name="Rectangle 4">
            <a:extLst>
              <a:ext uri="{FF2B5EF4-FFF2-40B4-BE49-F238E27FC236}">
                <a16:creationId xmlns:a16="http://schemas.microsoft.com/office/drawing/2014/main" id="{E5B64CE6-9A2A-2579-F420-800288A41586}"/>
              </a:ext>
            </a:extLst>
          </p:cNvPr>
          <p:cNvSpPr/>
          <p:nvPr/>
        </p:nvSpPr>
        <p:spPr>
          <a:xfrm>
            <a:off x="1244600" y="3543300"/>
            <a:ext cx="8770938" cy="14700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a:p>
        </p:txBody>
      </p:sp>
      <p:sp>
        <p:nvSpPr>
          <p:cNvPr id="27784" name="Content Placeholder 1">
            <a:extLst>
              <a:ext uri="{FF2B5EF4-FFF2-40B4-BE49-F238E27FC236}">
                <a16:creationId xmlns:a16="http://schemas.microsoft.com/office/drawing/2014/main" id="{8FED5C61-27FC-5F29-7F82-64747C66988F}"/>
              </a:ext>
            </a:extLst>
          </p:cNvPr>
          <p:cNvSpPr>
            <a:spLocks noGrp="1"/>
          </p:cNvSpPr>
          <p:nvPr>
            <p:ph sz="quarter" idx="13"/>
          </p:nvPr>
        </p:nvSpPr>
        <p:spPr>
          <a:xfrm>
            <a:off x="609600" y="704850"/>
            <a:ext cx="10972800" cy="608013"/>
          </a:xfrm>
        </p:spPr>
        <p:txBody>
          <a:bodyPr/>
          <a:lstStyle/>
          <a:p>
            <a:r>
              <a:rPr altLang="en-US" b="1" dirty="0">
                <a:solidFill>
                  <a:schemeClr val="tx1"/>
                </a:solidFill>
              </a:rPr>
              <a:t>Option 4: Compare demographic information</a:t>
            </a:r>
          </a:p>
          <a:p>
            <a:endParaRPr altLang="en-US" b="1" dirty="0">
              <a:solidFill>
                <a:schemeClr val="tx1"/>
              </a:solidFill>
            </a:endParaRPr>
          </a:p>
        </p:txBody>
      </p:sp>
      <p:sp>
        <p:nvSpPr>
          <p:cNvPr id="27785" name="Slide Number Placeholder 3">
            <a:extLst>
              <a:ext uri="{FF2B5EF4-FFF2-40B4-BE49-F238E27FC236}">
                <a16:creationId xmlns:a16="http://schemas.microsoft.com/office/drawing/2014/main" id="{49919C8D-3EF7-37F5-AB96-670CB844A07A}"/>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2E7DCE12-056B-40BA-AB23-C30B22C97A42}" type="slidenum">
              <a:rPr lang="en-US" altLang="en-US" sz="1200" smtClean="0">
                <a:solidFill>
                  <a:srgbClr val="7F7F7F"/>
                </a:solidFill>
                <a:cs typeface="ヒラギノ角ゴ Pro W3"/>
              </a:rPr>
              <a:pPr>
                <a:spcBef>
                  <a:spcPct val="0"/>
                </a:spcBef>
                <a:buClrTx/>
                <a:buFontTx/>
                <a:buNone/>
              </a:pPr>
              <a:t>12</a:t>
            </a:fld>
            <a:endParaRPr lang="en-US" altLang="en-US" sz="1200">
              <a:solidFill>
                <a:srgbClr val="7F7F7F"/>
              </a:solidFill>
              <a:cs typeface="ヒラギノ角ゴ Pro W3"/>
            </a:endParaRPr>
          </a:p>
        </p:txBody>
      </p:sp>
      <p:pic>
        <p:nvPicPr>
          <p:cNvPr id="27786" name="Picture 2">
            <a:extLst>
              <a:ext uri="{FF2B5EF4-FFF2-40B4-BE49-F238E27FC236}">
                <a16:creationId xmlns:a16="http://schemas.microsoft.com/office/drawing/2014/main" id="{EBA0E295-FE76-4AF2-F76E-486194DF2AA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450" y="80963"/>
            <a:ext cx="1639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787" name="Picture 4">
            <a:extLst>
              <a:ext uri="{FF2B5EF4-FFF2-40B4-BE49-F238E27FC236}">
                <a16:creationId xmlns:a16="http://schemas.microsoft.com/office/drawing/2014/main" id="{B31B5F59-612A-9F47-ABB4-3241C3398913}"/>
              </a:ext>
            </a:extLst>
          </p:cNvPr>
          <p:cNvPicPr>
            <a:picLocks noChangeAspect="1" noChangeArrowheads="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10067925" y="6346825"/>
            <a:ext cx="17541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4B287CC1-C550-BDD9-4CEE-62A5A1B3FE89}"/>
              </a:ext>
            </a:extLst>
          </p:cNvPr>
          <p:cNvSpPr/>
          <p:nvPr/>
        </p:nvSpPr>
        <p:spPr>
          <a:xfrm>
            <a:off x="1314450" y="4643438"/>
            <a:ext cx="8631238" cy="14700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a:p>
        </p:txBody>
      </p:sp>
      <p:sp>
        <p:nvSpPr>
          <p:cNvPr id="7" name="Rectangle 6">
            <a:extLst>
              <a:ext uri="{FF2B5EF4-FFF2-40B4-BE49-F238E27FC236}">
                <a16:creationId xmlns:a16="http://schemas.microsoft.com/office/drawing/2014/main" id="{3A697CAE-123D-EDAC-1B8C-941F41EB2DB5}"/>
              </a:ext>
            </a:extLst>
          </p:cNvPr>
          <p:cNvSpPr/>
          <p:nvPr/>
        </p:nvSpPr>
        <p:spPr>
          <a:xfrm>
            <a:off x="1314450" y="2413000"/>
            <a:ext cx="8631238" cy="14700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a:p>
        </p:txBody>
      </p:sp>
      <p:sp>
        <p:nvSpPr>
          <p:cNvPr id="8" name="Rectangle 7">
            <a:extLst>
              <a:ext uri="{FF2B5EF4-FFF2-40B4-BE49-F238E27FC236}">
                <a16:creationId xmlns:a16="http://schemas.microsoft.com/office/drawing/2014/main" id="{C4D9C0A7-C78C-AA1E-58E7-2A35147CB8C8}"/>
              </a:ext>
            </a:extLst>
          </p:cNvPr>
          <p:cNvSpPr/>
          <p:nvPr/>
        </p:nvSpPr>
        <p:spPr>
          <a:xfrm>
            <a:off x="1265238" y="2041525"/>
            <a:ext cx="8631237" cy="14700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xit" presetSubtype="0" fill="hold" nodeType="clickEffect">
                                  <p:stCondLst>
                                    <p:cond delay="0"/>
                                  </p:stCondLst>
                                  <p:childTnLst>
                                    <p:animEffect transition="out" filter="fade">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xit" presetSubtype="0" fill="hold" nodeType="clickEffect">
                                  <p:stCondLst>
                                    <p:cond delay="0"/>
                                  </p:stCondLst>
                                  <p:childTnLst>
                                    <p:animEffect transition="out" filter="fade">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xit" presetSubtype="0" fill="hold" nodeType="clickEffect">
                                  <p:stCondLst>
                                    <p:cond delay="0"/>
                                  </p:stCondLst>
                                  <p:childTnLst>
                                    <p:animEffect transition="out" filter="fade">
                                      <p:cBhvr>
                                        <p:cTn id="21" dur="500"/>
                                        <p:tgtEl>
                                          <p:spTgt spid="2"/>
                                        </p:tgtEl>
                                      </p:cBhvr>
                                    </p:animEffect>
                                    <p:set>
                                      <p:cBhvr>
                                        <p:cTn id="2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9">
            <a:extLst>
              <a:ext uri="{FF2B5EF4-FFF2-40B4-BE49-F238E27FC236}">
                <a16:creationId xmlns:a16="http://schemas.microsoft.com/office/drawing/2014/main" id="{DCCADB04-7062-E4E4-575F-FB54BDF145FF}"/>
              </a:ext>
            </a:extLst>
          </p:cNvPr>
          <p:cNvGraphicFramePr>
            <a:graphicFrameLocks noGrp="1"/>
          </p:cNvGraphicFramePr>
          <p:nvPr>
            <p:ph sz="quarter" idx="15"/>
          </p:nvPr>
        </p:nvGraphicFramePr>
        <p:xfrm>
          <a:off x="1373188" y="1287463"/>
          <a:ext cx="8513764" cy="5191130"/>
        </p:xfrm>
        <a:graphic>
          <a:graphicData uri="http://schemas.openxmlformats.org/drawingml/2006/table">
            <a:tbl>
              <a:tblPr firstRow="1" bandRow="1">
                <a:tableStyleId>{5940675A-B579-460E-94D1-54222C63F5DA}</a:tableStyleId>
              </a:tblPr>
              <a:tblGrid>
                <a:gridCol w="2132880">
                  <a:extLst>
                    <a:ext uri="{9D8B030D-6E8A-4147-A177-3AD203B41FA5}">
                      <a16:colId xmlns:a16="http://schemas.microsoft.com/office/drawing/2014/main" val="20000"/>
                    </a:ext>
                  </a:extLst>
                </a:gridCol>
                <a:gridCol w="1082829">
                  <a:extLst>
                    <a:ext uri="{9D8B030D-6E8A-4147-A177-3AD203B41FA5}">
                      <a16:colId xmlns:a16="http://schemas.microsoft.com/office/drawing/2014/main" val="20001"/>
                    </a:ext>
                  </a:extLst>
                </a:gridCol>
                <a:gridCol w="627280">
                  <a:extLst>
                    <a:ext uri="{9D8B030D-6E8A-4147-A177-3AD203B41FA5}">
                      <a16:colId xmlns:a16="http://schemas.microsoft.com/office/drawing/2014/main" val="20002"/>
                    </a:ext>
                  </a:extLst>
                </a:gridCol>
                <a:gridCol w="788784">
                  <a:extLst>
                    <a:ext uri="{9D8B030D-6E8A-4147-A177-3AD203B41FA5}">
                      <a16:colId xmlns:a16="http://schemas.microsoft.com/office/drawing/2014/main" val="20003"/>
                    </a:ext>
                  </a:extLst>
                </a:gridCol>
                <a:gridCol w="2151226">
                  <a:extLst>
                    <a:ext uri="{9D8B030D-6E8A-4147-A177-3AD203B41FA5}">
                      <a16:colId xmlns:a16="http://schemas.microsoft.com/office/drawing/2014/main" val="20004"/>
                    </a:ext>
                  </a:extLst>
                </a:gridCol>
                <a:gridCol w="911403">
                  <a:extLst>
                    <a:ext uri="{9D8B030D-6E8A-4147-A177-3AD203B41FA5}">
                      <a16:colId xmlns:a16="http://schemas.microsoft.com/office/drawing/2014/main" val="20005"/>
                    </a:ext>
                  </a:extLst>
                </a:gridCol>
                <a:gridCol w="819362">
                  <a:extLst>
                    <a:ext uri="{9D8B030D-6E8A-4147-A177-3AD203B41FA5}">
                      <a16:colId xmlns:a16="http://schemas.microsoft.com/office/drawing/2014/main" val="20006"/>
                    </a:ext>
                  </a:extLst>
                </a:gridCol>
              </a:tblGrid>
              <a:tr h="370795">
                <a:tc gridSpan="3">
                  <a:txBody>
                    <a:bodyPr/>
                    <a:lstStyle/>
                    <a:p>
                      <a:pPr algn="ctr"/>
                      <a:r>
                        <a:rPr lang="en-CA" sz="1800" b="1" dirty="0"/>
                        <a:t>PiT Data</a:t>
                      </a:r>
                    </a:p>
                  </a:txBody>
                  <a:tcPr marL="91421" marR="91421" marT="45715" marB="45715" anchor="ctr">
                    <a:lnR w="12700" cap="flat" cmpd="sng" algn="ctr">
                      <a:solidFill>
                        <a:schemeClr val="tx1"/>
                      </a:solidFill>
                      <a:prstDash val="solid"/>
                      <a:round/>
                      <a:headEnd type="none" w="med" len="med"/>
                      <a:tailEnd type="none" w="med" len="med"/>
                    </a:lnR>
                    <a:solidFill>
                      <a:schemeClr val="bg1"/>
                    </a:solidFill>
                  </a:tcPr>
                </a:tc>
                <a:tc hMerge="1">
                  <a:txBody>
                    <a:bodyPr/>
                    <a:lstStyle/>
                    <a:p>
                      <a:endParaRPr lang="en-CA"/>
                    </a:p>
                  </a:txBody>
                  <a:tcPr/>
                </a:tc>
                <a:tc hMerge="1">
                  <a:txBody>
                    <a:bodyPr/>
                    <a:lstStyle/>
                    <a:p>
                      <a:endParaRPr lang="en-CA" b="1" dirty="0"/>
                    </a:p>
                  </a:txBody>
                  <a:tcPr/>
                </a:tc>
                <a:tc>
                  <a:txBody>
                    <a:bodyPr/>
                    <a:lstStyle/>
                    <a:p>
                      <a:endParaRPr lang="en-CA" sz="1800" b="1" dirty="0"/>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gridSpan="3">
                  <a:txBody>
                    <a:bodyPr/>
                    <a:lstStyle/>
                    <a:p>
                      <a:pPr algn="ctr"/>
                      <a:r>
                        <a:rPr lang="en-CA" sz="1800" b="1" dirty="0"/>
                        <a:t>Active Homelessness Data</a:t>
                      </a:r>
                    </a:p>
                  </a:txBody>
                  <a:tcPr marL="91421" marR="91421" marT="45715" marB="45715">
                    <a:lnL w="12700" cap="flat" cmpd="sng" algn="ctr">
                      <a:solidFill>
                        <a:schemeClr val="tx1"/>
                      </a:solidFill>
                      <a:prstDash val="solid"/>
                      <a:round/>
                      <a:headEnd type="none" w="med" len="med"/>
                      <a:tailEnd type="none" w="med" len="med"/>
                    </a:lnL>
                    <a:solidFill>
                      <a:schemeClr val="bg1"/>
                    </a:solidFill>
                  </a:tcPr>
                </a:tc>
                <a:tc hMerge="1">
                  <a:txBody>
                    <a:bodyPr/>
                    <a:lstStyle/>
                    <a:p>
                      <a:endParaRPr lang="en-CA"/>
                    </a:p>
                  </a:txBody>
                  <a:tcPr/>
                </a:tc>
                <a:tc hMerge="1">
                  <a:txBody>
                    <a:bodyPr/>
                    <a:lstStyle/>
                    <a:p>
                      <a:endParaRPr lang="en-CA" b="1" dirty="0"/>
                    </a:p>
                  </a:txBody>
                  <a:tcPr/>
                </a:tc>
                <a:extLst>
                  <a:ext uri="{0D108BD9-81ED-4DB2-BD59-A6C34878D82A}">
                    <a16:rowId xmlns:a16="http://schemas.microsoft.com/office/drawing/2014/main" val="10000"/>
                  </a:ext>
                </a:extLst>
              </a:tr>
              <a:tr h="370795">
                <a:tc>
                  <a:txBody>
                    <a:bodyPr/>
                    <a:lstStyle/>
                    <a:p>
                      <a:r>
                        <a:rPr lang="en-CA" sz="1800" b="1" dirty="0"/>
                        <a:t>Population</a:t>
                      </a:r>
                    </a:p>
                  </a:txBody>
                  <a:tcPr marL="91421" marR="91421" marT="45715" marB="45715">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b="1" dirty="0"/>
                        <a:t>Surveys</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b="1" dirty="0"/>
                        <a:t>%</a:t>
                      </a:r>
                    </a:p>
                  </a:txBody>
                  <a:tcPr marL="91421" marR="91421" marT="45715" marB="45715" anchor="ctr">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endParaRPr lang="en-CA" sz="1800" b="1" dirty="0"/>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b="1" dirty="0"/>
                        <a:t>Population</a:t>
                      </a:r>
                    </a:p>
                  </a:txBody>
                  <a:tcPr marL="91421" marR="91421" marT="45715" marB="45715">
                    <a:lnL w="1270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b="1" dirty="0"/>
                        <a:t>Count</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b="1" dirty="0"/>
                        <a:t>%</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795">
                <a:tc>
                  <a:txBody>
                    <a:bodyPr/>
                    <a:lstStyle/>
                    <a:p>
                      <a:r>
                        <a:rPr lang="en-CA" sz="1800" dirty="0"/>
                        <a:t>Veterans</a:t>
                      </a:r>
                    </a:p>
                  </a:txBody>
                  <a:tcPr marL="91421" marR="91421" marT="45715" marB="45715">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t>10</a:t>
                      </a:r>
                    </a:p>
                  </a:txBody>
                  <a:tcPr marL="91421" marR="91421" marT="45715" marB="45715"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t>5</a:t>
                      </a:r>
                    </a:p>
                  </a:txBody>
                  <a:tcPr marL="91421" marR="91421" marT="45715" marB="45715"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CA" sz="1800" dirty="0"/>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t>Veterans</a:t>
                      </a:r>
                    </a:p>
                  </a:txBody>
                  <a:tcPr marL="91421" marR="91421" marT="45715" marB="45715">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t>20</a:t>
                      </a:r>
                    </a:p>
                  </a:txBody>
                  <a:tcPr marL="91421" marR="91421" marT="45715" marB="45715"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t>5</a:t>
                      </a:r>
                    </a:p>
                  </a:txBody>
                  <a:tcPr marL="91421" marR="91421" marT="45715" marB="45715"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79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1800" dirty="0"/>
                        <a:t>First Nations</a:t>
                      </a:r>
                    </a:p>
                  </a:txBody>
                  <a:tcPr marL="91421" marR="91421" marT="45715" marB="45715">
                    <a:lnT w="28575"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CA" sz="1800" dirty="0"/>
                        <a:t>80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t>40</a:t>
                      </a:r>
                    </a:p>
                  </a:txBody>
                  <a:tcPr marL="91421" marR="91421" marT="45715" marB="45715"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lang="en-CA" sz="1800" dirty="0"/>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1800" dirty="0"/>
                        <a:t>First Nations</a:t>
                      </a:r>
                    </a:p>
                  </a:txBody>
                  <a:tcPr marL="91421" marR="91421" marT="45715" marB="45715">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2">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CA" sz="1800" dirty="0"/>
                        <a:t>120</a:t>
                      </a:r>
                    </a:p>
                  </a:txBody>
                  <a:tcPr marL="91421" marR="91421" marT="45715" marB="45715" anchor="ctr">
                    <a:lnT w="28575" cap="flat" cmpd="sng" algn="ctr">
                      <a:solidFill>
                        <a:schemeClr val="tx1"/>
                      </a:solidFill>
                      <a:prstDash val="solid"/>
                      <a:round/>
                      <a:headEnd type="none" w="med" len="med"/>
                      <a:tailEnd type="none" w="med" len="med"/>
                    </a:lnT>
                    <a:solidFill>
                      <a:schemeClr val="bg2">
                        <a:lumMod val="40000"/>
                        <a:lumOff val="60000"/>
                      </a:schemeClr>
                    </a:solidFill>
                  </a:tcPr>
                </a:tc>
                <a:tc>
                  <a:txBody>
                    <a:bodyPr/>
                    <a:lstStyle/>
                    <a:p>
                      <a:pPr algn="ctr"/>
                      <a:r>
                        <a:rPr lang="en-CA" sz="1800" dirty="0"/>
                        <a:t>30</a:t>
                      </a:r>
                    </a:p>
                  </a:txBody>
                  <a:tcPr marL="91421" marR="91421" marT="45715" marB="45715" anchor="ctr">
                    <a:lnT w="28575" cap="flat" cmpd="sng" algn="ctr">
                      <a:solidFill>
                        <a:schemeClr val="tx1"/>
                      </a:solidFill>
                      <a:prstDash val="solid"/>
                      <a:round/>
                      <a:headEnd type="none" w="med" len="med"/>
                      <a:tailEnd type="none" w="med" len="med"/>
                    </a:lnT>
                    <a:solidFill>
                      <a:schemeClr val="bg2">
                        <a:lumMod val="40000"/>
                        <a:lumOff val="60000"/>
                      </a:schemeClr>
                    </a:solidFill>
                  </a:tcPr>
                </a:tc>
                <a:extLst>
                  <a:ext uri="{0D108BD9-81ED-4DB2-BD59-A6C34878D82A}">
                    <a16:rowId xmlns:a16="http://schemas.microsoft.com/office/drawing/2014/main" val="10003"/>
                  </a:ext>
                </a:extLst>
              </a:tr>
              <a:tr h="37079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1800" dirty="0"/>
                        <a:t>Métis</a:t>
                      </a:r>
                    </a:p>
                  </a:txBody>
                  <a:tcPr marL="91421" marR="91421" marT="45715" marB="45715">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CA" sz="1800" dirty="0"/>
                        <a:t>20</a:t>
                      </a:r>
                    </a:p>
                  </a:txBody>
                  <a:tcPr marL="91421" marR="91421" marT="45715" marB="45715" anchor="ctr">
                    <a:solidFill>
                      <a:schemeClr val="bg1"/>
                    </a:solidFill>
                  </a:tcPr>
                </a:tc>
                <a:tc>
                  <a:txBody>
                    <a:bodyPr/>
                    <a:lstStyle/>
                    <a:p>
                      <a:pPr algn="ctr"/>
                      <a:r>
                        <a:rPr lang="en-CA" sz="1800" dirty="0"/>
                        <a:t>10</a:t>
                      </a:r>
                    </a:p>
                  </a:txBody>
                  <a:tcPr marL="91421" marR="91421" marT="45715" marB="45715" anchor="ct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CA" sz="1800" dirty="0"/>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1800" dirty="0"/>
                        <a:t>Métis</a:t>
                      </a:r>
                    </a:p>
                  </a:txBody>
                  <a:tcPr marL="91421" marR="91421" marT="45715" marB="45715">
                    <a:lnL w="12700" cap="flat" cmpd="sng" algn="ctr">
                      <a:solidFill>
                        <a:schemeClr val="tx1"/>
                      </a:solidFill>
                      <a:prstDash val="solid"/>
                      <a:round/>
                      <a:headEnd type="none" w="med" len="med"/>
                      <a:tailEnd type="none" w="med" len="med"/>
                    </a:lnL>
                    <a:solidFill>
                      <a:schemeClr val="bg2">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CA" sz="1800" dirty="0"/>
                        <a:t>20</a:t>
                      </a:r>
                    </a:p>
                  </a:txBody>
                  <a:tcPr marL="91421" marR="91421" marT="45715" marB="45715" anchor="ctr">
                    <a:solidFill>
                      <a:schemeClr val="bg2">
                        <a:lumMod val="40000"/>
                        <a:lumOff val="60000"/>
                      </a:schemeClr>
                    </a:solidFill>
                  </a:tcPr>
                </a:tc>
                <a:tc>
                  <a:txBody>
                    <a:bodyPr/>
                    <a:lstStyle/>
                    <a:p>
                      <a:pPr algn="ctr"/>
                      <a:r>
                        <a:rPr lang="en-CA" sz="1800" dirty="0"/>
                        <a:t>5</a:t>
                      </a:r>
                    </a:p>
                  </a:txBody>
                  <a:tcPr marL="91421" marR="91421" marT="45715" marB="45715" anchor="ctr">
                    <a:solidFill>
                      <a:schemeClr val="bg2">
                        <a:lumMod val="40000"/>
                        <a:lumOff val="60000"/>
                      </a:schemeClr>
                    </a:solidFill>
                  </a:tcPr>
                </a:tc>
                <a:extLst>
                  <a:ext uri="{0D108BD9-81ED-4DB2-BD59-A6C34878D82A}">
                    <a16:rowId xmlns:a16="http://schemas.microsoft.com/office/drawing/2014/main" val="10004"/>
                  </a:ext>
                </a:extLst>
              </a:tr>
              <a:tr h="370795">
                <a:tc>
                  <a:txBody>
                    <a:bodyPr/>
                    <a:lstStyle/>
                    <a:p>
                      <a:r>
                        <a:rPr lang="en-CA" sz="1800" dirty="0"/>
                        <a:t>Inuit</a:t>
                      </a:r>
                    </a:p>
                  </a:txBody>
                  <a:tcPr marL="91421" marR="91421" marT="45715" marB="45715">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t>10</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t>5</a:t>
                      </a:r>
                    </a:p>
                  </a:txBody>
                  <a:tcPr marL="91421" marR="91421" marT="45715" marB="45715" anchor="ctr">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CA" sz="1800" dirty="0"/>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t>Inuit</a:t>
                      </a:r>
                    </a:p>
                  </a:txBody>
                  <a:tcPr marL="91421" marR="91421" marT="45715" marB="45715">
                    <a:lnL w="1270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a:r>
                        <a:rPr lang="en-CA" sz="1800" dirty="0"/>
                        <a:t>4</a:t>
                      </a:r>
                    </a:p>
                  </a:txBody>
                  <a:tcPr marL="91421" marR="91421" marT="45715" marB="45715" anchor="ctr">
                    <a:lnB w="28575"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a:r>
                        <a:rPr lang="en-CA" sz="1800" dirty="0"/>
                        <a:t>1</a:t>
                      </a:r>
                    </a:p>
                  </a:txBody>
                  <a:tcPr marL="91421" marR="91421" marT="45715" marB="45715" anchor="ctr">
                    <a:lnB w="28575"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5"/>
                  </a:ext>
                </a:extLst>
              </a:tr>
              <a:tr h="370795">
                <a:tc>
                  <a:txBody>
                    <a:bodyPr/>
                    <a:lstStyle/>
                    <a:p>
                      <a:r>
                        <a:rPr lang="en-CA" sz="1800" dirty="0"/>
                        <a:t>Women</a:t>
                      </a:r>
                    </a:p>
                  </a:txBody>
                  <a:tcPr marL="91421" marR="91421" marT="45715" marB="45715">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t>60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t>30</a:t>
                      </a:r>
                    </a:p>
                  </a:txBody>
                  <a:tcPr marL="91421" marR="91421" marT="45715" marB="45715"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lang="en-CA" sz="1800" dirty="0"/>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t>Women</a:t>
                      </a:r>
                    </a:p>
                  </a:txBody>
                  <a:tcPr marL="91421" marR="91421" marT="45715" marB="45715">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2">
                        <a:lumMod val="40000"/>
                        <a:lumOff val="60000"/>
                      </a:schemeClr>
                    </a:solidFill>
                  </a:tcPr>
                </a:tc>
                <a:tc>
                  <a:txBody>
                    <a:bodyPr/>
                    <a:lstStyle/>
                    <a:p>
                      <a:pPr algn="ctr"/>
                      <a:r>
                        <a:rPr lang="en-CA" sz="1800" dirty="0"/>
                        <a:t>80</a:t>
                      </a:r>
                    </a:p>
                  </a:txBody>
                  <a:tcPr marL="91421" marR="91421" marT="45715" marB="45715" anchor="ctr">
                    <a:lnT w="28575" cap="flat" cmpd="sng" algn="ctr">
                      <a:solidFill>
                        <a:schemeClr val="tx1"/>
                      </a:solidFill>
                      <a:prstDash val="solid"/>
                      <a:round/>
                      <a:headEnd type="none" w="med" len="med"/>
                      <a:tailEnd type="none" w="med" len="med"/>
                    </a:lnT>
                    <a:solidFill>
                      <a:schemeClr val="bg2">
                        <a:lumMod val="40000"/>
                        <a:lumOff val="60000"/>
                      </a:schemeClr>
                    </a:solidFill>
                  </a:tcPr>
                </a:tc>
                <a:tc>
                  <a:txBody>
                    <a:bodyPr/>
                    <a:lstStyle/>
                    <a:p>
                      <a:pPr algn="ctr"/>
                      <a:r>
                        <a:rPr lang="en-CA" sz="1800" dirty="0"/>
                        <a:t>20</a:t>
                      </a:r>
                    </a:p>
                  </a:txBody>
                  <a:tcPr marL="91421" marR="91421" marT="45715" marB="45715" anchor="ctr">
                    <a:lnT w="28575" cap="flat" cmpd="sng" algn="ctr">
                      <a:solidFill>
                        <a:schemeClr val="tx1"/>
                      </a:solidFill>
                      <a:prstDash val="solid"/>
                      <a:round/>
                      <a:headEnd type="none" w="med" len="med"/>
                      <a:tailEnd type="none" w="med" len="med"/>
                    </a:lnT>
                    <a:solidFill>
                      <a:schemeClr val="bg2">
                        <a:lumMod val="40000"/>
                        <a:lumOff val="60000"/>
                      </a:schemeClr>
                    </a:solidFill>
                  </a:tcPr>
                </a:tc>
                <a:extLst>
                  <a:ext uri="{0D108BD9-81ED-4DB2-BD59-A6C34878D82A}">
                    <a16:rowId xmlns:a16="http://schemas.microsoft.com/office/drawing/2014/main" val="10006"/>
                  </a:ext>
                </a:extLst>
              </a:tr>
              <a:tr h="370795">
                <a:tc>
                  <a:txBody>
                    <a:bodyPr/>
                    <a:lstStyle/>
                    <a:p>
                      <a:r>
                        <a:rPr lang="en-CA" sz="1800" dirty="0"/>
                        <a:t>Men</a:t>
                      </a:r>
                    </a:p>
                  </a:txBody>
                  <a:tcPr marL="91421" marR="91421" marT="45715" marB="45715">
                    <a:solidFill>
                      <a:schemeClr val="bg1"/>
                    </a:solidFill>
                  </a:tcPr>
                </a:tc>
                <a:tc>
                  <a:txBody>
                    <a:bodyPr/>
                    <a:lstStyle/>
                    <a:p>
                      <a:pPr algn="ctr"/>
                      <a:r>
                        <a:rPr lang="en-CA" sz="1800" dirty="0"/>
                        <a:t>130</a:t>
                      </a:r>
                    </a:p>
                  </a:txBody>
                  <a:tcPr marL="91421" marR="91421" marT="45715" marB="45715" anchor="ctr">
                    <a:solidFill>
                      <a:schemeClr val="bg1"/>
                    </a:solidFill>
                  </a:tcPr>
                </a:tc>
                <a:tc>
                  <a:txBody>
                    <a:bodyPr/>
                    <a:lstStyle/>
                    <a:p>
                      <a:pPr algn="ctr"/>
                      <a:r>
                        <a:rPr lang="en-CA" sz="1800" dirty="0"/>
                        <a:t>65</a:t>
                      </a:r>
                    </a:p>
                  </a:txBody>
                  <a:tcPr marL="91421" marR="91421" marT="45715" marB="45715" anchor="ct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CA" sz="1800" dirty="0"/>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t>Men</a:t>
                      </a:r>
                    </a:p>
                  </a:txBody>
                  <a:tcPr marL="91421" marR="91421" marT="45715" marB="45715">
                    <a:lnL w="12700" cap="flat" cmpd="sng" algn="ctr">
                      <a:solidFill>
                        <a:schemeClr val="tx1"/>
                      </a:solidFill>
                      <a:prstDash val="solid"/>
                      <a:round/>
                      <a:headEnd type="none" w="med" len="med"/>
                      <a:tailEnd type="none" w="med" len="med"/>
                    </a:lnL>
                    <a:solidFill>
                      <a:schemeClr val="bg1"/>
                    </a:solidFill>
                  </a:tcPr>
                </a:tc>
                <a:tc>
                  <a:txBody>
                    <a:bodyPr/>
                    <a:lstStyle/>
                    <a:p>
                      <a:pPr algn="ctr"/>
                      <a:r>
                        <a:rPr lang="en-CA" sz="1800" dirty="0"/>
                        <a:t>308</a:t>
                      </a:r>
                    </a:p>
                  </a:txBody>
                  <a:tcPr marL="91421" marR="91421" marT="45715" marB="45715" anchor="ctr">
                    <a:solidFill>
                      <a:schemeClr val="bg1"/>
                    </a:solidFill>
                  </a:tcPr>
                </a:tc>
                <a:tc>
                  <a:txBody>
                    <a:bodyPr/>
                    <a:lstStyle/>
                    <a:p>
                      <a:pPr algn="ctr"/>
                      <a:r>
                        <a:rPr lang="en-CA" sz="1800" dirty="0"/>
                        <a:t>77</a:t>
                      </a:r>
                    </a:p>
                  </a:txBody>
                  <a:tcPr marL="91421" marR="91421" marT="45715" marB="45715" anchor="ctr">
                    <a:solidFill>
                      <a:schemeClr val="bg1"/>
                    </a:solidFill>
                  </a:tcPr>
                </a:tc>
                <a:extLst>
                  <a:ext uri="{0D108BD9-81ED-4DB2-BD59-A6C34878D82A}">
                    <a16:rowId xmlns:a16="http://schemas.microsoft.com/office/drawing/2014/main" val="10007"/>
                  </a:ext>
                </a:extLst>
              </a:tr>
              <a:tr h="370795">
                <a:tc>
                  <a:txBody>
                    <a:bodyPr/>
                    <a:lstStyle/>
                    <a:p>
                      <a:r>
                        <a:rPr lang="en-CA" sz="1800" dirty="0"/>
                        <a:t>Gender diverse</a:t>
                      </a:r>
                    </a:p>
                  </a:txBody>
                  <a:tcPr marL="91421" marR="91421" marT="45715" marB="45715">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t>10</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t>5</a:t>
                      </a:r>
                    </a:p>
                  </a:txBody>
                  <a:tcPr marL="91421" marR="91421" marT="45715" marB="45715" anchor="ctr">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CA" sz="1800" dirty="0"/>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t>Gender diverse</a:t>
                      </a:r>
                    </a:p>
                  </a:txBody>
                  <a:tcPr marL="91421" marR="91421" marT="45715" marB="45715">
                    <a:lnL w="1270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a:r>
                        <a:rPr lang="en-CA" sz="1800" dirty="0"/>
                        <a:t>12</a:t>
                      </a:r>
                    </a:p>
                  </a:txBody>
                  <a:tcPr marL="91421" marR="91421" marT="45715" marB="45715" anchor="ctr">
                    <a:lnB w="28575"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pPr algn="ctr"/>
                      <a:r>
                        <a:rPr lang="en-CA" sz="1800" dirty="0"/>
                        <a:t>3</a:t>
                      </a:r>
                    </a:p>
                  </a:txBody>
                  <a:tcPr marL="91421" marR="91421" marT="45715" marB="45715" anchor="ctr">
                    <a:lnB w="28575"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8"/>
                  </a:ext>
                </a:extLst>
              </a:tr>
              <a:tr h="370795">
                <a:tc>
                  <a:txBody>
                    <a:bodyPr/>
                    <a:lstStyle/>
                    <a:p>
                      <a:r>
                        <a:rPr lang="en-CA" sz="1800" dirty="0"/>
                        <a:t>Youth</a:t>
                      </a:r>
                    </a:p>
                  </a:txBody>
                  <a:tcPr marL="91421" marR="91421" marT="45715" marB="45715">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t>40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t>20</a:t>
                      </a:r>
                    </a:p>
                  </a:txBody>
                  <a:tcPr marL="91421" marR="91421" marT="45715" marB="45715"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lang="en-CA" sz="1800" dirty="0"/>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t>Youth</a:t>
                      </a:r>
                    </a:p>
                  </a:txBody>
                  <a:tcPr marL="91421" marR="91421" marT="45715" marB="45715">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2">
                        <a:lumMod val="40000"/>
                        <a:lumOff val="60000"/>
                      </a:schemeClr>
                    </a:solidFill>
                  </a:tcPr>
                </a:tc>
                <a:tc>
                  <a:txBody>
                    <a:bodyPr/>
                    <a:lstStyle/>
                    <a:p>
                      <a:pPr algn="ctr"/>
                      <a:r>
                        <a:rPr lang="en-CA" sz="1800" dirty="0"/>
                        <a:t>40</a:t>
                      </a:r>
                    </a:p>
                  </a:txBody>
                  <a:tcPr marL="91421" marR="91421" marT="45715" marB="45715" anchor="ctr">
                    <a:lnT w="28575" cap="flat" cmpd="sng" algn="ctr">
                      <a:solidFill>
                        <a:schemeClr val="tx1"/>
                      </a:solidFill>
                      <a:prstDash val="solid"/>
                      <a:round/>
                      <a:headEnd type="none" w="med" len="med"/>
                      <a:tailEnd type="none" w="med" len="med"/>
                    </a:lnT>
                    <a:solidFill>
                      <a:schemeClr val="bg2">
                        <a:lumMod val="40000"/>
                        <a:lumOff val="60000"/>
                      </a:schemeClr>
                    </a:solidFill>
                  </a:tcPr>
                </a:tc>
                <a:tc>
                  <a:txBody>
                    <a:bodyPr/>
                    <a:lstStyle/>
                    <a:p>
                      <a:pPr algn="ctr"/>
                      <a:r>
                        <a:rPr lang="en-CA" sz="1800" dirty="0"/>
                        <a:t>10</a:t>
                      </a:r>
                    </a:p>
                  </a:txBody>
                  <a:tcPr marL="91421" marR="91421" marT="45715" marB="45715" anchor="ctr">
                    <a:lnT w="28575" cap="flat" cmpd="sng" algn="ctr">
                      <a:solidFill>
                        <a:schemeClr val="tx1"/>
                      </a:solidFill>
                      <a:prstDash val="solid"/>
                      <a:round/>
                      <a:headEnd type="none" w="med" len="med"/>
                      <a:tailEnd type="none" w="med" len="med"/>
                    </a:lnT>
                    <a:solidFill>
                      <a:schemeClr val="bg2">
                        <a:lumMod val="40000"/>
                        <a:lumOff val="60000"/>
                      </a:schemeClr>
                    </a:solidFill>
                  </a:tcPr>
                </a:tc>
                <a:extLst>
                  <a:ext uri="{0D108BD9-81ED-4DB2-BD59-A6C34878D82A}">
                    <a16:rowId xmlns:a16="http://schemas.microsoft.com/office/drawing/2014/main" val="10009"/>
                  </a:ext>
                </a:extLst>
              </a:tr>
              <a:tr h="370795">
                <a:tc>
                  <a:txBody>
                    <a:bodyPr/>
                    <a:lstStyle/>
                    <a:p>
                      <a:r>
                        <a:rPr lang="en-CA" sz="1800" dirty="0"/>
                        <a:t>Adults</a:t>
                      </a:r>
                    </a:p>
                  </a:txBody>
                  <a:tcPr marL="91421" marR="91421" marT="45715" marB="45715">
                    <a:solidFill>
                      <a:schemeClr val="bg1"/>
                    </a:solidFill>
                  </a:tcPr>
                </a:tc>
                <a:tc>
                  <a:txBody>
                    <a:bodyPr/>
                    <a:lstStyle/>
                    <a:p>
                      <a:pPr algn="ctr"/>
                      <a:r>
                        <a:rPr lang="en-CA" sz="1800" dirty="0"/>
                        <a:t>100</a:t>
                      </a:r>
                    </a:p>
                  </a:txBody>
                  <a:tcPr marL="91421" marR="91421" marT="45715" marB="45715" anchor="ctr">
                    <a:solidFill>
                      <a:schemeClr val="bg1"/>
                    </a:solidFill>
                  </a:tcPr>
                </a:tc>
                <a:tc>
                  <a:txBody>
                    <a:bodyPr/>
                    <a:lstStyle/>
                    <a:p>
                      <a:pPr algn="ctr"/>
                      <a:r>
                        <a:rPr lang="en-CA" sz="1800" dirty="0"/>
                        <a:t>50</a:t>
                      </a:r>
                    </a:p>
                  </a:txBody>
                  <a:tcPr marL="91421" marR="91421" marT="45715" marB="45715" anchor="ct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CA" sz="1800" dirty="0"/>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t>Adults</a:t>
                      </a:r>
                    </a:p>
                  </a:txBody>
                  <a:tcPr marL="91421" marR="91421" marT="45715" marB="45715">
                    <a:lnL w="12700" cap="flat" cmpd="sng" algn="ctr">
                      <a:solidFill>
                        <a:schemeClr val="tx1"/>
                      </a:solidFill>
                      <a:prstDash val="solid"/>
                      <a:round/>
                      <a:headEnd type="none" w="med" len="med"/>
                      <a:tailEnd type="none" w="med" len="med"/>
                    </a:lnL>
                    <a:solidFill>
                      <a:schemeClr val="bg1"/>
                    </a:solidFill>
                  </a:tcPr>
                </a:tc>
                <a:tc>
                  <a:txBody>
                    <a:bodyPr/>
                    <a:lstStyle/>
                    <a:p>
                      <a:pPr algn="ctr"/>
                      <a:r>
                        <a:rPr lang="en-CA" sz="1800" dirty="0"/>
                        <a:t>240</a:t>
                      </a:r>
                    </a:p>
                  </a:txBody>
                  <a:tcPr marL="91421" marR="91421" marT="45715" marB="45715" anchor="ctr">
                    <a:solidFill>
                      <a:schemeClr val="bg1"/>
                    </a:solidFill>
                  </a:tcPr>
                </a:tc>
                <a:tc>
                  <a:txBody>
                    <a:bodyPr/>
                    <a:lstStyle/>
                    <a:p>
                      <a:pPr algn="ctr"/>
                      <a:r>
                        <a:rPr lang="en-CA" sz="1800" dirty="0"/>
                        <a:t>60</a:t>
                      </a:r>
                    </a:p>
                  </a:txBody>
                  <a:tcPr marL="91421" marR="91421" marT="45715" marB="45715" anchor="ctr">
                    <a:solidFill>
                      <a:schemeClr val="bg1"/>
                    </a:solidFill>
                  </a:tcPr>
                </a:tc>
                <a:extLst>
                  <a:ext uri="{0D108BD9-81ED-4DB2-BD59-A6C34878D82A}">
                    <a16:rowId xmlns:a16="http://schemas.microsoft.com/office/drawing/2014/main" val="10010"/>
                  </a:ext>
                </a:extLst>
              </a:tr>
              <a:tr h="370795">
                <a:tc>
                  <a:txBody>
                    <a:bodyPr/>
                    <a:lstStyle/>
                    <a:p>
                      <a:r>
                        <a:rPr lang="en-CA" sz="1800" dirty="0"/>
                        <a:t>Older Adults</a:t>
                      </a:r>
                    </a:p>
                  </a:txBody>
                  <a:tcPr marL="91421" marR="91421" marT="45715" marB="45715">
                    <a:solidFill>
                      <a:schemeClr val="bg1"/>
                    </a:solidFill>
                  </a:tcPr>
                </a:tc>
                <a:tc>
                  <a:txBody>
                    <a:bodyPr/>
                    <a:lstStyle/>
                    <a:p>
                      <a:pPr algn="ctr"/>
                      <a:r>
                        <a:rPr lang="en-CA" sz="1800" dirty="0"/>
                        <a:t>50</a:t>
                      </a:r>
                    </a:p>
                  </a:txBody>
                  <a:tcPr marL="91421" marR="91421" marT="45715" marB="45715" anchor="ctr">
                    <a:solidFill>
                      <a:schemeClr val="bg1"/>
                    </a:solidFill>
                  </a:tcPr>
                </a:tc>
                <a:tc>
                  <a:txBody>
                    <a:bodyPr/>
                    <a:lstStyle/>
                    <a:p>
                      <a:pPr algn="ctr"/>
                      <a:r>
                        <a:rPr lang="en-CA" sz="1800" dirty="0"/>
                        <a:t>25</a:t>
                      </a:r>
                    </a:p>
                  </a:txBody>
                  <a:tcPr marL="91421" marR="91421" marT="45715" marB="45715" anchor="ct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CA" sz="1800" dirty="0"/>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t>Older Adults</a:t>
                      </a:r>
                    </a:p>
                  </a:txBody>
                  <a:tcPr marL="91421" marR="91421" marT="45715" marB="45715">
                    <a:lnL w="12700" cap="flat" cmpd="sng" algn="ctr">
                      <a:solidFill>
                        <a:schemeClr val="tx1"/>
                      </a:solidFill>
                      <a:prstDash val="solid"/>
                      <a:round/>
                      <a:headEnd type="none" w="med" len="med"/>
                      <a:tailEnd type="none" w="med" len="med"/>
                    </a:lnL>
                    <a:solidFill>
                      <a:schemeClr val="bg1"/>
                    </a:solidFill>
                  </a:tcPr>
                </a:tc>
                <a:tc>
                  <a:txBody>
                    <a:bodyPr/>
                    <a:lstStyle/>
                    <a:p>
                      <a:pPr algn="ctr"/>
                      <a:r>
                        <a:rPr lang="en-CA" sz="1800" dirty="0"/>
                        <a:t>80</a:t>
                      </a:r>
                    </a:p>
                  </a:txBody>
                  <a:tcPr marL="91421" marR="91421" marT="45715" marB="45715" anchor="ctr">
                    <a:solidFill>
                      <a:schemeClr val="bg1"/>
                    </a:solidFill>
                  </a:tcPr>
                </a:tc>
                <a:tc>
                  <a:txBody>
                    <a:bodyPr/>
                    <a:lstStyle/>
                    <a:p>
                      <a:pPr algn="ctr"/>
                      <a:r>
                        <a:rPr lang="en-CA" sz="1800" dirty="0"/>
                        <a:t>20</a:t>
                      </a:r>
                    </a:p>
                  </a:txBody>
                  <a:tcPr marL="91421" marR="91421" marT="45715" marB="45715" anchor="ctr">
                    <a:solidFill>
                      <a:schemeClr val="bg1"/>
                    </a:solidFill>
                  </a:tcPr>
                </a:tc>
                <a:extLst>
                  <a:ext uri="{0D108BD9-81ED-4DB2-BD59-A6C34878D82A}">
                    <a16:rowId xmlns:a16="http://schemas.microsoft.com/office/drawing/2014/main" val="10011"/>
                  </a:ext>
                </a:extLst>
              </a:tr>
              <a:tr h="370795">
                <a:tc>
                  <a:txBody>
                    <a:bodyPr/>
                    <a:lstStyle/>
                    <a:p>
                      <a:r>
                        <a:rPr lang="en-CA" sz="1800" dirty="0"/>
                        <a:t>Senior</a:t>
                      </a:r>
                    </a:p>
                  </a:txBody>
                  <a:tcPr marL="91421" marR="91421" marT="45715" marB="45715">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t>10</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t>5</a:t>
                      </a:r>
                    </a:p>
                  </a:txBody>
                  <a:tcPr marL="91421" marR="91421" marT="45715" marB="45715" anchor="ctr">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CA" sz="1800" dirty="0"/>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t>Senior</a:t>
                      </a:r>
                    </a:p>
                  </a:txBody>
                  <a:tcPr marL="91421" marR="91421" marT="45715" marB="45715">
                    <a:lnL w="1270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t>40</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tc>
                  <a:txBody>
                    <a:bodyPr/>
                    <a:lstStyle/>
                    <a:p>
                      <a:pPr algn="ctr"/>
                      <a:r>
                        <a:rPr lang="en-CA" sz="1800" dirty="0"/>
                        <a:t>10</a:t>
                      </a:r>
                    </a:p>
                  </a:txBody>
                  <a:tcPr marL="91421" marR="91421" marT="45715" marB="45715" anchor="ctr">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370795">
                <a:tc>
                  <a:txBody>
                    <a:bodyPr/>
                    <a:lstStyle/>
                    <a:p>
                      <a:r>
                        <a:rPr lang="en-CA" sz="1800" dirty="0"/>
                        <a:t>Total</a:t>
                      </a:r>
                    </a:p>
                  </a:txBody>
                  <a:tcPr marL="91421" marR="91421" marT="45715" marB="45715">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t>200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t>100</a:t>
                      </a:r>
                    </a:p>
                  </a:txBody>
                  <a:tcPr marL="91421" marR="91421" marT="45715" marB="45715"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endParaRPr lang="en-CA" sz="1800" dirty="0"/>
                    </a:p>
                  </a:txBody>
                  <a:tcPr marL="91421" marR="9142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CA" sz="1800" dirty="0"/>
                        <a:t>Total</a:t>
                      </a:r>
                    </a:p>
                  </a:txBody>
                  <a:tcPr marL="91421" marR="91421" marT="45715" marB="45715">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t>400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tc>
                  <a:txBody>
                    <a:bodyPr/>
                    <a:lstStyle/>
                    <a:p>
                      <a:pPr algn="ctr"/>
                      <a:r>
                        <a:rPr lang="en-CA" sz="1800" dirty="0"/>
                        <a:t>100</a:t>
                      </a:r>
                    </a:p>
                  </a:txBody>
                  <a:tcPr marL="91421" marR="91421" marT="45715" marB="45715" anchor="ctr">
                    <a:lnT w="28575"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13"/>
                  </a:ext>
                </a:extLst>
              </a:tr>
            </a:tbl>
          </a:graphicData>
        </a:graphic>
      </p:graphicFrame>
      <p:sp>
        <p:nvSpPr>
          <p:cNvPr id="29831" name="Content Placeholder 1">
            <a:extLst>
              <a:ext uri="{FF2B5EF4-FFF2-40B4-BE49-F238E27FC236}">
                <a16:creationId xmlns:a16="http://schemas.microsoft.com/office/drawing/2014/main" id="{1F2E64C8-AFF1-7AFA-E488-E984D4A86EC9}"/>
              </a:ext>
            </a:extLst>
          </p:cNvPr>
          <p:cNvSpPr>
            <a:spLocks noGrp="1"/>
          </p:cNvSpPr>
          <p:nvPr>
            <p:ph sz="quarter" idx="13"/>
          </p:nvPr>
        </p:nvSpPr>
        <p:spPr>
          <a:xfrm>
            <a:off x="609600" y="704850"/>
            <a:ext cx="10972800" cy="495300"/>
          </a:xfrm>
        </p:spPr>
        <p:txBody>
          <a:bodyPr/>
          <a:lstStyle/>
          <a:p>
            <a:r>
              <a:rPr altLang="en-US" b="1" dirty="0">
                <a:solidFill>
                  <a:schemeClr val="tx1"/>
                </a:solidFill>
              </a:rPr>
              <a:t>Option 4: Compare demographic information</a:t>
            </a:r>
          </a:p>
          <a:p>
            <a:endParaRPr altLang="en-US" b="1" dirty="0">
              <a:solidFill>
                <a:schemeClr val="tx1"/>
              </a:solidFill>
            </a:endParaRPr>
          </a:p>
        </p:txBody>
      </p:sp>
      <p:sp>
        <p:nvSpPr>
          <p:cNvPr id="29832" name="Slide Number Placeholder 3">
            <a:extLst>
              <a:ext uri="{FF2B5EF4-FFF2-40B4-BE49-F238E27FC236}">
                <a16:creationId xmlns:a16="http://schemas.microsoft.com/office/drawing/2014/main" id="{27FCEAC6-8FD2-204E-900B-2A0A17C0F10D}"/>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31A04416-3F12-46F8-A029-430C41A57DE4}" type="slidenum">
              <a:rPr lang="en-US" altLang="en-US" sz="1200" smtClean="0">
                <a:solidFill>
                  <a:srgbClr val="7F7F7F"/>
                </a:solidFill>
                <a:cs typeface="ヒラギノ角ゴ Pro W3"/>
              </a:rPr>
              <a:pPr>
                <a:spcBef>
                  <a:spcPct val="0"/>
                </a:spcBef>
                <a:buClrTx/>
                <a:buFontTx/>
                <a:buNone/>
              </a:pPr>
              <a:t>13</a:t>
            </a:fld>
            <a:endParaRPr lang="en-US" altLang="en-US" sz="1200">
              <a:solidFill>
                <a:srgbClr val="7F7F7F"/>
              </a:solidFill>
              <a:cs typeface="ヒラギノ角ゴ Pro W3"/>
            </a:endParaRPr>
          </a:p>
        </p:txBody>
      </p:sp>
      <p:pic>
        <p:nvPicPr>
          <p:cNvPr id="29833" name="Picture 2">
            <a:extLst>
              <a:ext uri="{FF2B5EF4-FFF2-40B4-BE49-F238E27FC236}">
                <a16:creationId xmlns:a16="http://schemas.microsoft.com/office/drawing/2014/main" id="{06C56D9B-37AC-FAB4-9D54-3DCAAC0F3FF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450" y="80963"/>
            <a:ext cx="1639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834" name="Picture 4">
            <a:extLst>
              <a:ext uri="{FF2B5EF4-FFF2-40B4-BE49-F238E27FC236}">
                <a16:creationId xmlns:a16="http://schemas.microsoft.com/office/drawing/2014/main" id="{5471CDBD-D34E-E43D-020F-AD89B9A333DA}"/>
              </a:ext>
            </a:extLst>
          </p:cNvPr>
          <p:cNvPicPr>
            <a:picLocks noChangeAspect="1" noChangeArrowheads="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10067925" y="6346825"/>
            <a:ext cx="17541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10">
            <a:extLst>
              <a:ext uri="{FF2B5EF4-FFF2-40B4-BE49-F238E27FC236}">
                <a16:creationId xmlns:a16="http://schemas.microsoft.com/office/drawing/2014/main" id="{46B0ABBD-72F9-A9C6-3677-F2074DAA0D6C}"/>
              </a:ext>
            </a:extLst>
          </p:cNvPr>
          <p:cNvGrpSpPr>
            <a:grpSpLocks/>
          </p:cNvGrpSpPr>
          <p:nvPr/>
        </p:nvGrpSpPr>
        <p:grpSpPr bwMode="auto">
          <a:xfrm>
            <a:off x="9942513" y="1776413"/>
            <a:ext cx="2141537" cy="3398837"/>
            <a:chOff x="9942513" y="1776597"/>
            <a:chExt cx="2141912" cy="3398777"/>
          </a:xfrm>
        </p:grpSpPr>
        <p:sp>
          <p:nvSpPr>
            <p:cNvPr id="3" name="Rectangle 2">
              <a:extLst>
                <a:ext uri="{FF2B5EF4-FFF2-40B4-BE49-F238E27FC236}">
                  <a16:creationId xmlns:a16="http://schemas.microsoft.com/office/drawing/2014/main" id="{B51AC584-B1C4-404C-A5AD-AC2311A186AD}"/>
                </a:ext>
              </a:extLst>
            </p:cNvPr>
            <p:cNvSpPr/>
            <p:nvPr/>
          </p:nvSpPr>
          <p:spPr>
            <a:xfrm>
              <a:off x="9942513" y="1776597"/>
              <a:ext cx="2141912" cy="1250928"/>
            </a:xfrm>
            <a:prstGeom prst="rect">
              <a:avLst/>
            </a:prstGeom>
            <a:noFill/>
            <a:ln>
              <a:noFill/>
            </a:ln>
          </p:spPr>
          <p:style>
            <a:lnRef idx="0">
              <a:scrgbClr r="0" g="0" b="0"/>
            </a:lnRef>
            <a:fillRef idx="0">
              <a:scrgbClr r="0" g="0" b="0"/>
            </a:fillRef>
            <a:effectRef idx="0">
              <a:scrgbClr r="0" g="0" b="0"/>
            </a:effectRef>
            <a:fontRef idx="minor">
              <a:schemeClr val="accent1"/>
            </a:fontRef>
          </p:style>
          <p:txBody>
            <a:bodyPr anchor="ctr"/>
            <a:lstStyle/>
            <a:p>
              <a:pPr>
                <a:defRPr/>
              </a:pPr>
              <a:r>
                <a:rPr lang="en-CA" dirty="0"/>
                <a:t>Consider: Are these issues of service gaps or data quality?</a:t>
              </a:r>
            </a:p>
          </p:txBody>
        </p:sp>
        <p:sp>
          <p:nvSpPr>
            <p:cNvPr id="4" name="Rectangle: Rounded Corners 3">
              <a:extLst>
                <a:ext uri="{FF2B5EF4-FFF2-40B4-BE49-F238E27FC236}">
                  <a16:creationId xmlns:a16="http://schemas.microsoft.com/office/drawing/2014/main" id="{B219C15A-14EF-C902-7092-5AD158C4ADBF}"/>
                </a:ext>
              </a:extLst>
            </p:cNvPr>
            <p:cNvSpPr/>
            <p:nvPr/>
          </p:nvSpPr>
          <p:spPr>
            <a:xfrm>
              <a:off x="9942513" y="4086368"/>
              <a:ext cx="2141912" cy="1089006"/>
            </a:xfrm>
            <a:prstGeom prst="roundRect">
              <a:avLst/>
            </a:prstGeom>
            <a:ln/>
          </p:spPr>
          <p:style>
            <a:lnRef idx="2">
              <a:schemeClr val="accent1"/>
            </a:lnRef>
            <a:fillRef idx="1">
              <a:schemeClr val="lt1"/>
            </a:fillRef>
            <a:effectRef idx="0">
              <a:schemeClr val="accent1"/>
            </a:effectRef>
            <a:fontRef idx="minor">
              <a:schemeClr val="dk1"/>
            </a:fontRef>
          </p:style>
          <p:txBody>
            <a:bodyPr anchor="ctr"/>
            <a:lstStyle/>
            <a:p>
              <a:pPr>
                <a:defRPr/>
              </a:pPr>
              <a:r>
                <a:rPr lang="en-CA" dirty="0"/>
                <a:t>Are particular services not reporting?</a:t>
              </a:r>
            </a:p>
          </p:txBody>
        </p:sp>
        <p:sp>
          <p:nvSpPr>
            <p:cNvPr id="10" name="Rectangle: Rounded Corners 9">
              <a:extLst>
                <a:ext uri="{FF2B5EF4-FFF2-40B4-BE49-F238E27FC236}">
                  <a16:creationId xmlns:a16="http://schemas.microsoft.com/office/drawing/2014/main" id="{58DFDE36-0C7C-5BBB-6426-8D8EC9026683}"/>
                </a:ext>
              </a:extLst>
            </p:cNvPr>
            <p:cNvSpPr/>
            <p:nvPr/>
          </p:nvSpPr>
          <p:spPr>
            <a:xfrm>
              <a:off x="9942513" y="3070386"/>
              <a:ext cx="2141912" cy="927084"/>
            </a:xfrm>
            <a:prstGeom prst="roundRect">
              <a:avLst/>
            </a:prstGeom>
            <a:ln/>
          </p:spPr>
          <p:style>
            <a:lnRef idx="2">
              <a:schemeClr val="accent1"/>
            </a:lnRef>
            <a:fillRef idx="1">
              <a:schemeClr val="lt1"/>
            </a:fillRef>
            <a:effectRef idx="0">
              <a:schemeClr val="accent1"/>
            </a:effectRef>
            <a:fontRef idx="minor">
              <a:schemeClr val="dk1"/>
            </a:fontRef>
          </p:style>
          <p:txBody>
            <a:bodyPr anchor="ctr"/>
            <a:lstStyle/>
            <a:p>
              <a:pPr>
                <a:defRPr/>
              </a:pPr>
              <a:r>
                <a:rPr lang="en-CA" dirty="0"/>
                <a:t>Is everyone being asked to self-identify?</a:t>
              </a:r>
            </a:p>
          </p:txBody>
        </p:sp>
      </p:grpSp>
      <p:sp>
        <p:nvSpPr>
          <p:cNvPr id="15" name="Rectangle: Rounded Corners 14">
            <a:extLst>
              <a:ext uri="{FF2B5EF4-FFF2-40B4-BE49-F238E27FC236}">
                <a16:creationId xmlns:a16="http://schemas.microsoft.com/office/drawing/2014/main" id="{1761B49D-E24D-6CC7-0856-3AC89CA3A7DA}"/>
              </a:ext>
            </a:extLst>
          </p:cNvPr>
          <p:cNvSpPr/>
          <p:nvPr/>
        </p:nvSpPr>
        <p:spPr>
          <a:xfrm>
            <a:off x="50518" y="2935772"/>
            <a:ext cx="2156618" cy="1894511"/>
          </a:xfrm>
          <a:prstGeom prst="roundRect">
            <a:avLst/>
          </a:prstGeom>
          <a:ln/>
        </p:spPr>
        <p:style>
          <a:lnRef idx="2">
            <a:schemeClr val="accent1"/>
          </a:lnRef>
          <a:fillRef idx="1">
            <a:schemeClr val="lt1"/>
          </a:fillRef>
          <a:effectRef idx="0">
            <a:schemeClr val="accent1"/>
          </a:effectRef>
          <a:fontRef idx="minor">
            <a:schemeClr val="dk1"/>
          </a:fontRef>
        </p:style>
        <p:txBody>
          <a:bodyPr anchor="ctr"/>
          <a:lstStyle/>
          <a:p>
            <a:pPr>
              <a:defRPr/>
            </a:pPr>
            <a:r>
              <a:rPr lang="en-CA" dirty="0"/>
              <a:t>Or, are any due to low survey response rates? The data may not be representative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1">
            <a:extLst>
              <a:ext uri="{FF2B5EF4-FFF2-40B4-BE49-F238E27FC236}">
                <a16:creationId xmlns:a16="http://schemas.microsoft.com/office/drawing/2014/main" id="{35F1EDF8-326C-1E8D-6711-A23670321C5B}"/>
              </a:ext>
            </a:extLst>
          </p:cNvPr>
          <p:cNvSpPr>
            <a:spLocks noGrp="1"/>
          </p:cNvSpPr>
          <p:nvPr>
            <p:ph sz="quarter" idx="13"/>
          </p:nvPr>
        </p:nvSpPr>
        <p:spPr>
          <a:xfrm>
            <a:off x="609600" y="704850"/>
            <a:ext cx="10972800" cy="914400"/>
          </a:xfrm>
        </p:spPr>
        <p:txBody>
          <a:bodyPr/>
          <a:lstStyle/>
          <a:p>
            <a:r>
              <a:rPr altLang="en-US" b="1" dirty="0">
                <a:solidFill>
                  <a:schemeClr val="tx1"/>
                </a:solidFill>
              </a:rPr>
              <a:t>HIFIS Enumeration Report - Demographics</a:t>
            </a:r>
          </a:p>
          <a:p>
            <a:endParaRPr altLang="en-US" b="1" dirty="0">
              <a:solidFill>
                <a:schemeClr val="tx1"/>
              </a:solidFill>
            </a:endParaRPr>
          </a:p>
        </p:txBody>
      </p:sp>
      <p:sp>
        <p:nvSpPr>
          <p:cNvPr id="31747" name="Slide Number Placeholder 3">
            <a:extLst>
              <a:ext uri="{FF2B5EF4-FFF2-40B4-BE49-F238E27FC236}">
                <a16:creationId xmlns:a16="http://schemas.microsoft.com/office/drawing/2014/main" id="{B2962039-8E9E-B74C-E73A-FADEFCE4AF2C}"/>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98B9E760-DAE5-4546-AB61-22130A4CC32D}" type="slidenum">
              <a:rPr lang="en-US" altLang="en-US" sz="1200" smtClean="0">
                <a:solidFill>
                  <a:srgbClr val="7F7F7F"/>
                </a:solidFill>
                <a:cs typeface="ヒラギノ角ゴ Pro W3"/>
              </a:rPr>
              <a:pPr>
                <a:spcBef>
                  <a:spcPct val="0"/>
                </a:spcBef>
                <a:buClrTx/>
                <a:buFontTx/>
                <a:buNone/>
              </a:pPr>
              <a:t>14</a:t>
            </a:fld>
            <a:endParaRPr lang="en-US" altLang="en-US" sz="1200">
              <a:solidFill>
                <a:srgbClr val="7F7F7F"/>
              </a:solidFill>
              <a:cs typeface="ヒラギノ角ゴ Pro W3"/>
            </a:endParaRPr>
          </a:p>
        </p:txBody>
      </p:sp>
      <p:pic>
        <p:nvPicPr>
          <p:cNvPr id="31748" name="Picture 2">
            <a:extLst>
              <a:ext uri="{FF2B5EF4-FFF2-40B4-BE49-F238E27FC236}">
                <a16:creationId xmlns:a16="http://schemas.microsoft.com/office/drawing/2014/main" id="{357131F5-E32A-BC60-84FC-AEE2C4C4BD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450" y="80963"/>
            <a:ext cx="1639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4">
            <a:extLst>
              <a:ext uri="{FF2B5EF4-FFF2-40B4-BE49-F238E27FC236}">
                <a16:creationId xmlns:a16="http://schemas.microsoft.com/office/drawing/2014/main" id="{4FB66F6F-3002-0A7C-AE97-480AD810D8BA}"/>
              </a:ext>
            </a:extLst>
          </p:cNvPr>
          <p:cNvPicPr>
            <a:picLocks noChangeAspect="1" noChangeArrowheads="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10067925" y="6346825"/>
            <a:ext cx="17541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0" name="Content Placeholder 4">
            <a:extLst>
              <a:ext uri="{FF2B5EF4-FFF2-40B4-BE49-F238E27FC236}">
                <a16:creationId xmlns:a16="http://schemas.microsoft.com/office/drawing/2014/main" id="{0AE16109-83C0-3708-CDCF-47797B78350A}"/>
              </a:ext>
            </a:extLst>
          </p:cNvPr>
          <p:cNvPicPr>
            <a:picLocks noGrp="1" noChangeAspect="1" noChangeArrowheads="1"/>
          </p:cNvPicPr>
          <p:nvPr>
            <p:ph sz="quarter" idx="15"/>
          </p:nvPr>
        </p:nvPicPr>
        <p:blipFill>
          <a:blip r:embed="rId6">
            <a:extLst>
              <a:ext uri="{28A0092B-C50C-407E-A947-70E740481C1C}">
                <a14:useLocalDpi xmlns:a14="http://schemas.microsoft.com/office/drawing/2010/main" val="0"/>
              </a:ext>
            </a:extLst>
          </a:blip>
          <a:srcRect/>
          <a:stretch>
            <a:fillRect/>
          </a:stretch>
        </p:blipFill>
        <p:spPr>
          <a:xfrm>
            <a:off x="676275" y="1795463"/>
            <a:ext cx="10918825" cy="4240212"/>
          </a:xfrm>
        </p:spPr>
      </p:pic>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1">
            <a:extLst>
              <a:ext uri="{FF2B5EF4-FFF2-40B4-BE49-F238E27FC236}">
                <a16:creationId xmlns:a16="http://schemas.microsoft.com/office/drawing/2014/main" id="{3730CE73-2954-B4B4-52F6-451891101D4C}"/>
              </a:ext>
            </a:extLst>
          </p:cNvPr>
          <p:cNvSpPr>
            <a:spLocks noGrp="1"/>
          </p:cNvSpPr>
          <p:nvPr>
            <p:ph sz="quarter" idx="13"/>
          </p:nvPr>
        </p:nvSpPr>
        <p:spPr>
          <a:xfrm>
            <a:off x="609600" y="704850"/>
            <a:ext cx="10972800" cy="914400"/>
          </a:xfrm>
        </p:spPr>
        <p:txBody>
          <a:bodyPr/>
          <a:lstStyle/>
          <a:p>
            <a:r>
              <a:rPr altLang="en-US" b="1" dirty="0">
                <a:solidFill>
                  <a:schemeClr val="tx1"/>
                </a:solidFill>
              </a:rPr>
              <a:t>In sum</a:t>
            </a:r>
          </a:p>
          <a:p>
            <a:endParaRPr altLang="en-US" b="1" dirty="0">
              <a:solidFill>
                <a:schemeClr val="tx1"/>
              </a:solidFill>
            </a:endParaRPr>
          </a:p>
          <a:p>
            <a:endParaRPr altLang="en-US" b="1" dirty="0">
              <a:solidFill>
                <a:schemeClr val="tx1"/>
              </a:solidFill>
            </a:endParaRPr>
          </a:p>
        </p:txBody>
      </p:sp>
      <p:sp>
        <p:nvSpPr>
          <p:cNvPr id="33795" name="Slide Number Placeholder 3">
            <a:extLst>
              <a:ext uri="{FF2B5EF4-FFF2-40B4-BE49-F238E27FC236}">
                <a16:creationId xmlns:a16="http://schemas.microsoft.com/office/drawing/2014/main" id="{C0E6165B-68E2-7ADB-437B-86B9F1AA50C5}"/>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D4920785-018D-4341-B884-787EEDA1A33B}" type="slidenum">
              <a:rPr lang="en-US" altLang="en-US" sz="1200" smtClean="0">
                <a:solidFill>
                  <a:srgbClr val="7F7F7F"/>
                </a:solidFill>
                <a:cs typeface="ヒラギノ角ゴ Pro W3"/>
              </a:rPr>
              <a:pPr>
                <a:spcBef>
                  <a:spcPct val="0"/>
                </a:spcBef>
                <a:buClrTx/>
                <a:buFontTx/>
                <a:buNone/>
              </a:pPr>
              <a:t>15</a:t>
            </a:fld>
            <a:endParaRPr lang="en-US" altLang="en-US" sz="1200">
              <a:solidFill>
                <a:srgbClr val="7F7F7F"/>
              </a:solidFill>
              <a:cs typeface="ヒラギノ角ゴ Pro W3"/>
            </a:endParaRPr>
          </a:p>
        </p:txBody>
      </p:sp>
      <p:pic>
        <p:nvPicPr>
          <p:cNvPr id="33796" name="Picture 2">
            <a:extLst>
              <a:ext uri="{FF2B5EF4-FFF2-40B4-BE49-F238E27FC236}">
                <a16:creationId xmlns:a16="http://schemas.microsoft.com/office/drawing/2014/main" id="{319ECC0C-BB64-95B8-82FD-5F003A4303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450" y="80963"/>
            <a:ext cx="1639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4">
            <a:extLst>
              <a:ext uri="{FF2B5EF4-FFF2-40B4-BE49-F238E27FC236}">
                <a16:creationId xmlns:a16="http://schemas.microsoft.com/office/drawing/2014/main" id="{40ADCF6D-E762-73D5-8DB0-ADDA407C9E33}"/>
              </a:ext>
            </a:extLst>
          </p:cNvPr>
          <p:cNvPicPr>
            <a:picLocks noChangeAspect="1" noChangeArrowheads="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10067925" y="6346825"/>
            <a:ext cx="17541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Content Placeholder 5">
            <a:extLst>
              <a:ext uri="{FF2B5EF4-FFF2-40B4-BE49-F238E27FC236}">
                <a16:creationId xmlns:a16="http://schemas.microsoft.com/office/drawing/2014/main" id="{92F1F419-3014-5E51-D169-491FD2D84BEB}"/>
              </a:ext>
            </a:extLst>
          </p:cNvPr>
          <p:cNvGraphicFramePr>
            <a:graphicFrameLocks noGrp="1"/>
          </p:cNvGraphicFramePr>
          <p:nvPr>
            <p:ph sz="quarter" idx="15"/>
          </p:nvPr>
        </p:nvGraphicFramePr>
        <p:xfrm>
          <a:off x="285008" y="1306286"/>
          <a:ext cx="11536916" cy="484723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1">
            <a:extLst>
              <a:ext uri="{FF2B5EF4-FFF2-40B4-BE49-F238E27FC236}">
                <a16:creationId xmlns:a16="http://schemas.microsoft.com/office/drawing/2014/main" id="{41949745-344A-90A6-2160-A41EAA01BE7A}"/>
              </a:ext>
            </a:extLst>
          </p:cNvPr>
          <p:cNvSpPr>
            <a:spLocks noGrp="1"/>
          </p:cNvSpPr>
          <p:nvPr>
            <p:ph sz="quarter" idx="13"/>
          </p:nvPr>
        </p:nvSpPr>
        <p:spPr>
          <a:xfrm>
            <a:off x="609600" y="704850"/>
            <a:ext cx="10972800" cy="914400"/>
          </a:xfrm>
        </p:spPr>
        <p:txBody>
          <a:bodyPr/>
          <a:lstStyle/>
          <a:p>
            <a:r>
              <a:rPr altLang="en-US" b="1" dirty="0">
                <a:solidFill>
                  <a:schemeClr val="tx1"/>
                </a:solidFill>
              </a:rPr>
              <a:t>Resources</a:t>
            </a:r>
          </a:p>
        </p:txBody>
      </p:sp>
      <p:sp>
        <p:nvSpPr>
          <p:cNvPr id="34819" name="Content Placeholder 2">
            <a:extLst>
              <a:ext uri="{FF2B5EF4-FFF2-40B4-BE49-F238E27FC236}">
                <a16:creationId xmlns:a16="http://schemas.microsoft.com/office/drawing/2014/main" id="{EA45A3B3-348C-D0D8-2A5E-CF6D69042BFD}"/>
              </a:ext>
            </a:extLst>
          </p:cNvPr>
          <p:cNvSpPr>
            <a:spLocks noGrp="1"/>
          </p:cNvSpPr>
          <p:nvPr>
            <p:ph sz="quarter" idx="15"/>
          </p:nvPr>
        </p:nvSpPr>
        <p:spPr>
          <a:xfrm>
            <a:off x="649288" y="1795463"/>
            <a:ext cx="10972800" cy="4240212"/>
          </a:xfrm>
        </p:spPr>
        <p:txBody>
          <a:bodyPr/>
          <a:lstStyle/>
          <a:p>
            <a:r>
              <a:rPr altLang="en-US">
                <a:ea typeface="ヒラギノ角ゴ Pro W3"/>
                <a:hlinkClick r:id="rId3"/>
              </a:rPr>
              <a:t>Enumeration Report - Report Guide - Homelessness Learning Hub</a:t>
            </a:r>
            <a:endParaRPr altLang="en-US">
              <a:ea typeface="ヒラギノ角ゴ Pro W3"/>
            </a:endParaRPr>
          </a:p>
          <a:p>
            <a:r>
              <a:rPr altLang="en-US">
                <a:ea typeface="ヒラギノ角ゴ Pro W3"/>
                <a:hlinkClick r:id="rId4"/>
              </a:rPr>
              <a:t>Built For Zero Canada - Connections Week Toolkit (bfzcanada.ca)</a:t>
            </a:r>
            <a:endParaRPr altLang="en-US">
              <a:ea typeface="ヒラギノ角ゴ Pro W3"/>
            </a:endParaRPr>
          </a:p>
          <a:p>
            <a:endParaRPr altLang="en-US">
              <a:ea typeface="ヒラギノ角ゴ Pro W3"/>
            </a:endParaRPr>
          </a:p>
        </p:txBody>
      </p:sp>
      <p:sp>
        <p:nvSpPr>
          <p:cNvPr id="34820" name="Slide Number Placeholder 3">
            <a:extLst>
              <a:ext uri="{FF2B5EF4-FFF2-40B4-BE49-F238E27FC236}">
                <a16:creationId xmlns:a16="http://schemas.microsoft.com/office/drawing/2014/main" id="{9168F327-8A85-0AD5-3D1D-D1170F65D52E}"/>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fld id="{BC0A5C8B-82E2-4A17-A800-0CB540118AB0}" type="slidenum">
              <a:rPr lang="en-US" altLang="en-US" smtClean="0">
                <a:solidFill>
                  <a:srgbClr val="7F7F7F"/>
                </a:solidFill>
                <a:latin typeface="Century Gothic" panose="020B0502020202020204" pitchFamily="34" charset="0"/>
              </a:rPr>
              <a:pPr/>
              <a:t>16</a:t>
            </a:fld>
            <a:endParaRPr lang="en-US" altLang="en-US">
              <a:solidFill>
                <a:srgbClr val="7F7F7F"/>
              </a:solidFill>
              <a:latin typeface="Century Gothic" panose="020B0502020202020204" pitchFamily="34" charset="0"/>
            </a:endParaRPr>
          </a:p>
        </p:txBody>
      </p:sp>
      <p:pic>
        <p:nvPicPr>
          <p:cNvPr id="34821" name="Picture 2">
            <a:extLst>
              <a:ext uri="{FF2B5EF4-FFF2-40B4-BE49-F238E27FC236}">
                <a16:creationId xmlns:a16="http://schemas.microsoft.com/office/drawing/2014/main" id="{CD1B2CF8-8F86-B524-7A53-F4002A6BF78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2450" y="80963"/>
            <a:ext cx="1639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2" name="Picture 4">
            <a:extLst>
              <a:ext uri="{FF2B5EF4-FFF2-40B4-BE49-F238E27FC236}">
                <a16:creationId xmlns:a16="http://schemas.microsoft.com/office/drawing/2014/main" id="{6932F998-22DB-856B-593A-8C2170F29E76}"/>
              </a:ext>
            </a:extLst>
          </p:cNvPr>
          <p:cNvPicPr>
            <a:picLocks noChangeAspect="1" noChangeArrowheads="1"/>
          </p:cNvPicPr>
          <p:nvPr>
            <p:custDataLst>
              <p:tags r:id="rId1"/>
            </p:custDataLst>
          </p:nvPr>
        </p:nvPicPr>
        <p:blipFill>
          <a:blip r:embed="rId6">
            <a:extLst>
              <a:ext uri="{28A0092B-C50C-407E-A947-70E740481C1C}">
                <a14:useLocalDpi xmlns:a14="http://schemas.microsoft.com/office/drawing/2010/main" val="0"/>
              </a:ext>
            </a:extLst>
          </a:blip>
          <a:srcRect/>
          <a:stretch>
            <a:fillRect/>
          </a:stretch>
        </p:blipFill>
        <p:spPr bwMode="auto">
          <a:xfrm>
            <a:off x="10067925" y="6346825"/>
            <a:ext cx="17541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7245D1A8-BBE1-1EC3-7C7B-6C4D74595DDA}"/>
              </a:ext>
            </a:extLst>
          </p:cNvPr>
          <p:cNvSpPr/>
          <p:nvPr/>
        </p:nvSpPr>
        <p:spPr>
          <a:xfrm>
            <a:off x="3277449" y="1512455"/>
            <a:ext cx="5263008" cy="4850383"/>
          </a:xfrm>
          <a:prstGeom prst="ellipse">
            <a:avLst/>
          </a:prstGeom>
          <a:solidFill>
            <a:schemeClr val="accent4">
              <a:alpha val="50000"/>
            </a:schemeClr>
          </a:solidFill>
          <a:ln>
            <a:noFill/>
          </a:ln>
          <a:effectLst>
            <a:softEdge rad="127000"/>
          </a:effectLst>
        </p:spPr>
        <p:style>
          <a:lnRef idx="0">
            <a:scrgbClr r="0" g="0" b="0"/>
          </a:lnRef>
          <a:fillRef idx="0">
            <a:scrgbClr r="0" g="0" b="0"/>
          </a:fillRef>
          <a:effectRef idx="0">
            <a:scrgbClr r="0" g="0" b="0"/>
          </a:effectRef>
          <a:fontRef idx="minor">
            <a:schemeClr val="lt1"/>
          </a:fontRef>
        </p:style>
        <p:txBody>
          <a:bodyPr anchor="ctr"/>
          <a:lstStyle/>
          <a:p>
            <a:pPr algn="ctr">
              <a:defRPr/>
            </a:pPr>
            <a:endParaRPr lang="en-CA"/>
          </a:p>
        </p:txBody>
      </p:sp>
      <p:sp>
        <p:nvSpPr>
          <p:cNvPr id="13317" name="Content Placeholder 1">
            <a:extLst>
              <a:ext uri="{FF2B5EF4-FFF2-40B4-BE49-F238E27FC236}">
                <a16:creationId xmlns:a16="http://schemas.microsoft.com/office/drawing/2014/main" id="{3A8AAB9C-10B7-58FE-A2FC-BC5485BC6882}"/>
              </a:ext>
            </a:extLst>
          </p:cNvPr>
          <p:cNvSpPr>
            <a:spLocks noGrp="1"/>
          </p:cNvSpPr>
          <p:nvPr>
            <p:ph sz="quarter" idx="13"/>
          </p:nvPr>
        </p:nvSpPr>
        <p:spPr>
          <a:xfrm>
            <a:off x="609600" y="704850"/>
            <a:ext cx="10885488" cy="914400"/>
          </a:xfrm>
        </p:spPr>
        <p:txBody>
          <a:bodyPr/>
          <a:lstStyle/>
          <a:p>
            <a:r>
              <a:rPr altLang="en-US" b="1" dirty="0">
                <a:solidFill>
                  <a:schemeClr val="tx1"/>
                </a:solidFill>
              </a:rPr>
              <a:t>Community Data: Person Specific Data, Unique Identifier List, and the PiT C</a:t>
            </a:r>
            <a:r>
              <a:rPr lang="en-CA" altLang="en-US" b="1" dirty="0">
                <a:solidFill>
                  <a:schemeClr val="tx1"/>
                </a:solidFill>
              </a:rPr>
              <a:t>o</a:t>
            </a:r>
            <a:r>
              <a:rPr altLang="en-US" b="1" dirty="0">
                <a:solidFill>
                  <a:schemeClr val="tx1"/>
                </a:solidFill>
              </a:rPr>
              <a:t>unt </a:t>
            </a:r>
          </a:p>
        </p:txBody>
      </p:sp>
      <p:sp>
        <p:nvSpPr>
          <p:cNvPr id="13318" name="Slide Number Placeholder 2">
            <a:extLst>
              <a:ext uri="{FF2B5EF4-FFF2-40B4-BE49-F238E27FC236}">
                <a16:creationId xmlns:a16="http://schemas.microsoft.com/office/drawing/2014/main" id="{DD387E11-21F3-287A-C96F-6CBE8A0703E4}"/>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EA1A9C9B-119D-46F6-826E-3518B850D545}" type="slidenum">
              <a:rPr lang="en-US" altLang="en-US" sz="1200" smtClean="0">
                <a:solidFill>
                  <a:srgbClr val="7F7F7F"/>
                </a:solidFill>
                <a:cs typeface="ヒラギノ角ゴ Pro W3"/>
              </a:rPr>
              <a:pPr>
                <a:spcBef>
                  <a:spcPct val="0"/>
                </a:spcBef>
                <a:buClrTx/>
                <a:buFontTx/>
                <a:buNone/>
              </a:pPr>
              <a:t>2</a:t>
            </a:fld>
            <a:endParaRPr lang="en-US" altLang="en-US" sz="1200">
              <a:solidFill>
                <a:srgbClr val="7F7F7F"/>
              </a:solidFill>
              <a:cs typeface="ヒラギノ角ゴ Pro W3"/>
            </a:endParaRPr>
          </a:p>
        </p:txBody>
      </p:sp>
      <p:pic>
        <p:nvPicPr>
          <p:cNvPr id="13319" name="Picture 2">
            <a:extLst>
              <a:ext uri="{FF2B5EF4-FFF2-40B4-BE49-F238E27FC236}">
                <a16:creationId xmlns:a16="http://schemas.microsoft.com/office/drawing/2014/main" id="{3B268F56-3AE2-87F1-E2A5-3C2248FE58D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450" y="80963"/>
            <a:ext cx="1639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0" name="Picture 4">
            <a:extLst>
              <a:ext uri="{FF2B5EF4-FFF2-40B4-BE49-F238E27FC236}">
                <a16:creationId xmlns:a16="http://schemas.microsoft.com/office/drawing/2014/main" id="{DF6F76A8-0EC1-4609-9F38-A91C3337487F}"/>
              </a:ext>
            </a:extLst>
          </p:cNvPr>
          <p:cNvPicPr>
            <a:picLocks noChangeAspect="1" noChangeArrowheads="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10067925" y="6346825"/>
            <a:ext cx="17541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Rounded Corners 16">
            <a:extLst>
              <a:ext uri="{FF2B5EF4-FFF2-40B4-BE49-F238E27FC236}">
                <a16:creationId xmlns:a16="http://schemas.microsoft.com/office/drawing/2014/main" id="{5B971528-85A6-85D1-CF1F-FF3100764F6A}"/>
              </a:ext>
            </a:extLst>
          </p:cNvPr>
          <p:cNvSpPr/>
          <p:nvPr/>
        </p:nvSpPr>
        <p:spPr>
          <a:xfrm>
            <a:off x="6737350" y="1328738"/>
            <a:ext cx="2566988" cy="773112"/>
          </a:xfrm>
          <a:prstGeom prst="roundRect">
            <a:avLst/>
          </a:prstGeom>
          <a:solidFill>
            <a:schemeClr val="accent4">
              <a:lumMod val="20000"/>
              <a:lumOff val="80000"/>
            </a:schemeClr>
          </a:solidFill>
          <a:ln/>
        </p:spPr>
        <p:style>
          <a:lnRef idx="2">
            <a:schemeClr val="accent4"/>
          </a:lnRef>
          <a:fillRef idx="1">
            <a:schemeClr val="lt1"/>
          </a:fillRef>
          <a:effectRef idx="0">
            <a:schemeClr val="accent4"/>
          </a:effectRef>
          <a:fontRef idx="minor">
            <a:schemeClr val="dk1"/>
          </a:fontRef>
        </p:style>
        <p:txBody>
          <a:bodyPr anchor="ctr"/>
          <a:lstStyle/>
          <a:p>
            <a:pPr algn="ctr">
              <a:defRPr/>
            </a:pPr>
            <a:r>
              <a:rPr lang="en-CA" b="1" dirty="0"/>
              <a:t>Total homelessness</a:t>
            </a:r>
          </a:p>
        </p:txBody>
      </p:sp>
      <p:grpSp>
        <p:nvGrpSpPr>
          <p:cNvPr id="24" name="Group 23">
            <a:extLst>
              <a:ext uri="{FF2B5EF4-FFF2-40B4-BE49-F238E27FC236}">
                <a16:creationId xmlns:a16="http://schemas.microsoft.com/office/drawing/2014/main" id="{9A8DB7CB-540E-B3AB-1348-BF2FA239A380}"/>
              </a:ext>
            </a:extLst>
          </p:cNvPr>
          <p:cNvGrpSpPr>
            <a:grpSpLocks/>
          </p:cNvGrpSpPr>
          <p:nvPr/>
        </p:nvGrpSpPr>
        <p:grpSpPr bwMode="auto">
          <a:xfrm>
            <a:off x="3589338" y="1963738"/>
            <a:ext cx="7354887" cy="4038600"/>
            <a:chOff x="3557640" y="2018804"/>
            <a:chExt cx="7355784" cy="4037611"/>
          </a:xfrm>
        </p:grpSpPr>
        <p:sp>
          <p:nvSpPr>
            <p:cNvPr id="5" name="Oval 4">
              <a:extLst>
                <a:ext uri="{FF2B5EF4-FFF2-40B4-BE49-F238E27FC236}">
                  <a16:creationId xmlns:a16="http://schemas.microsoft.com/office/drawing/2014/main" id="{92537994-1116-660C-1823-C1ECD1D790A6}"/>
                </a:ext>
              </a:extLst>
            </p:cNvPr>
            <p:cNvSpPr/>
            <p:nvPr/>
          </p:nvSpPr>
          <p:spPr>
            <a:xfrm>
              <a:off x="3557640" y="2018804"/>
              <a:ext cx="4113714" cy="4037611"/>
            </a:xfrm>
            <a:prstGeom prst="ellipse">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n-CA"/>
            </a:p>
          </p:txBody>
        </p:sp>
        <p:grpSp>
          <p:nvGrpSpPr>
            <p:cNvPr id="13331" name="Group 21">
              <a:extLst>
                <a:ext uri="{FF2B5EF4-FFF2-40B4-BE49-F238E27FC236}">
                  <a16:creationId xmlns:a16="http://schemas.microsoft.com/office/drawing/2014/main" id="{D91495C4-0387-DD63-1B02-22F20888D68B}"/>
                </a:ext>
              </a:extLst>
            </p:cNvPr>
            <p:cNvGrpSpPr>
              <a:grpSpLocks/>
            </p:cNvGrpSpPr>
            <p:nvPr/>
          </p:nvGrpSpPr>
          <p:grpSpPr bwMode="auto">
            <a:xfrm>
              <a:off x="7671460" y="2546985"/>
              <a:ext cx="3241964" cy="2581918"/>
              <a:chOff x="7671460" y="2546985"/>
              <a:chExt cx="3241964" cy="2581918"/>
            </a:xfrm>
          </p:grpSpPr>
          <p:sp>
            <p:nvSpPr>
              <p:cNvPr id="13" name="Rectangle: Rounded Corners 12">
                <a:extLst>
                  <a:ext uri="{FF2B5EF4-FFF2-40B4-BE49-F238E27FC236}">
                    <a16:creationId xmlns:a16="http://schemas.microsoft.com/office/drawing/2014/main" id="{B4519640-D6FE-511B-1B75-2D0C8239CD67}"/>
                  </a:ext>
                </a:extLst>
              </p:cNvPr>
              <p:cNvSpPr/>
              <p:nvPr/>
            </p:nvSpPr>
            <p:spPr>
              <a:xfrm>
                <a:off x="7671354" y="2547312"/>
                <a:ext cx="2567301" cy="771336"/>
              </a:xfrm>
              <a:prstGeom prst="roundRect">
                <a:avLst/>
              </a:prstGeom>
              <a:solidFill>
                <a:schemeClr val="accent3">
                  <a:lumMod val="20000"/>
                  <a:lumOff val="80000"/>
                </a:schemeClr>
              </a:solidFill>
              <a:ln/>
            </p:spPr>
            <p:style>
              <a:lnRef idx="2">
                <a:schemeClr val="accent3"/>
              </a:lnRef>
              <a:fillRef idx="1">
                <a:schemeClr val="lt1"/>
              </a:fillRef>
              <a:effectRef idx="0">
                <a:schemeClr val="accent3"/>
              </a:effectRef>
              <a:fontRef idx="minor">
                <a:schemeClr val="dk1"/>
              </a:fontRef>
            </p:style>
            <p:txBody>
              <a:bodyPr anchor="ctr"/>
              <a:lstStyle/>
              <a:p>
                <a:pPr algn="ctr">
                  <a:defRPr/>
                </a:pPr>
                <a:r>
                  <a:rPr lang="en-CA" b="1" dirty="0"/>
                  <a:t>Person-Specific Data</a:t>
                </a:r>
              </a:p>
            </p:txBody>
          </p:sp>
          <p:sp>
            <p:nvSpPr>
              <p:cNvPr id="15" name="Rectangle: Rounded Corners 14">
                <a:extLst>
                  <a:ext uri="{FF2B5EF4-FFF2-40B4-BE49-F238E27FC236}">
                    <a16:creationId xmlns:a16="http://schemas.microsoft.com/office/drawing/2014/main" id="{04DC61E4-2244-2349-2AEB-8BD7D762D01E}"/>
                  </a:ext>
                </a:extLst>
              </p:cNvPr>
              <p:cNvSpPr/>
              <p:nvPr/>
            </p:nvSpPr>
            <p:spPr>
              <a:xfrm>
                <a:off x="8020647" y="4358207"/>
                <a:ext cx="2892777" cy="771336"/>
              </a:xfrm>
              <a:prstGeom prst="roundRect">
                <a:avLst/>
              </a:prstGeom>
              <a:ln/>
            </p:spPr>
            <p:style>
              <a:lnRef idx="2">
                <a:schemeClr val="accent3"/>
              </a:lnRef>
              <a:fillRef idx="1">
                <a:schemeClr val="lt1"/>
              </a:fillRef>
              <a:effectRef idx="0">
                <a:schemeClr val="accent3"/>
              </a:effectRef>
              <a:fontRef idx="minor">
                <a:schemeClr val="dk1"/>
              </a:fontRef>
            </p:style>
            <p:txBody>
              <a:bodyPr anchor="ctr"/>
              <a:lstStyle/>
              <a:p>
                <a:pPr algn="ctr">
                  <a:defRPr/>
                </a:pPr>
                <a:r>
                  <a:rPr lang="en-CA" dirty="0"/>
                  <a:t>Can be filtered to look at specific sub-groups</a:t>
                </a:r>
              </a:p>
            </p:txBody>
          </p:sp>
          <p:cxnSp>
            <p:nvCxnSpPr>
              <p:cNvPr id="21" name="Connector: Elbow 20">
                <a:extLst>
                  <a:ext uri="{FF2B5EF4-FFF2-40B4-BE49-F238E27FC236}">
                    <a16:creationId xmlns:a16="http://schemas.microsoft.com/office/drawing/2014/main" id="{6A06D763-20DB-C1DD-F4A9-AD93A119C42E}"/>
                  </a:ext>
                </a:extLst>
              </p:cNvPr>
              <p:cNvCxnSpPr>
                <a:stCxn id="13" idx="2"/>
                <a:endCxn id="5" idx="6"/>
              </p:cNvCxnSpPr>
              <p:nvPr/>
            </p:nvCxnSpPr>
            <p:spPr>
              <a:xfrm rot="5400000">
                <a:off x="7954095" y="3035907"/>
                <a:ext cx="718962" cy="1284444"/>
              </a:xfrm>
              <a:prstGeom prst="bentConnector2">
                <a:avLst/>
              </a:prstGeom>
            </p:spPr>
            <p:style>
              <a:lnRef idx="2">
                <a:schemeClr val="accent3"/>
              </a:lnRef>
              <a:fillRef idx="1">
                <a:schemeClr val="lt1"/>
              </a:fillRef>
              <a:effectRef idx="0">
                <a:schemeClr val="accent3"/>
              </a:effectRef>
              <a:fontRef idx="minor">
                <a:schemeClr val="dk1"/>
              </a:fontRef>
            </p:style>
          </p:cxnSp>
          <p:sp>
            <p:nvSpPr>
              <p:cNvPr id="14" name="Rectangle: Rounded Corners 13">
                <a:extLst>
                  <a:ext uri="{FF2B5EF4-FFF2-40B4-BE49-F238E27FC236}">
                    <a16:creationId xmlns:a16="http://schemas.microsoft.com/office/drawing/2014/main" id="{7E7A4AF0-EF12-0F7D-4FCE-44ED92E9DBEA}"/>
                  </a:ext>
                </a:extLst>
              </p:cNvPr>
              <p:cNvSpPr/>
              <p:nvPr/>
            </p:nvSpPr>
            <p:spPr>
              <a:xfrm>
                <a:off x="8020647" y="3429746"/>
                <a:ext cx="2892777" cy="771336"/>
              </a:xfrm>
              <a:prstGeom prst="roundRect">
                <a:avLst/>
              </a:prstGeom>
              <a:ln/>
            </p:spPr>
            <p:style>
              <a:lnRef idx="2">
                <a:schemeClr val="accent3"/>
              </a:lnRef>
              <a:fillRef idx="1">
                <a:schemeClr val="lt1"/>
              </a:fillRef>
              <a:effectRef idx="0">
                <a:schemeClr val="accent3"/>
              </a:effectRef>
              <a:fontRef idx="minor">
                <a:schemeClr val="dk1"/>
              </a:fontRef>
            </p:style>
            <p:txBody>
              <a:bodyPr anchor="ctr"/>
              <a:lstStyle/>
              <a:p>
                <a:pPr algn="ctr">
                  <a:defRPr/>
                </a:pPr>
                <a:r>
                  <a:rPr lang="en-CA" dirty="0"/>
                  <a:t>All those who have had system interactions</a:t>
                </a:r>
              </a:p>
            </p:txBody>
          </p:sp>
        </p:grpSp>
      </p:grpSp>
      <p:grpSp>
        <p:nvGrpSpPr>
          <p:cNvPr id="3" name="Group 2">
            <a:extLst>
              <a:ext uri="{FF2B5EF4-FFF2-40B4-BE49-F238E27FC236}">
                <a16:creationId xmlns:a16="http://schemas.microsoft.com/office/drawing/2014/main" id="{33A5D918-8502-0BDE-806F-0DA6F99D8837}"/>
              </a:ext>
            </a:extLst>
          </p:cNvPr>
          <p:cNvGrpSpPr/>
          <p:nvPr/>
        </p:nvGrpSpPr>
        <p:grpSpPr>
          <a:xfrm>
            <a:off x="813414" y="3151326"/>
            <a:ext cx="4993661" cy="3556000"/>
            <a:chOff x="581025" y="2547938"/>
            <a:chExt cx="4993661" cy="3556000"/>
          </a:xfrm>
        </p:grpSpPr>
        <p:sp>
          <p:nvSpPr>
            <p:cNvPr id="6" name="Oval 5">
              <a:extLst>
                <a:ext uri="{FF2B5EF4-FFF2-40B4-BE49-F238E27FC236}">
                  <a16:creationId xmlns:a16="http://schemas.microsoft.com/office/drawing/2014/main" id="{A8FBA6EC-5859-691D-0F6A-549620946A09}"/>
                </a:ext>
              </a:extLst>
            </p:cNvPr>
            <p:cNvSpPr/>
            <p:nvPr/>
          </p:nvSpPr>
          <p:spPr bwMode="auto">
            <a:xfrm>
              <a:off x="3589337" y="3018428"/>
              <a:ext cx="1985349" cy="1948575"/>
            </a:xfrm>
            <a:prstGeom prst="ellipse">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anchor="ctr"/>
            <a:lstStyle/>
            <a:p>
              <a:pPr>
                <a:defRPr/>
              </a:pPr>
              <a:endParaRPr lang="en-CA" sz="2800" dirty="0"/>
            </a:p>
          </p:txBody>
        </p:sp>
        <p:sp>
          <p:nvSpPr>
            <p:cNvPr id="11" name="Rectangle: Rounded Corners 10">
              <a:extLst>
                <a:ext uri="{FF2B5EF4-FFF2-40B4-BE49-F238E27FC236}">
                  <a16:creationId xmlns:a16="http://schemas.microsoft.com/office/drawing/2014/main" id="{842B52C7-7CE1-87B5-829B-E4CF4D132033}"/>
                </a:ext>
              </a:extLst>
            </p:cNvPr>
            <p:cNvSpPr/>
            <p:nvPr/>
          </p:nvSpPr>
          <p:spPr bwMode="auto">
            <a:xfrm>
              <a:off x="581025" y="4403725"/>
              <a:ext cx="2566988" cy="771525"/>
            </a:xfrm>
            <a:prstGeom prst="roundRect">
              <a:avLst/>
            </a:prstGeom>
            <a:ln/>
          </p:spPr>
          <p:style>
            <a:lnRef idx="2">
              <a:schemeClr val="accent2"/>
            </a:lnRef>
            <a:fillRef idx="1">
              <a:schemeClr val="lt1"/>
            </a:fillRef>
            <a:effectRef idx="0">
              <a:schemeClr val="accent2"/>
            </a:effectRef>
            <a:fontRef idx="minor">
              <a:schemeClr val="dk1"/>
            </a:fontRef>
          </p:style>
          <p:txBody>
            <a:bodyPr anchor="ctr"/>
            <a:lstStyle/>
            <a:p>
              <a:pPr algn="ctr">
                <a:defRPr/>
              </a:pPr>
              <a:r>
                <a:rPr lang="en-CA" dirty="0"/>
                <a:t>Active Homelessness</a:t>
              </a:r>
            </a:p>
          </p:txBody>
        </p:sp>
        <p:sp>
          <p:nvSpPr>
            <p:cNvPr id="12" name="Rectangle: Rounded Corners 11">
              <a:extLst>
                <a:ext uri="{FF2B5EF4-FFF2-40B4-BE49-F238E27FC236}">
                  <a16:creationId xmlns:a16="http://schemas.microsoft.com/office/drawing/2014/main" id="{2C833A72-F30B-B73E-6E70-29D4D27FF8AC}"/>
                </a:ext>
              </a:extLst>
            </p:cNvPr>
            <p:cNvSpPr/>
            <p:nvPr/>
          </p:nvSpPr>
          <p:spPr bwMode="auto">
            <a:xfrm>
              <a:off x="581025" y="5332413"/>
              <a:ext cx="2566988" cy="771525"/>
            </a:xfrm>
            <a:prstGeom prst="roundRect">
              <a:avLst/>
            </a:prstGeom>
            <a:ln/>
          </p:spPr>
          <p:style>
            <a:lnRef idx="2">
              <a:schemeClr val="accent2"/>
            </a:lnRef>
            <a:fillRef idx="1">
              <a:schemeClr val="lt1"/>
            </a:fillRef>
            <a:effectRef idx="0">
              <a:schemeClr val="accent2"/>
            </a:effectRef>
            <a:fontRef idx="minor">
              <a:schemeClr val="dk1"/>
            </a:fontRef>
          </p:style>
          <p:txBody>
            <a:bodyPr anchor="ctr"/>
            <a:lstStyle/>
            <a:p>
              <a:pPr algn="ctr">
                <a:defRPr/>
              </a:pPr>
              <a:r>
                <a:rPr lang="en-CA" dirty="0"/>
                <a:t>Actionable data to support housing</a:t>
              </a:r>
            </a:p>
          </p:txBody>
        </p:sp>
        <p:cxnSp>
          <p:nvCxnSpPr>
            <p:cNvPr id="19" name="Connector: Elbow 18">
              <a:extLst>
                <a:ext uri="{FF2B5EF4-FFF2-40B4-BE49-F238E27FC236}">
                  <a16:creationId xmlns:a16="http://schemas.microsoft.com/office/drawing/2014/main" id="{DC0E4A5A-675B-F19E-46E5-ABE95EC2EE6E}"/>
                </a:ext>
              </a:extLst>
            </p:cNvPr>
            <p:cNvCxnSpPr>
              <a:stCxn id="9" idx="2"/>
              <a:endCxn id="5" idx="2"/>
            </p:cNvCxnSpPr>
            <p:nvPr/>
          </p:nvCxnSpPr>
          <p:spPr bwMode="auto">
            <a:xfrm rot="16200000" flipH="1">
              <a:off x="2601119" y="2994819"/>
              <a:ext cx="663575" cy="1312863"/>
            </a:xfrm>
            <a:prstGeom prst="bentConnector2">
              <a:avLst/>
            </a:prstGeom>
          </p:spPr>
          <p:style>
            <a:lnRef idx="2">
              <a:schemeClr val="accent2"/>
            </a:lnRef>
            <a:fillRef idx="0">
              <a:schemeClr val="accent2"/>
            </a:fillRef>
            <a:effectRef idx="1">
              <a:schemeClr val="accent2"/>
            </a:effectRef>
            <a:fontRef idx="minor">
              <a:schemeClr val="tx1"/>
            </a:fontRef>
          </p:style>
        </p:cxnSp>
        <p:sp>
          <p:nvSpPr>
            <p:cNvPr id="9" name="Rectangle: Rounded Corners 8">
              <a:extLst>
                <a:ext uri="{FF2B5EF4-FFF2-40B4-BE49-F238E27FC236}">
                  <a16:creationId xmlns:a16="http://schemas.microsoft.com/office/drawing/2014/main" id="{FD371152-C013-E048-84B6-ACC1CCD544CD}"/>
                </a:ext>
              </a:extLst>
            </p:cNvPr>
            <p:cNvSpPr/>
            <p:nvPr/>
          </p:nvSpPr>
          <p:spPr bwMode="auto">
            <a:xfrm>
              <a:off x="993775" y="2547938"/>
              <a:ext cx="2566988" cy="771525"/>
            </a:xfrm>
            <a:prstGeom prst="roundRect">
              <a:avLst/>
            </a:prstGeo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anchor="ctr"/>
            <a:lstStyle/>
            <a:p>
              <a:pPr algn="ctr">
                <a:defRPr/>
              </a:pPr>
              <a:r>
                <a:rPr lang="en-CA" b="1" dirty="0"/>
                <a:t>Unique Identifier List</a:t>
              </a:r>
            </a:p>
          </p:txBody>
        </p:sp>
        <p:sp>
          <p:nvSpPr>
            <p:cNvPr id="10" name="Rectangle: Rounded Corners 9">
              <a:extLst>
                <a:ext uri="{FF2B5EF4-FFF2-40B4-BE49-F238E27FC236}">
                  <a16:creationId xmlns:a16="http://schemas.microsoft.com/office/drawing/2014/main" id="{A7D9A5B8-6482-CA9E-9FED-8348FC5C6430}"/>
                </a:ext>
              </a:extLst>
            </p:cNvPr>
            <p:cNvSpPr/>
            <p:nvPr/>
          </p:nvSpPr>
          <p:spPr bwMode="auto">
            <a:xfrm>
              <a:off x="581025" y="3475038"/>
              <a:ext cx="2566988" cy="773112"/>
            </a:xfrm>
            <a:prstGeom prst="roundRect">
              <a:avLst/>
            </a:prstGeom>
            <a:ln/>
          </p:spPr>
          <p:style>
            <a:lnRef idx="2">
              <a:schemeClr val="accent2"/>
            </a:lnRef>
            <a:fillRef idx="1">
              <a:schemeClr val="lt1"/>
            </a:fillRef>
            <a:effectRef idx="0">
              <a:schemeClr val="accent2"/>
            </a:effectRef>
            <a:fontRef idx="minor">
              <a:schemeClr val="dk1"/>
            </a:fontRef>
          </p:style>
          <p:txBody>
            <a:bodyPr anchor="ctr"/>
            <a:lstStyle/>
            <a:p>
              <a:pPr algn="ctr">
                <a:defRPr/>
              </a:pPr>
              <a:r>
                <a:rPr lang="en-CA" dirty="0"/>
                <a:t>Consent to be part of housing process</a:t>
              </a:r>
            </a:p>
          </p:txBody>
        </p:sp>
      </p:grpSp>
      <p:sp>
        <p:nvSpPr>
          <p:cNvPr id="4" name="Oval 3">
            <a:extLst>
              <a:ext uri="{FF2B5EF4-FFF2-40B4-BE49-F238E27FC236}">
                <a16:creationId xmlns:a16="http://schemas.microsoft.com/office/drawing/2014/main" id="{01817D54-42D2-C78A-6B7A-DADB910BD7C9}"/>
              </a:ext>
            </a:extLst>
          </p:cNvPr>
          <p:cNvSpPr/>
          <p:nvPr/>
        </p:nvSpPr>
        <p:spPr>
          <a:xfrm>
            <a:off x="3729652" y="4146550"/>
            <a:ext cx="1744980" cy="175055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CA" dirty="0"/>
              <a:t>PiT Count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9">
            <a:extLst>
              <a:ext uri="{FF2B5EF4-FFF2-40B4-BE49-F238E27FC236}">
                <a16:creationId xmlns:a16="http://schemas.microsoft.com/office/drawing/2014/main" id="{081B46C6-AA4C-4AAB-FD47-C412BD10441F}"/>
              </a:ext>
            </a:extLst>
          </p:cNvPr>
          <p:cNvPicPr>
            <a:picLocks noChangeAspect="1"/>
          </p:cNvPicPr>
          <p:nvPr/>
        </p:nvPicPr>
        <p:blipFill>
          <a:blip r:embed="rId3">
            <a:extLst>
              <a:ext uri="{28A0092B-C50C-407E-A947-70E740481C1C}">
                <a14:useLocalDpi xmlns:a14="http://schemas.microsoft.com/office/drawing/2010/main" val="0"/>
              </a:ext>
            </a:extLst>
          </a:blip>
          <a:srcRect t="33360" b="9790"/>
          <a:stretch>
            <a:fillRect/>
          </a:stretch>
        </p:blipFill>
        <p:spPr bwMode="auto">
          <a:xfrm>
            <a:off x="1052513" y="3467100"/>
            <a:ext cx="3946525" cy="291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itle 1">
            <a:extLst>
              <a:ext uri="{FF2B5EF4-FFF2-40B4-BE49-F238E27FC236}">
                <a16:creationId xmlns:a16="http://schemas.microsoft.com/office/drawing/2014/main" id="{1CF954D0-7157-4B2B-8CAA-3188DA8DB4BE}"/>
              </a:ext>
            </a:extLst>
          </p:cNvPr>
          <p:cNvSpPr>
            <a:spLocks noGrp="1"/>
          </p:cNvSpPr>
          <p:nvPr>
            <p:ph type="ctrTitle"/>
          </p:nvPr>
        </p:nvSpPr>
        <p:spPr>
          <a:xfrm>
            <a:off x="655638" y="749300"/>
            <a:ext cx="4978400" cy="2376488"/>
          </a:xfrm>
        </p:spPr>
        <p:txBody>
          <a:bodyPr/>
          <a:lstStyle/>
          <a:p>
            <a:pPr eaLnBrk="1" hangingPunct="1"/>
            <a:r>
              <a:rPr lang="en-CA" altLang="en-US" sz="3200" b="1" dirty="0">
                <a:solidFill>
                  <a:schemeClr val="tx1"/>
                </a:solidFill>
                <a:ea typeface="ヒラギノ角ゴ Pro W3"/>
              </a:rPr>
              <a:t>Leveraging the PiT Count to improve your community data</a:t>
            </a:r>
          </a:p>
        </p:txBody>
      </p:sp>
      <p:sp>
        <p:nvSpPr>
          <p:cNvPr id="14340" name="Slide Number Placeholder 3">
            <a:extLst>
              <a:ext uri="{FF2B5EF4-FFF2-40B4-BE49-F238E27FC236}">
                <a16:creationId xmlns:a16="http://schemas.microsoft.com/office/drawing/2014/main" id="{DA3C7049-CFA7-E0A4-A953-24CF59D13D8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AEC348B4-5E26-44C9-BE36-491599FC6F9C}" type="slidenum">
              <a:rPr lang="en-US" altLang="en-US" sz="1200" smtClean="0">
                <a:solidFill>
                  <a:srgbClr val="7F7F7F"/>
                </a:solidFill>
                <a:cs typeface="ヒラギノ角ゴ Pro W3"/>
              </a:rPr>
              <a:pPr>
                <a:spcBef>
                  <a:spcPct val="0"/>
                </a:spcBef>
                <a:buClrTx/>
                <a:buFontTx/>
                <a:buNone/>
              </a:pPr>
              <a:t>3</a:t>
            </a:fld>
            <a:endParaRPr lang="en-US" altLang="en-US" sz="1200">
              <a:solidFill>
                <a:srgbClr val="7F7F7F"/>
              </a:solidFill>
              <a:cs typeface="ヒラギノ角ゴ Pro W3"/>
            </a:endParaRPr>
          </a:p>
        </p:txBody>
      </p:sp>
      <p:pic>
        <p:nvPicPr>
          <p:cNvPr id="14341" name="Picture 2">
            <a:extLst>
              <a:ext uri="{FF2B5EF4-FFF2-40B4-BE49-F238E27FC236}">
                <a16:creationId xmlns:a16="http://schemas.microsoft.com/office/drawing/2014/main" id="{C8A8B45C-D6AB-7733-CD60-1EF18F70EBE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450" y="80963"/>
            <a:ext cx="1639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4">
            <a:extLst>
              <a:ext uri="{FF2B5EF4-FFF2-40B4-BE49-F238E27FC236}">
                <a16:creationId xmlns:a16="http://schemas.microsoft.com/office/drawing/2014/main" id="{E8ADA17E-7967-1725-4BA0-203D0D2041F0}"/>
              </a:ext>
            </a:extLst>
          </p:cNvPr>
          <p:cNvPicPr>
            <a:picLocks noChangeAspect="1" noChangeArrowheads="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10067925" y="6346825"/>
            <a:ext cx="17541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34DAD1BA-D4A5-6455-CAEA-60DD940CBE6E}"/>
              </a:ext>
            </a:extLst>
          </p:cNvPr>
          <p:cNvSpPr txBox="1"/>
          <p:nvPr/>
        </p:nvSpPr>
        <p:spPr>
          <a:xfrm>
            <a:off x="6096000" y="1354138"/>
            <a:ext cx="5984875" cy="4648200"/>
          </a:xfrm>
          <a:prstGeom prst="rect">
            <a:avLst/>
          </a:prstGeom>
          <a:noFill/>
        </p:spPr>
        <p:txBody>
          <a:bodyPr>
            <a:spAutoFit/>
          </a:bodyPr>
          <a:lstStyle/>
          <a:p>
            <a:pPr>
              <a:defRPr/>
            </a:pPr>
            <a:r>
              <a:rPr lang="en-CA" sz="2000" dirty="0">
                <a:latin typeface="Century Gothic" panose="020B0502020202020204" pitchFamily="34" charset="0"/>
              </a:rPr>
              <a:t>Options*</a:t>
            </a:r>
          </a:p>
          <a:p>
            <a:pPr>
              <a:defRPr/>
            </a:pPr>
            <a:endParaRPr lang="en-CA" sz="2000" dirty="0">
              <a:latin typeface="Century Gothic" panose="020B0502020202020204" pitchFamily="34" charset="0"/>
            </a:endParaRPr>
          </a:p>
          <a:p>
            <a:pPr marL="342900" indent="-342900">
              <a:buFont typeface="+mj-lt"/>
              <a:buAutoNum type="arabicPeriod"/>
              <a:defRPr/>
            </a:pPr>
            <a:r>
              <a:rPr lang="en-CA" sz="2000" dirty="0">
                <a:latin typeface="Century Gothic" panose="020B0502020202020204" pitchFamily="34" charset="0"/>
              </a:rPr>
              <a:t>Conduct a joint PiT Count and Connection/Action Sprint </a:t>
            </a:r>
            <a:r>
              <a:rPr lang="en-CA" sz="1400" dirty="0">
                <a:latin typeface="Century Gothic" panose="020B0502020202020204" pitchFamily="34" charset="0"/>
              </a:rPr>
              <a:t>(formerly Registry Week)</a:t>
            </a:r>
          </a:p>
          <a:p>
            <a:pPr marL="342900" indent="-342900">
              <a:buFont typeface="+mj-lt"/>
              <a:buAutoNum type="arabicPeriod"/>
              <a:defRPr/>
            </a:pPr>
            <a:endParaRPr lang="en-CA" sz="2000" dirty="0">
              <a:latin typeface="Century Gothic" panose="020B0502020202020204" pitchFamily="34" charset="0"/>
            </a:endParaRPr>
          </a:p>
          <a:p>
            <a:pPr marL="342900" indent="-342900">
              <a:buFont typeface="+mj-lt"/>
              <a:buAutoNum type="arabicPeriod"/>
              <a:defRPr/>
            </a:pPr>
            <a:r>
              <a:rPr lang="en-CA" sz="2000" dirty="0">
                <a:latin typeface="Century Gothic" panose="020B0502020202020204" pitchFamily="34" charset="0"/>
              </a:rPr>
              <a:t>Leverage the PiT count as outreach for inclusion in community data</a:t>
            </a:r>
          </a:p>
          <a:p>
            <a:pPr marL="342900" indent="-342900">
              <a:buFont typeface="+mj-lt"/>
              <a:buAutoNum type="arabicPeriod"/>
              <a:defRPr/>
            </a:pPr>
            <a:endParaRPr lang="en-CA" sz="2000" dirty="0">
              <a:latin typeface="Century Gothic" panose="020B0502020202020204" pitchFamily="34" charset="0"/>
            </a:endParaRPr>
          </a:p>
          <a:p>
            <a:pPr marL="342900" indent="-342900">
              <a:buFont typeface="+mj-lt"/>
              <a:buAutoNum type="arabicPeriod"/>
              <a:defRPr/>
            </a:pPr>
            <a:r>
              <a:rPr lang="en-CA" sz="2000" dirty="0">
                <a:latin typeface="Century Gothic" panose="020B0502020202020204" pitchFamily="34" charset="0"/>
              </a:rPr>
              <a:t>Compare your community data to your PiT enumeration</a:t>
            </a:r>
          </a:p>
          <a:p>
            <a:pPr marL="342900" indent="-342900">
              <a:buFont typeface="+mj-lt"/>
              <a:buAutoNum type="arabicPeriod"/>
              <a:defRPr/>
            </a:pPr>
            <a:endParaRPr lang="en-CA" sz="2000" dirty="0">
              <a:latin typeface="Century Gothic" panose="020B0502020202020204" pitchFamily="34" charset="0"/>
            </a:endParaRPr>
          </a:p>
          <a:p>
            <a:pPr marL="342900" indent="-342900">
              <a:buFont typeface="+mj-lt"/>
              <a:buAutoNum type="arabicPeriod"/>
              <a:defRPr/>
            </a:pPr>
            <a:r>
              <a:rPr lang="en-CA" sz="2000" dirty="0">
                <a:latin typeface="Century Gothic" panose="020B0502020202020204" pitchFamily="34" charset="0"/>
              </a:rPr>
              <a:t>Compare demographic information from each data source</a:t>
            </a:r>
          </a:p>
          <a:p>
            <a:pPr marL="342900" indent="-342900">
              <a:buFont typeface="+mj-lt"/>
              <a:buAutoNum type="arabicPeriod"/>
              <a:defRPr/>
            </a:pPr>
            <a:endParaRPr lang="en-CA" dirty="0">
              <a:latin typeface="Century Gothic" panose="020B0502020202020204" pitchFamily="34" charset="0"/>
            </a:endParaRPr>
          </a:p>
          <a:p>
            <a:pPr>
              <a:defRPr/>
            </a:pPr>
            <a:r>
              <a:rPr lang="en-CA" dirty="0">
                <a:latin typeface="Century Gothic" panose="020B0502020202020204" pitchFamily="34" charset="0"/>
              </a:rPr>
              <a:t>*These are not mutually exclusive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a:extLst>
              <a:ext uri="{FF2B5EF4-FFF2-40B4-BE49-F238E27FC236}">
                <a16:creationId xmlns:a16="http://schemas.microsoft.com/office/drawing/2014/main" id="{57A95548-F9F8-4F96-91B9-C034E9E240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33A5F161-731F-40FF-B65A-2B4FB1BEA2AD}" type="slidenum">
              <a:rPr lang="en-US" altLang="en-US" sz="1200" smtClean="0">
                <a:solidFill>
                  <a:srgbClr val="7F7F7F"/>
                </a:solidFill>
                <a:cs typeface="ヒラギノ角ゴ Pro W3"/>
              </a:rPr>
              <a:pPr>
                <a:spcBef>
                  <a:spcPct val="0"/>
                </a:spcBef>
                <a:buClrTx/>
                <a:buFontTx/>
                <a:buNone/>
              </a:pPr>
              <a:t>4</a:t>
            </a:fld>
            <a:endParaRPr lang="en-US" altLang="en-US" sz="1200">
              <a:solidFill>
                <a:srgbClr val="7F7F7F"/>
              </a:solidFill>
              <a:cs typeface="ヒラギノ角ゴ Pro W3"/>
            </a:endParaRPr>
          </a:p>
        </p:txBody>
      </p:sp>
      <p:pic>
        <p:nvPicPr>
          <p:cNvPr id="15363" name="Picture 2">
            <a:extLst>
              <a:ext uri="{FF2B5EF4-FFF2-40B4-BE49-F238E27FC236}">
                <a16:creationId xmlns:a16="http://schemas.microsoft.com/office/drawing/2014/main" id="{A80270BE-35AB-D614-FC36-B9295D2A61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450" y="80963"/>
            <a:ext cx="1639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4">
            <a:extLst>
              <a:ext uri="{FF2B5EF4-FFF2-40B4-BE49-F238E27FC236}">
                <a16:creationId xmlns:a16="http://schemas.microsoft.com/office/drawing/2014/main" id="{7AABE1E5-BCC0-4068-C6A6-451F94AEB98B}"/>
              </a:ext>
            </a:extLst>
          </p:cNvPr>
          <p:cNvPicPr>
            <a:picLocks noChangeAspect="1" noChangeArrowheads="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10067925" y="6346825"/>
            <a:ext cx="17541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84AC8F9A-9181-DFC8-046C-AF0538BE3A0E}"/>
              </a:ext>
            </a:extLst>
          </p:cNvPr>
          <p:cNvSpPr txBox="1"/>
          <p:nvPr/>
        </p:nvSpPr>
        <p:spPr>
          <a:xfrm>
            <a:off x="6096000" y="1354138"/>
            <a:ext cx="5984875" cy="4647426"/>
          </a:xfrm>
          <a:prstGeom prst="rect">
            <a:avLst/>
          </a:prstGeom>
          <a:noFill/>
        </p:spPr>
        <p:txBody>
          <a:bodyPr>
            <a:spAutoFit/>
          </a:bodyPr>
          <a:lstStyle/>
          <a:p>
            <a:pPr>
              <a:defRPr/>
            </a:pPr>
            <a:r>
              <a:rPr lang="en-CA" sz="2000" dirty="0">
                <a:latin typeface="Century Gothic" panose="020B0502020202020204" pitchFamily="34" charset="0"/>
              </a:rPr>
              <a:t>Options*</a:t>
            </a:r>
          </a:p>
          <a:p>
            <a:pPr>
              <a:defRPr/>
            </a:pPr>
            <a:endParaRPr lang="en-CA" sz="2000" dirty="0">
              <a:latin typeface="Century Gothic" panose="020B0502020202020204" pitchFamily="34" charset="0"/>
            </a:endParaRPr>
          </a:p>
          <a:p>
            <a:pPr marL="342900" indent="-342900">
              <a:buFont typeface="+mj-lt"/>
              <a:buAutoNum type="arabicPeriod"/>
              <a:defRPr/>
            </a:pPr>
            <a:r>
              <a:rPr lang="en-CA" sz="2000" dirty="0">
                <a:latin typeface="Century Gothic" panose="020B0502020202020204" pitchFamily="34" charset="0"/>
              </a:rPr>
              <a:t>Conduct a joint PiT Count and Connection/Action Sprint </a:t>
            </a:r>
            <a:r>
              <a:rPr lang="en-CA" sz="1400" dirty="0">
                <a:latin typeface="Century Gothic" panose="020B0502020202020204" pitchFamily="34" charset="0"/>
              </a:rPr>
              <a:t>(formerly Registry Week)</a:t>
            </a:r>
          </a:p>
          <a:p>
            <a:pPr marL="342900" indent="-342900">
              <a:buFont typeface="+mj-lt"/>
              <a:buAutoNum type="arabicPeriod"/>
              <a:defRPr/>
            </a:pPr>
            <a:endParaRPr lang="en-CA" sz="2000" dirty="0">
              <a:latin typeface="Century Gothic" panose="020B0502020202020204" pitchFamily="34" charset="0"/>
            </a:endParaRPr>
          </a:p>
          <a:p>
            <a:pPr marL="342900" indent="-342900">
              <a:buFont typeface="+mj-lt"/>
              <a:buAutoNum type="arabicPeriod"/>
              <a:defRPr/>
            </a:pPr>
            <a:r>
              <a:rPr lang="en-CA" sz="2000" dirty="0">
                <a:latin typeface="Century Gothic" panose="020B0502020202020204" pitchFamily="34" charset="0"/>
              </a:rPr>
              <a:t>Leverage the PiT count as outreach for inclusion in community data</a:t>
            </a:r>
          </a:p>
          <a:p>
            <a:pPr marL="342900" indent="-342900">
              <a:buFont typeface="+mj-lt"/>
              <a:buAutoNum type="arabicPeriod"/>
              <a:defRPr/>
            </a:pPr>
            <a:endParaRPr lang="en-CA" sz="2000" dirty="0">
              <a:latin typeface="Century Gothic" panose="020B0502020202020204" pitchFamily="34" charset="0"/>
            </a:endParaRPr>
          </a:p>
          <a:p>
            <a:pPr marL="342900" indent="-342900">
              <a:buFont typeface="+mj-lt"/>
              <a:buAutoNum type="arabicPeriod"/>
              <a:defRPr/>
            </a:pPr>
            <a:r>
              <a:rPr lang="en-CA" sz="2000" dirty="0">
                <a:latin typeface="Century Gothic" panose="020B0502020202020204" pitchFamily="34" charset="0"/>
              </a:rPr>
              <a:t>Compare your community data to your PiT enumeration</a:t>
            </a:r>
          </a:p>
          <a:p>
            <a:pPr marL="342900" indent="-342900">
              <a:buFont typeface="+mj-lt"/>
              <a:buAutoNum type="arabicPeriod"/>
              <a:defRPr/>
            </a:pPr>
            <a:endParaRPr lang="en-CA" sz="2000" dirty="0">
              <a:latin typeface="Century Gothic" panose="020B0502020202020204" pitchFamily="34" charset="0"/>
            </a:endParaRPr>
          </a:p>
          <a:p>
            <a:pPr marL="342900" indent="-342900">
              <a:buFont typeface="+mj-lt"/>
              <a:buAutoNum type="arabicPeriod"/>
              <a:defRPr/>
            </a:pPr>
            <a:r>
              <a:rPr lang="en-CA" sz="2000" dirty="0">
                <a:latin typeface="Century Gothic" panose="020B0502020202020204" pitchFamily="34" charset="0"/>
              </a:rPr>
              <a:t>Compare demographic information from each data source</a:t>
            </a:r>
            <a:endParaRPr lang="en-CA" dirty="0">
              <a:latin typeface="Century Gothic" panose="020B0502020202020204" pitchFamily="34" charset="0"/>
            </a:endParaRPr>
          </a:p>
          <a:p>
            <a:pPr>
              <a:defRPr/>
            </a:pPr>
            <a:endParaRPr lang="en-CA" dirty="0">
              <a:latin typeface="Century Gothic" panose="020B0502020202020204" pitchFamily="34" charset="0"/>
            </a:endParaRPr>
          </a:p>
          <a:p>
            <a:pPr>
              <a:defRPr/>
            </a:pPr>
            <a:r>
              <a:rPr lang="en-CA" dirty="0">
                <a:latin typeface="Century Gothic" panose="020B0502020202020204" pitchFamily="34" charset="0"/>
              </a:rPr>
              <a:t>*These are not mutually exclusive</a:t>
            </a:r>
          </a:p>
        </p:txBody>
      </p:sp>
      <p:sp>
        <p:nvSpPr>
          <p:cNvPr id="4" name="Left Brace 3">
            <a:extLst>
              <a:ext uri="{FF2B5EF4-FFF2-40B4-BE49-F238E27FC236}">
                <a16:creationId xmlns:a16="http://schemas.microsoft.com/office/drawing/2014/main" id="{F78B63CA-288D-570F-59F4-B885B5192341}"/>
              </a:ext>
            </a:extLst>
          </p:cNvPr>
          <p:cNvSpPr/>
          <p:nvPr/>
        </p:nvSpPr>
        <p:spPr>
          <a:xfrm>
            <a:off x="5634038" y="1857375"/>
            <a:ext cx="490537" cy="1677988"/>
          </a:xfrm>
          <a:prstGeom prst="leftBrace">
            <a:avLst>
              <a:gd name="adj1" fmla="val 50151"/>
              <a:gd name="adj2" fmla="val 50000"/>
            </a:avLst>
          </a:prstGeom>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CA"/>
          </a:p>
        </p:txBody>
      </p:sp>
      <p:sp>
        <p:nvSpPr>
          <p:cNvPr id="6" name="Left Brace 5">
            <a:extLst>
              <a:ext uri="{FF2B5EF4-FFF2-40B4-BE49-F238E27FC236}">
                <a16:creationId xmlns:a16="http://schemas.microsoft.com/office/drawing/2014/main" id="{E5BA03E5-1AF8-DB26-C558-05D54495B041}"/>
              </a:ext>
            </a:extLst>
          </p:cNvPr>
          <p:cNvSpPr/>
          <p:nvPr/>
        </p:nvSpPr>
        <p:spPr>
          <a:xfrm>
            <a:off x="5634038" y="3619500"/>
            <a:ext cx="490537" cy="1677988"/>
          </a:xfrm>
          <a:prstGeom prst="leftBrace">
            <a:avLst>
              <a:gd name="adj1" fmla="val 50151"/>
              <a:gd name="adj2" fmla="val 50000"/>
            </a:avLst>
          </a:prstGeom>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CA"/>
          </a:p>
        </p:txBody>
      </p:sp>
      <p:sp>
        <p:nvSpPr>
          <p:cNvPr id="15368" name="TextBox 7">
            <a:extLst>
              <a:ext uri="{FF2B5EF4-FFF2-40B4-BE49-F238E27FC236}">
                <a16:creationId xmlns:a16="http://schemas.microsoft.com/office/drawing/2014/main" id="{A008C7FE-3725-494A-99AF-99359B2BD1A5}"/>
              </a:ext>
            </a:extLst>
          </p:cNvPr>
          <p:cNvSpPr txBox="1">
            <a:spLocks noChangeArrowheads="1"/>
          </p:cNvSpPr>
          <p:nvPr/>
        </p:nvSpPr>
        <p:spPr bwMode="auto">
          <a:xfrm>
            <a:off x="2360613" y="2159000"/>
            <a:ext cx="3201987" cy="1076325"/>
          </a:xfrm>
          <a:prstGeom prst="rect">
            <a:avLst/>
          </a:prstGeom>
          <a:ln/>
        </p:spPr>
        <p:style>
          <a:lnRef idx="2">
            <a:schemeClr val="accent1"/>
          </a:lnRef>
          <a:fillRef idx="1">
            <a:schemeClr val="lt1"/>
          </a:fillRef>
          <a:effectRef idx="0">
            <a:schemeClr val="accent1"/>
          </a:effectRef>
          <a:fontRef idx="minor">
            <a:schemeClr val="dk1"/>
          </a:fontRef>
        </p:style>
        <p:txBody>
          <a:bodyPr>
            <a:spAutoFit/>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pPr algn="ctr">
              <a:defRPr/>
            </a:pPr>
            <a:r>
              <a:rPr lang="en-CA" altLang="en-US" sz="3200" dirty="0">
                <a:latin typeface="Century Gothic" panose="020B0502020202020204" pitchFamily="34" charset="0"/>
              </a:rPr>
              <a:t>Building up your data</a:t>
            </a:r>
          </a:p>
        </p:txBody>
      </p:sp>
      <p:sp>
        <p:nvSpPr>
          <p:cNvPr id="15369" name="TextBox 8">
            <a:extLst>
              <a:ext uri="{FF2B5EF4-FFF2-40B4-BE49-F238E27FC236}">
                <a16:creationId xmlns:a16="http://schemas.microsoft.com/office/drawing/2014/main" id="{11ACC081-5F1F-36EE-DC27-E07FBD9A599E}"/>
              </a:ext>
            </a:extLst>
          </p:cNvPr>
          <p:cNvSpPr txBox="1">
            <a:spLocks noChangeArrowheads="1"/>
          </p:cNvSpPr>
          <p:nvPr/>
        </p:nvSpPr>
        <p:spPr bwMode="auto">
          <a:xfrm>
            <a:off x="2360613" y="3919538"/>
            <a:ext cx="3201987" cy="1077912"/>
          </a:xfrm>
          <a:prstGeom prst="rect">
            <a:avLst/>
          </a:prstGeom>
          <a:ln/>
        </p:spPr>
        <p:style>
          <a:lnRef idx="2">
            <a:schemeClr val="accent1"/>
          </a:lnRef>
          <a:fillRef idx="1">
            <a:schemeClr val="lt1"/>
          </a:fillRef>
          <a:effectRef idx="0">
            <a:schemeClr val="accent1"/>
          </a:effectRef>
          <a:fontRef idx="minor">
            <a:schemeClr val="dk1"/>
          </a:fontRef>
        </p:style>
        <p:txBody>
          <a:bodyPr>
            <a:spAutoFit/>
          </a:bodyPr>
          <a:lstStyle>
            <a:lvl1pPr>
              <a:defRPr>
                <a:solidFill>
                  <a:schemeClr val="tx1"/>
                </a:solidFill>
                <a:latin typeface="Calibri" panose="020F0502020204030204" pitchFamily="34" charset="0"/>
                <a:ea typeface="ヒラギノ角ゴ Pro W3"/>
                <a:cs typeface="ヒラギノ角ゴ Pro W3"/>
              </a:defRPr>
            </a:lvl1pPr>
            <a:lvl2pPr marL="742950" indent="-285750">
              <a:defRPr>
                <a:solidFill>
                  <a:schemeClr val="tx1"/>
                </a:solidFill>
                <a:latin typeface="Calibri" panose="020F0502020204030204" pitchFamily="34" charset="0"/>
                <a:ea typeface="ヒラギノ角ゴ Pro W3"/>
                <a:cs typeface="ヒラギノ角ゴ Pro W3"/>
              </a:defRPr>
            </a:lvl2pPr>
            <a:lvl3pPr marL="1143000" indent="-228600">
              <a:defRPr>
                <a:solidFill>
                  <a:schemeClr val="tx1"/>
                </a:solidFill>
                <a:latin typeface="Calibri" panose="020F0502020204030204" pitchFamily="34" charset="0"/>
                <a:ea typeface="ヒラギノ角ゴ Pro W3"/>
                <a:cs typeface="ヒラギノ角ゴ Pro W3"/>
              </a:defRPr>
            </a:lvl3pPr>
            <a:lvl4pPr marL="1600200" indent="-228600">
              <a:defRPr>
                <a:solidFill>
                  <a:schemeClr val="tx1"/>
                </a:solidFill>
                <a:latin typeface="Calibri" panose="020F0502020204030204" pitchFamily="34" charset="0"/>
                <a:ea typeface="ヒラギノ角ゴ Pro W3"/>
                <a:cs typeface="ヒラギノ角ゴ Pro W3"/>
              </a:defRPr>
            </a:lvl4pPr>
            <a:lvl5pPr marL="2057400" indent="-228600">
              <a:defRPr>
                <a:solidFill>
                  <a:schemeClr val="tx1"/>
                </a:solidFill>
                <a:latin typeface="Calibri" panose="020F0502020204030204"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ヒラギノ角ゴ Pro W3"/>
                <a:cs typeface="ヒラギノ角ゴ Pro W3"/>
              </a:defRPr>
            </a:lvl9pPr>
          </a:lstStyle>
          <a:p>
            <a:pPr algn="ctr">
              <a:defRPr/>
            </a:pPr>
            <a:r>
              <a:rPr lang="en-CA" altLang="en-US" sz="3200" dirty="0">
                <a:latin typeface="Century Gothic" panose="020B0502020202020204" pitchFamily="34" charset="0"/>
              </a:rPr>
              <a:t>Assessing your coverage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Graphic 5" descr="Map with pin outline">
            <a:extLst>
              <a:ext uri="{FF2B5EF4-FFF2-40B4-BE49-F238E27FC236}">
                <a16:creationId xmlns:a16="http://schemas.microsoft.com/office/drawing/2014/main" id="{586E8C69-AADC-2D95-91A0-64C63E9DED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238" y="1306513"/>
            <a:ext cx="3321050" cy="332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Content Placeholder 1">
            <a:extLst>
              <a:ext uri="{FF2B5EF4-FFF2-40B4-BE49-F238E27FC236}">
                <a16:creationId xmlns:a16="http://schemas.microsoft.com/office/drawing/2014/main" id="{7E79ED29-05D0-DA88-2443-0630F138BE99}"/>
              </a:ext>
            </a:extLst>
          </p:cNvPr>
          <p:cNvSpPr>
            <a:spLocks noGrp="1"/>
          </p:cNvSpPr>
          <p:nvPr>
            <p:ph sz="quarter" idx="13"/>
          </p:nvPr>
        </p:nvSpPr>
        <p:spPr>
          <a:xfrm>
            <a:off x="609600" y="704850"/>
            <a:ext cx="10972800" cy="914400"/>
          </a:xfrm>
        </p:spPr>
        <p:txBody>
          <a:bodyPr/>
          <a:lstStyle/>
          <a:p>
            <a:r>
              <a:rPr altLang="en-US" b="1" dirty="0">
                <a:solidFill>
                  <a:schemeClr val="tx1"/>
                </a:solidFill>
              </a:rPr>
              <a:t>Option 1: Joint PiT Count and Connection/Action Sprint</a:t>
            </a:r>
          </a:p>
        </p:txBody>
      </p:sp>
      <p:sp>
        <p:nvSpPr>
          <p:cNvPr id="3" name="Content Placeholder 2">
            <a:extLst>
              <a:ext uri="{FF2B5EF4-FFF2-40B4-BE49-F238E27FC236}">
                <a16:creationId xmlns:a16="http://schemas.microsoft.com/office/drawing/2014/main" id="{0CB5883B-2EF3-8753-531C-2467BD296831}"/>
              </a:ext>
            </a:extLst>
          </p:cNvPr>
          <p:cNvSpPr>
            <a:spLocks noGrp="1"/>
          </p:cNvSpPr>
          <p:nvPr>
            <p:ph sz="quarter" idx="15"/>
          </p:nvPr>
        </p:nvSpPr>
        <p:spPr>
          <a:xfrm>
            <a:off x="3135313" y="1460500"/>
            <a:ext cx="8486775" cy="4692650"/>
          </a:xfrm>
        </p:spPr>
        <p:txBody>
          <a:bodyPr>
            <a:normAutofit fontScale="85000" lnSpcReduction="10000"/>
          </a:bodyPr>
          <a:lstStyle/>
          <a:p>
            <a:pPr>
              <a:defRPr/>
            </a:pPr>
            <a:r>
              <a:rPr dirty="0">
                <a:solidFill>
                  <a:schemeClr val="tx1"/>
                </a:solidFill>
              </a:rPr>
              <a:t>Leverage the organization of the PiT Count to launch a list using a Connection/Action event. </a:t>
            </a:r>
          </a:p>
          <a:p>
            <a:pPr lvl="1">
              <a:defRPr/>
            </a:pPr>
            <a:endParaRPr dirty="0">
              <a:solidFill>
                <a:schemeClr val="tx1"/>
              </a:solidFill>
            </a:endParaRPr>
          </a:p>
          <a:p>
            <a:pPr lvl="1">
              <a:defRPr/>
            </a:pPr>
            <a:r>
              <a:rPr dirty="0">
                <a:solidFill>
                  <a:schemeClr val="tx1"/>
                </a:solidFill>
              </a:rPr>
              <a:t>In addition to the anonymous survey, teams ask for consent to be added to HIFIS/HMIS data. Consent should be separate from the PiT Count to preserve anonymity for those who do not want to be identified. But, consent can include the ability to include informa</a:t>
            </a:r>
            <a:r>
              <a:rPr lang="en-CA" dirty="0">
                <a:solidFill>
                  <a:schemeClr val="tx1"/>
                </a:solidFill>
              </a:rPr>
              <a:t>ti</a:t>
            </a:r>
            <a:r>
              <a:rPr dirty="0">
                <a:solidFill>
                  <a:schemeClr val="tx1"/>
                </a:solidFill>
              </a:rPr>
              <a:t>on from the PIT survey.</a:t>
            </a:r>
          </a:p>
          <a:p>
            <a:pPr lvl="1">
              <a:defRPr/>
            </a:pPr>
            <a:endParaRPr dirty="0">
              <a:solidFill>
                <a:schemeClr val="tx1"/>
              </a:solidFill>
            </a:endParaRPr>
          </a:p>
          <a:p>
            <a:pPr lvl="1">
              <a:defRPr/>
            </a:pPr>
            <a:r>
              <a:rPr dirty="0">
                <a:solidFill>
                  <a:schemeClr val="tx1"/>
                </a:solidFill>
              </a:rPr>
              <a:t>If you don't have acces</a:t>
            </a:r>
            <a:r>
              <a:rPr lang="en-CA" dirty="0">
                <a:solidFill>
                  <a:schemeClr val="tx1"/>
                </a:solidFill>
              </a:rPr>
              <a:t>s to a</a:t>
            </a:r>
            <a:r>
              <a:rPr dirty="0">
                <a:solidFill>
                  <a:schemeClr val="tx1"/>
                </a:solidFill>
              </a:rPr>
              <a:t> community wide HMIS yet (but are expecting it soon), you can ask for consent to take personal information and check for inclusion in HIFIS/HMIS data after the count. Make sure you have the authority to collect identifying information.</a:t>
            </a:r>
          </a:p>
          <a:p>
            <a:pPr>
              <a:defRPr/>
            </a:pPr>
            <a:endParaRPr dirty="0">
              <a:solidFill>
                <a:schemeClr val="tx1"/>
              </a:solidFill>
            </a:endParaRPr>
          </a:p>
          <a:p>
            <a:pPr>
              <a:defRPr/>
            </a:pPr>
            <a:r>
              <a:rPr dirty="0">
                <a:solidFill>
                  <a:schemeClr val="tx1"/>
                </a:solidFill>
              </a:rPr>
              <a:t>Best suited for: Communities that are not (yet) using an HMIS for Coordinated Access</a:t>
            </a:r>
          </a:p>
        </p:txBody>
      </p:sp>
      <p:sp>
        <p:nvSpPr>
          <p:cNvPr id="16389" name="Slide Number Placeholder 3">
            <a:extLst>
              <a:ext uri="{FF2B5EF4-FFF2-40B4-BE49-F238E27FC236}">
                <a16:creationId xmlns:a16="http://schemas.microsoft.com/office/drawing/2014/main" id="{36B4AC0D-F9C7-D0D7-471A-BA07284AE788}"/>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B14DA839-5B61-4FA7-9617-1FB78865E628}" type="slidenum">
              <a:rPr lang="en-US" altLang="en-US" sz="1200" smtClean="0">
                <a:solidFill>
                  <a:srgbClr val="7F7F7F"/>
                </a:solidFill>
                <a:cs typeface="ヒラギノ角ゴ Pro W3"/>
              </a:rPr>
              <a:pPr>
                <a:spcBef>
                  <a:spcPct val="0"/>
                </a:spcBef>
                <a:buClrTx/>
                <a:buFontTx/>
                <a:buNone/>
              </a:pPr>
              <a:t>5</a:t>
            </a:fld>
            <a:endParaRPr lang="en-US" altLang="en-US" sz="1200">
              <a:solidFill>
                <a:srgbClr val="7F7F7F"/>
              </a:solidFill>
              <a:cs typeface="ヒラギノ角ゴ Pro W3"/>
            </a:endParaRPr>
          </a:p>
        </p:txBody>
      </p:sp>
      <p:pic>
        <p:nvPicPr>
          <p:cNvPr id="16390" name="Picture 2">
            <a:extLst>
              <a:ext uri="{FF2B5EF4-FFF2-40B4-BE49-F238E27FC236}">
                <a16:creationId xmlns:a16="http://schemas.microsoft.com/office/drawing/2014/main" id="{7BB7EB67-6B9F-9E19-9813-DDD843FBD6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450" y="80963"/>
            <a:ext cx="1639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4">
            <a:extLst>
              <a:ext uri="{FF2B5EF4-FFF2-40B4-BE49-F238E27FC236}">
                <a16:creationId xmlns:a16="http://schemas.microsoft.com/office/drawing/2014/main" id="{B0373E8F-5FD8-998B-51DC-74B5D64F33FE}"/>
              </a:ext>
            </a:extLst>
          </p:cNvPr>
          <p:cNvPicPr>
            <a:picLocks noChangeAspect="1" noChangeArrowheads="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10067925" y="6346825"/>
            <a:ext cx="17541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Graphic 9" descr="Clipboard Checked outline">
            <a:extLst>
              <a:ext uri="{FF2B5EF4-FFF2-40B4-BE49-F238E27FC236}">
                <a16:creationId xmlns:a16="http://schemas.microsoft.com/office/drawing/2014/main" id="{2134D9A6-B3DE-2C4E-CAB6-389F71D4A8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63" y="1338263"/>
            <a:ext cx="3244850" cy="324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Content Placeholder 1">
            <a:extLst>
              <a:ext uri="{FF2B5EF4-FFF2-40B4-BE49-F238E27FC236}">
                <a16:creationId xmlns:a16="http://schemas.microsoft.com/office/drawing/2014/main" id="{211E77BE-D49D-5849-2AB3-B2CE0664E1D8}"/>
              </a:ext>
            </a:extLst>
          </p:cNvPr>
          <p:cNvSpPr>
            <a:spLocks noGrp="1"/>
          </p:cNvSpPr>
          <p:nvPr>
            <p:ph sz="quarter" idx="13"/>
          </p:nvPr>
        </p:nvSpPr>
        <p:spPr>
          <a:xfrm>
            <a:off x="609600" y="704850"/>
            <a:ext cx="11271294" cy="914400"/>
          </a:xfrm>
        </p:spPr>
        <p:txBody>
          <a:bodyPr/>
          <a:lstStyle/>
          <a:p>
            <a:r>
              <a:rPr altLang="en-US" b="1" dirty="0">
                <a:solidFill>
                  <a:schemeClr val="tx1"/>
                </a:solidFill>
              </a:rPr>
              <a:t>Option 2: PiT Count as outreach for inclusion in community data</a:t>
            </a:r>
          </a:p>
        </p:txBody>
      </p:sp>
      <p:sp>
        <p:nvSpPr>
          <p:cNvPr id="3" name="Content Placeholder 2">
            <a:extLst>
              <a:ext uri="{FF2B5EF4-FFF2-40B4-BE49-F238E27FC236}">
                <a16:creationId xmlns:a16="http://schemas.microsoft.com/office/drawing/2014/main" id="{8E000270-A278-4E16-68A4-E5A7E62DC67A}"/>
              </a:ext>
            </a:extLst>
          </p:cNvPr>
          <p:cNvSpPr>
            <a:spLocks noGrp="1"/>
          </p:cNvSpPr>
          <p:nvPr>
            <p:ph sz="quarter" idx="15"/>
          </p:nvPr>
        </p:nvSpPr>
        <p:spPr>
          <a:xfrm>
            <a:off x="2862263" y="1531938"/>
            <a:ext cx="8720137" cy="4814887"/>
          </a:xfrm>
        </p:spPr>
        <p:txBody>
          <a:bodyPr>
            <a:normAutofit lnSpcReduction="10000"/>
          </a:bodyPr>
          <a:lstStyle/>
          <a:p>
            <a:pPr>
              <a:defRPr/>
            </a:pPr>
            <a:r>
              <a:rPr dirty="0">
                <a:solidFill>
                  <a:schemeClr val="tx1"/>
                </a:solidFill>
              </a:rPr>
              <a:t>Use the PiT count survey as an outreach activity to connect with those who are not yet in community data.</a:t>
            </a:r>
          </a:p>
          <a:p>
            <a:pPr lvl="1">
              <a:defRPr/>
            </a:pPr>
            <a:endParaRPr dirty="0">
              <a:solidFill>
                <a:schemeClr val="tx1"/>
              </a:solidFill>
            </a:endParaRPr>
          </a:p>
          <a:p>
            <a:pPr lvl="1">
              <a:defRPr/>
            </a:pPr>
            <a:r>
              <a:rPr dirty="0">
                <a:solidFill>
                  <a:schemeClr val="tx1"/>
                </a:solidFill>
              </a:rPr>
              <a:t>Similar to the Connection/Action event, this would involve a separate consent process after the anonymous survey. Some options:</a:t>
            </a:r>
          </a:p>
          <a:p>
            <a:pPr lvl="2">
              <a:defRPr/>
            </a:pPr>
            <a:r>
              <a:rPr dirty="0">
                <a:solidFill>
                  <a:schemeClr val="tx1"/>
                </a:solidFill>
              </a:rPr>
              <a:t>Have a survey team member equipped with a tablet to confirm registration to the list, or</a:t>
            </a:r>
          </a:p>
          <a:p>
            <a:pPr lvl="2">
              <a:defRPr/>
            </a:pPr>
            <a:r>
              <a:rPr dirty="0">
                <a:solidFill>
                  <a:schemeClr val="tx1"/>
                </a:solidFill>
              </a:rPr>
              <a:t>Ask respondents whether they’ve been added to the list and provide information about intake</a:t>
            </a:r>
          </a:p>
          <a:p>
            <a:pPr>
              <a:defRPr/>
            </a:pPr>
            <a:endParaRPr dirty="0">
              <a:solidFill>
                <a:schemeClr val="tx1"/>
              </a:solidFill>
            </a:endParaRPr>
          </a:p>
          <a:p>
            <a:pPr>
              <a:defRPr/>
            </a:pPr>
            <a:r>
              <a:rPr dirty="0">
                <a:solidFill>
                  <a:schemeClr val="tx1"/>
                </a:solidFill>
              </a:rPr>
              <a:t>Best suited for: Communities that are seeking to improve community data coverage, particularly among people in unsheltered areas. </a:t>
            </a:r>
          </a:p>
        </p:txBody>
      </p:sp>
      <p:sp>
        <p:nvSpPr>
          <p:cNvPr id="17413" name="Slide Number Placeholder 3">
            <a:extLst>
              <a:ext uri="{FF2B5EF4-FFF2-40B4-BE49-F238E27FC236}">
                <a16:creationId xmlns:a16="http://schemas.microsoft.com/office/drawing/2014/main" id="{7716BCB1-5457-F476-8DEC-DD7B9861C0A7}"/>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834737FA-990C-49DC-B221-C53C0D91D83A}" type="slidenum">
              <a:rPr lang="en-US" altLang="en-US" sz="1200" smtClean="0">
                <a:solidFill>
                  <a:srgbClr val="7F7F7F"/>
                </a:solidFill>
                <a:cs typeface="ヒラギノ角ゴ Pro W3"/>
              </a:rPr>
              <a:pPr>
                <a:spcBef>
                  <a:spcPct val="0"/>
                </a:spcBef>
                <a:buClrTx/>
                <a:buFontTx/>
                <a:buNone/>
              </a:pPr>
              <a:t>6</a:t>
            </a:fld>
            <a:endParaRPr lang="en-US" altLang="en-US" sz="1200">
              <a:solidFill>
                <a:srgbClr val="7F7F7F"/>
              </a:solidFill>
              <a:cs typeface="ヒラギノ角ゴ Pro W3"/>
            </a:endParaRPr>
          </a:p>
        </p:txBody>
      </p:sp>
      <p:pic>
        <p:nvPicPr>
          <p:cNvPr id="17414" name="Picture 2">
            <a:extLst>
              <a:ext uri="{FF2B5EF4-FFF2-40B4-BE49-F238E27FC236}">
                <a16:creationId xmlns:a16="http://schemas.microsoft.com/office/drawing/2014/main" id="{9D5A03D4-332E-1F18-103E-5DA9F878DD3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450" y="80963"/>
            <a:ext cx="1639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4">
            <a:extLst>
              <a:ext uri="{FF2B5EF4-FFF2-40B4-BE49-F238E27FC236}">
                <a16:creationId xmlns:a16="http://schemas.microsoft.com/office/drawing/2014/main" id="{9D458E56-B4A8-5697-B22A-ABB15A80966A}"/>
              </a:ext>
            </a:extLst>
          </p:cNvPr>
          <p:cNvPicPr>
            <a:picLocks noChangeAspect="1" noChangeArrowheads="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10067925" y="6346825"/>
            <a:ext cx="17541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Graphic 5" descr="Scales of justice outline">
            <a:extLst>
              <a:ext uri="{FF2B5EF4-FFF2-40B4-BE49-F238E27FC236}">
                <a16:creationId xmlns:a16="http://schemas.microsoft.com/office/drawing/2014/main" id="{BD9DFA46-EC9C-18D1-4281-A8AE1DCA97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365250"/>
            <a:ext cx="3217863" cy="321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Content Placeholder 1">
            <a:extLst>
              <a:ext uri="{FF2B5EF4-FFF2-40B4-BE49-F238E27FC236}">
                <a16:creationId xmlns:a16="http://schemas.microsoft.com/office/drawing/2014/main" id="{D7F03E72-4839-A0B6-C98A-CFE854FF52B8}"/>
              </a:ext>
            </a:extLst>
          </p:cNvPr>
          <p:cNvSpPr>
            <a:spLocks noGrp="1"/>
          </p:cNvSpPr>
          <p:nvPr>
            <p:ph sz="quarter" idx="13"/>
          </p:nvPr>
        </p:nvSpPr>
        <p:spPr>
          <a:xfrm>
            <a:off x="609600" y="704850"/>
            <a:ext cx="10972800" cy="914400"/>
          </a:xfrm>
        </p:spPr>
        <p:txBody>
          <a:bodyPr/>
          <a:lstStyle/>
          <a:p>
            <a:r>
              <a:rPr altLang="en-US" b="1" dirty="0">
                <a:solidFill>
                  <a:schemeClr val="tx1"/>
                </a:solidFill>
              </a:rPr>
              <a:t>Option 3: Compare a snapshot of your community data to your PiT enumeration</a:t>
            </a:r>
          </a:p>
          <a:p>
            <a:endParaRPr altLang="en-US" b="1" dirty="0">
              <a:solidFill>
                <a:schemeClr val="tx1"/>
              </a:solidFill>
            </a:endParaRPr>
          </a:p>
        </p:txBody>
      </p:sp>
      <p:sp>
        <p:nvSpPr>
          <p:cNvPr id="3" name="Content Placeholder 2">
            <a:extLst>
              <a:ext uri="{FF2B5EF4-FFF2-40B4-BE49-F238E27FC236}">
                <a16:creationId xmlns:a16="http://schemas.microsoft.com/office/drawing/2014/main" id="{8B7E2661-522E-6534-714D-97E3ECD325F1}"/>
              </a:ext>
            </a:extLst>
          </p:cNvPr>
          <p:cNvSpPr>
            <a:spLocks noGrp="1"/>
          </p:cNvSpPr>
          <p:nvPr>
            <p:ph sz="quarter" idx="15"/>
          </p:nvPr>
        </p:nvSpPr>
        <p:spPr>
          <a:xfrm>
            <a:off x="2981325" y="1619250"/>
            <a:ext cx="8601075" cy="4586288"/>
          </a:xfrm>
        </p:spPr>
        <p:txBody>
          <a:bodyPr>
            <a:normAutofit fontScale="92500"/>
          </a:bodyPr>
          <a:lstStyle/>
          <a:p>
            <a:pPr>
              <a:defRPr/>
            </a:pPr>
            <a:r>
              <a:rPr dirty="0">
                <a:solidFill>
                  <a:schemeClr val="tx1"/>
                </a:solidFill>
              </a:rPr>
              <a:t>Compare your PiT enumeration from each location type to the number of people in your system data.</a:t>
            </a:r>
          </a:p>
          <a:p>
            <a:pPr lvl="1">
              <a:defRPr/>
            </a:pPr>
            <a:endParaRPr dirty="0">
              <a:solidFill>
                <a:schemeClr val="tx1"/>
              </a:solidFill>
            </a:endParaRPr>
          </a:p>
          <a:p>
            <a:pPr lvl="1">
              <a:defRPr/>
            </a:pPr>
            <a:r>
              <a:rPr dirty="0">
                <a:solidFill>
                  <a:schemeClr val="tx1"/>
                </a:solidFill>
              </a:rPr>
              <a:t>Limit your data to those experiencing homelessness on the enumeration night. Compare how many people in each shelter, encampment, etc.</a:t>
            </a:r>
          </a:p>
          <a:p>
            <a:pPr lvl="1">
              <a:defRPr/>
            </a:pPr>
            <a:endParaRPr dirty="0">
              <a:solidFill>
                <a:schemeClr val="tx1"/>
              </a:solidFill>
            </a:endParaRPr>
          </a:p>
          <a:p>
            <a:pPr lvl="1">
              <a:defRPr/>
            </a:pPr>
            <a:r>
              <a:rPr dirty="0">
                <a:solidFill>
                  <a:schemeClr val="tx1"/>
                </a:solidFill>
              </a:rPr>
              <a:t>Identify what is not in your List by design (e.g. Domestic Violence shelters) vs. real gaps (e.g. underserved unsheltered areas)</a:t>
            </a:r>
          </a:p>
          <a:p>
            <a:pPr>
              <a:defRPr/>
            </a:pPr>
            <a:endParaRPr dirty="0">
              <a:solidFill>
                <a:schemeClr val="tx1"/>
              </a:solidFill>
            </a:endParaRPr>
          </a:p>
          <a:p>
            <a:pPr>
              <a:defRPr/>
            </a:pPr>
            <a:r>
              <a:rPr dirty="0">
                <a:solidFill>
                  <a:schemeClr val="tx1"/>
                </a:solidFill>
              </a:rPr>
              <a:t>Best suited for: Communities that have an established list and are looking to identify or address gaps in coverage. </a:t>
            </a:r>
          </a:p>
        </p:txBody>
      </p:sp>
      <p:sp>
        <p:nvSpPr>
          <p:cNvPr id="18437" name="Slide Number Placeholder 3">
            <a:extLst>
              <a:ext uri="{FF2B5EF4-FFF2-40B4-BE49-F238E27FC236}">
                <a16:creationId xmlns:a16="http://schemas.microsoft.com/office/drawing/2014/main" id="{E862882C-E97F-7A8E-66DC-AEF4B936EE11}"/>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3466EBEE-E45A-4C33-9AF1-ECAA95488845}" type="slidenum">
              <a:rPr lang="en-US" altLang="en-US" sz="1200" smtClean="0">
                <a:solidFill>
                  <a:srgbClr val="7F7F7F"/>
                </a:solidFill>
                <a:cs typeface="ヒラギノ角ゴ Pro W3"/>
              </a:rPr>
              <a:pPr>
                <a:spcBef>
                  <a:spcPct val="0"/>
                </a:spcBef>
                <a:buClrTx/>
                <a:buFontTx/>
                <a:buNone/>
              </a:pPr>
              <a:t>7</a:t>
            </a:fld>
            <a:endParaRPr lang="en-US" altLang="en-US" sz="1200">
              <a:solidFill>
                <a:srgbClr val="7F7F7F"/>
              </a:solidFill>
              <a:cs typeface="ヒラギノ角ゴ Pro W3"/>
            </a:endParaRPr>
          </a:p>
        </p:txBody>
      </p:sp>
      <p:pic>
        <p:nvPicPr>
          <p:cNvPr id="18438" name="Picture 2">
            <a:extLst>
              <a:ext uri="{FF2B5EF4-FFF2-40B4-BE49-F238E27FC236}">
                <a16:creationId xmlns:a16="http://schemas.microsoft.com/office/drawing/2014/main" id="{047285E8-C0EF-2818-FD79-91E51F20B0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450" y="80963"/>
            <a:ext cx="1639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4">
            <a:extLst>
              <a:ext uri="{FF2B5EF4-FFF2-40B4-BE49-F238E27FC236}">
                <a16:creationId xmlns:a16="http://schemas.microsoft.com/office/drawing/2014/main" id="{DC60D1D0-01F1-7883-4BCF-1B62C6A244A9}"/>
              </a:ext>
            </a:extLst>
          </p:cNvPr>
          <p:cNvPicPr>
            <a:picLocks noChangeAspect="1" noChangeArrowheads="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10067925" y="6346825"/>
            <a:ext cx="17541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a:extLst>
              <a:ext uri="{FF2B5EF4-FFF2-40B4-BE49-F238E27FC236}">
                <a16:creationId xmlns:a16="http://schemas.microsoft.com/office/drawing/2014/main" id="{03FB2404-0C85-F6AF-B26F-153C97BA4277}"/>
              </a:ext>
            </a:extLst>
          </p:cNvPr>
          <p:cNvSpPr>
            <a:spLocks noGrp="1"/>
          </p:cNvSpPr>
          <p:nvPr>
            <p:ph sz="quarter" idx="13"/>
          </p:nvPr>
        </p:nvSpPr>
        <p:spPr>
          <a:xfrm>
            <a:off x="609600" y="704850"/>
            <a:ext cx="11582400" cy="914400"/>
          </a:xfrm>
        </p:spPr>
        <p:txBody>
          <a:bodyPr/>
          <a:lstStyle/>
          <a:p>
            <a:r>
              <a:rPr altLang="en-US" b="1" dirty="0">
                <a:solidFill>
                  <a:schemeClr val="tx1"/>
                </a:solidFill>
              </a:rPr>
              <a:t>Option 3: Compare your community data to your PiT enumeration</a:t>
            </a:r>
          </a:p>
          <a:p>
            <a:endParaRPr altLang="en-US" b="1" dirty="0">
              <a:solidFill>
                <a:schemeClr val="tx1"/>
              </a:solidFill>
            </a:endParaRPr>
          </a:p>
          <a:p>
            <a:endParaRPr altLang="en-US" b="1" dirty="0">
              <a:solidFill>
                <a:schemeClr val="tx1"/>
              </a:solidFill>
            </a:endParaRPr>
          </a:p>
        </p:txBody>
      </p:sp>
      <p:sp>
        <p:nvSpPr>
          <p:cNvPr id="19459" name="Slide Number Placeholder 3">
            <a:extLst>
              <a:ext uri="{FF2B5EF4-FFF2-40B4-BE49-F238E27FC236}">
                <a16:creationId xmlns:a16="http://schemas.microsoft.com/office/drawing/2014/main" id="{055AAC60-3DE7-E799-8679-822A8A3B466C}"/>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80998589-32D7-45DF-ADAE-C863D8D60A38}" type="slidenum">
              <a:rPr lang="en-US" altLang="en-US" sz="1200" smtClean="0">
                <a:solidFill>
                  <a:srgbClr val="7F7F7F"/>
                </a:solidFill>
                <a:cs typeface="ヒラギノ角ゴ Pro W3"/>
              </a:rPr>
              <a:pPr>
                <a:spcBef>
                  <a:spcPct val="0"/>
                </a:spcBef>
                <a:buClrTx/>
                <a:buFontTx/>
                <a:buNone/>
              </a:pPr>
              <a:t>8</a:t>
            </a:fld>
            <a:endParaRPr lang="en-US" altLang="en-US" sz="1200">
              <a:solidFill>
                <a:srgbClr val="7F7F7F"/>
              </a:solidFill>
              <a:cs typeface="ヒラギノ角ゴ Pro W3"/>
            </a:endParaRPr>
          </a:p>
        </p:txBody>
      </p:sp>
      <p:pic>
        <p:nvPicPr>
          <p:cNvPr id="19460" name="Picture 2">
            <a:extLst>
              <a:ext uri="{FF2B5EF4-FFF2-40B4-BE49-F238E27FC236}">
                <a16:creationId xmlns:a16="http://schemas.microsoft.com/office/drawing/2014/main" id="{43C6EDE0-C96F-7E40-3930-0F2EB8415CD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450" y="80963"/>
            <a:ext cx="1639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4">
            <a:extLst>
              <a:ext uri="{FF2B5EF4-FFF2-40B4-BE49-F238E27FC236}">
                <a16:creationId xmlns:a16="http://schemas.microsoft.com/office/drawing/2014/main" id="{AC2B13DB-2396-3F31-733E-97F4D4FB57B3}"/>
              </a:ext>
            </a:extLst>
          </p:cNvPr>
          <p:cNvPicPr>
            <a:picLocks noChangeAspect="1" noChangeArrowheads="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10067925" y="6346825"/>
            <a:ext cx="17541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9">
            <a:extLst>
              <a:ext uri="{FF2B5EF4-FFF2-40B4-BE49-F238E27FC236}">
                <a16:creationId xmlns:a16="http://schemas.microsoft.com/office/drawing/2014/main" id="{063E046F-4398-BB0D-E46A-ACFE8D9223ED}"/>
              </a:ext>
            </a:extLst>
          </p:cNvPr>
          <p:cNvGraphicFramePr>
            <a:graphicFrameLocks noGrp="1"/>
          </p:cNvGraphicFramePr>
          <p:nvPr>
            <p:ph sz="quarter" idx="15"/>
          </p:nvPr>
        </p:nvGraphicFramePr>
        <p:xfrm>
          <a:off x="1373188" y="1331913"/>
          <a:ext cx="9174162" cy="5192096"/>
        </p:xfrm>
        <a:graphic>
          <a:graphicData uri="http://schemas.openxmlformats.org/drawingml/2006/table">
            <a:tbl>
              <a:tblPr firstRow="1" bandRow="1">
                <a:tableStyleId>{5940675A-B579-460E-94D1-54222C63F5DA}</a:tableStyleId>
              </a:tblPr>
              <a:tblGrid>
                <a:gridCol w="3421275">
                  <a:extLst>
                    <a:ext uri="{9D8B030D-6E8A-4147-A177-3AD203B41FA5}">
                      <a16:colId xmlns:a16="http://schemas.microsoft.com/office/drawing/2014/main" val="20000"/>
                    </a:ext>
                  </a:extLst>
                </a:gridCol>
                <a:gridCol w="924974">
                  <a:extLst>
                    <a:ext uri="{9D8B030D-6E8A-4147-A177-3AD203B41FA5}">
                      <a16:colId xmlns:a16="http://schemas.microsoft.com/office/drawing/2014/main" val="20001"/>
                    </a:ext>
                  </a:extLst>
                </a:gridCol>
                <a:gridCol w="809060">
                  <a:extLst>
                    <a:ext uri="{9D8B030D-6E8A-4147-A177-3AD203B41FA5}">
                      <a16:colId xmlns:a16="http://schemas.microsoft.com/office/drawing/2014/main" val="20002"/>
                    </a:ext>
                  </a:extLst>
                </a:gridCol>
                <a:gridCol w="3019456">
                  <a:extLst>
                    <a:ext uri="{9D8B030D-6E8A-4147-A177-3AD203B41FA5}">
                      <a16:colId xmlns:a16="http://schemas.microsoft.com/office/drawing/2014/main" val="20003"/>
                    </a:ext>
                  </a:extLst>
                </a:gridCol>
                <a:gridCol w="999397">
                  <a:extLst>
                    <a:ext uri="{9D8B030D-6E8A-4147-A177-3AD203B41FA5}">
                      <a16:colId xmlns:a16="http://schemas.microsoft.com/office/drawing/2014/main" val="20004"/>
                    </a:ext>
                  </a:extLst>
                </a:gridCol>
              </a:tblGrid>
              <a:tr h="370864">
                <a:tc gridSpan="2">
                  <a:txBody>
                    <a:bodyPr/>
                    <a:lstStyle/>
                    <a:p>
                      <a:pPr algn="ctr"/>
                      <a:r>
                        <a:rPr lang="en-CA" sz="1800" b="1" dirty="0"/>
                        <a:t>PiT Data</a:t>
                      </a:r>
                    </a:p>
                  </a:txBody>
                  <a:tcPr marL="91434" marR="91434" marT="45723" marB="45723" anchor="ctr">
                    <a:lnR w="12700" cap="flat" cmpd="sng" algn="ctr">
                      <a:solidFill>
                        <a:schemeClr val="tx1"/>
                      </a:solidFill>
                      <a:prstDash val="solid"/>
                      <a:round/>
                      <a:headEnd type="none" w="med" len="med"/>
                      <a:tailEnd type="none" w="med" len="med"/>
                    </a:lnR>
                    <a:solidFill>
                      <a:schemeClr val="bg1"/>
                    </a:solidFill>
                  </a:tcPr>
                </a:tc>
                <a:tc hMerge="1">
                  <a:txBody>
                    <a:bodyPr/>
                    <a:lstStyle/>
                    <a:p>
                      <a:endParaRPr lang="en-CA" b="1" dirty="0"/>
                    </a:p>
                  </a:txBody>
                  <a:tcPr/>
                </a:tc>
                <a:tc>
                  <a:txBody>
                    <a:bodyPr/>
                    <a:lstStyle/>
                    <a:p>
                      <a:endParaRPr lang="en-CA" sz="1800" b="1" dirty="0"/>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algn="ctr"/>
                      <a:r>
                        <a:rPr lang="en-CA" sz="1800" b="1" dirty="0"/>
                        <a:t>List Data</a:t>
                      </a:r>
                    </a:p>
                  </a:txBody>
                  <a:tcPr marL="91434" marR="91434" marT="45723" marB="45723">
                    <a:lnL w="12700" cap="flat" cmpd="sng" algn="ctr">
                      <a:solidFill>
                        <a:schemeClr val="tx1"/>
                      </a:solidFill>
                      <a:prstDash val="solid"/>
                      <a:round/>
                      <a:headEnd type="none" w="med" len="med"/>
                      <a:tailEnd type="none" w="med" len="med"/>
                    </a:lnL>
                    <a:solidFill>
                      <a:schemeClr val="bg1"/>
                    </a:solidFill>
                  </a:tcPr>
                </a:tc>
                <a:tc hMerge="1">
                  <a:txBody>
                    <a:bodyPr/>
                    <a:lstStyle/>
                    <a:p>
                      <a:endParaRPr lang="en-CA" b="1" dirty="0"/>
                    </a:p>
                  </a:txBody>
                  <a:tcPr/>
                </a:tc>
                <a:extLst>
                  <a:ext uri="{0D108BD9-81ED-4DB2-BD59-A6C34878D82A}">
                    <a16:rowId xmlns:a16="http://schemas.microsoft.com/office/drawing/2014/main" val="10000"/>
                  </a:ext>
                </a:extLst>
              </a:tr>
              <a:tr h="370864">
                <a:tc>
                  <a:txBody>
                    <a:bodyPr/>
                    <a:lstStyle/>
                    <a:p>
                      <a:r>
                        <a:rPr lang="en-CA" sz="1800" b="1" dirty="0"/>
                        <a:t>Location</a:t>
                      </a:r>
                    </a:p>
                  </a:txBody>
                  <a:tcPr marL="91434" marR="91434" marT="45723" marB="45723">
                    <a:solidFill>
                      <a:schemeClr val="bg1"/>
                    </a:solidFill>
                  </a:tcPr>
                </a:tc>
                <a:tc>
                  <a:txBody>
                    <a:bodyPr/>
                    <a:lstStyle/>
                    <a:p>
                      <a:pPr algn="ctr"/>
                      <a:r>
                        <a:rPr lang="en-CA" sz="1800" b="1" dirty="0"/>
                        <a:t>Count</a:t>
                      </a:r>
                    </a:p>
                  </a:txBody>
                  <a:tcPr marL="91434" marR="91434" marT="45723" marB="45723">
                    <a:lnR w="12700" cap="flat" cmpd="sng" algn="ctr">
                      <a:solidFill>
                        <a:schemeClr val="tx1"/>
                      </a:solidFill>
                      <a:prstDash val="solid"/>
                      <a:round/>
                      <a:headEnd type="none" w="med" len="med"/>
                      <a:tailEnd type="none" w="med" len="med"/>
                    </a:lnR>
                    <a:solidFill>
                      <a:schemeClr val="bg1"/>
                    </a:solidFill>
                  </a:tcPr>
                </a:tc>
                <a:tc>
                  <a:txBody>
                    <a:bodyPr/>
                    <a:lstStyle/>
                    <a:p>
                      <a:endParaRPr lang="en-CA" sz="1800" b="1" dirty="0"/>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CA" sz="1800" b="1" dirty="0"/>
                        <a:t>Location</a:t>
                      </a:r>
                    </a:p>
                  </a:txBody>
                  <a:tcPr marL="91434" marR="91434" marT="45723" marB="45723">
                    <a:lnL w="12700" cap="flat" cmpd="sng" algn="ctr">
                      <a:solidFill>
                        <a:schemeClr val="tx1"/>
                      </a:solidFill>
                      <a:prstDash val="solid"/>
                      <a:round/>
                      <a:headEnd type="none" w="med" len="med"/>
                      <a:tailEnd type="none" w="med" len="med"/>
                    </a:lnL>
                    <a:solidFill>
                      <a:schemeClr val="bg1"/>
                    </a:solidFill>
                  </a:tcPr>
                </a:tc>
                <a:tc>
                  <a:txBody>
                    <a:bodyPr/>
                    <a:lstStyle/>
                    <a:p>
                      <a:pPr algn="ctr"/>
                      <a:r>
                        <a:rPr lang="en-CA" sz="1800" b="1" dirty="0"/>
                        <a:t>Count</a:t>
                      </a:r>
                    </a:p>
                  </a:txBody>
                  <a:tcPr marL="91434" marR="91434" marT="45723" marB="45723">
                    <a:solidFill>
                      <a:schemeClr val="bg1"/>
                    </a:solidFill>
                  </a:tcPr>
                </a:tc>
                <a:extLst>
                  <a:ext uri="{0D108BD9-81ED-4DB2-BD59-A6C34878D82A}">
                    <a16:rowId xmlns:a16="http://schemas.microsoft.com/office/drawing/2014/main" val="10001"/>
                  </a:ext>
                </a:extLst>
              </a:tr>
              <a:tr h="370864">
                <a:tc rowSpan="6">
                  <a:txBody>
                    <a:bodyPr/>
                    <a:lstStyle/>
                    <a:p>
                      <a:r>
                        <a:rPr lang="en-CA" sz="1800" dirty="0"/>
                        <a:t>Shelter</a:t>
                      </a:r>
                    </a:p>
                  </a:txBody>
                  <a:tcPr marL="91434" marR="91434" marT="45723" marB="45723" anchor="ctr">
                    <a:solidFill>
                      <a:schemeClr val="bg1"/>
                    </a:solidFill>
                  </a:tcPr>
                </a:tc>
                <a:tc rowSpan="6">
                  <a:txBody>
                    <a:bodyPr/>
                    <a:lstStyle/>
                    <a:p>
                      <a:pPr algn="ctr"/>
                      <a:r>
                        <a:rPr lang="en-CA" sz="1800" dirty="0"/>
                        <a:t>120</a:t>
                      </a:r>
                    </a:p>
                  </a:txBody>
                  <a:tcPr marL="91434" marR="91434" marT="45723" marB="45723" anchor="ct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CA" sz="1800" dirty="0"/>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6">
                  <a:txBody>
                    <a:bodyPr/>
                    <a:lstStyle/>
                    <a:p>
                      <a:r>
                        <a:rPr lang="en-CA" sz="1800" dirty="0"/>
                        <a:t>Shelter</a:t>
                      </a:r>
                    </a:p>
                  </a:txBody>
                  <a:tcPr marL="91434" marR="91434" marT="45723" marB="45723" anchor="ctr">
                    <a:lnL w="12700" cap="flat" cmpd="sng" algn="ctr">
                      <a:solidFill>
                        <a:schemeClr val="tx1"/>
                      </a:solidFill>
                      <a:prstDash val="solid"/>
                      <a:round/>
                      <a:headEnd type="none" w="med" len="med"/>
                      <a:tailEnd type="none" w="med" len="med"/>
                    </a:lnL>
                    <a:solidFill>
                      <a:schemeClr val="bg1"/>
                    </a:solidFill>
                  </a:tcPr>
                </a:tc>
                <a:tc rowSpan="6">
                  <a:txBody>
                    <a:bodyPr/>
                    <a:lstStyle/>
                    <a:p>
                      <a:pPr algn="ctr"/>
                      <a:r>
                        <a:rPr lang="en-CA" sz="1800" dirty="0"/>
                        <a:t>90</a:t>
                      </a:r>
                    </a:p>
                  </a:txBody>
                  <a:tcPr marL="91434" marR="91434" marT="45723" marB="45723" anchor="ctr">
                    <a:solidFill>
                      <a:schemeClr val="bg1"/>
                    </a:solidFill>
                  </a:tcPr>
                </a:tc>
                <a:extLst>
                  <a:ext uri="{0D108BD9-81ED-4DB2-BD59-A6C34878D82A}">
                    <a16:rowId xmlns:a16="http://schemas.microsoft.com/office/drawing/2014/main" val="10002"/>
                  </a:ext>
                </a:extLst>
              </a:tr>
              <a:tr h="370864">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CA" dirty="0"/>
                    </a:p>
                  </a:txBody>
                  <a:tcPr/>
                </a:tc>
                <a:tc vMerge="1">
                  <a:txBody>
                    <a:bodyPr/>
                    <a:lstStyle/>
                    <a:p>
                      <a:pPr algn="ctr"/>
                      <a:endParaRPr lang="en-CA" dirty="0"/>
                    </a:p>
                  </a:txBody>
                  <a:tcPr>
                    <a:lnR w="12700" cap="flat" cmpd="sng" algn="ctr">
                      <a:solidFill>
                        <a:schemeClr val="tx1"/>
                      </a:solidFill>
                      <a:prstDash val="solid"/>
                      <a:round/>
                      <a:headEnd type="none" w="med" len="med"/>
                      <a:tailEnd type="none" w="med" len="med"/>
                    </a:lnR>
                  </a:tcPr>
                </a:tc>
                <a:tc>
                  <a:txBody>
                    <a:bodyPr/>
                    <a:lstStyle/>
                    <a:p>
                      <a:pPr algn="ctr"/>
                      <a:endParaRPr lang="en-CA" sz="1800" dirty="0"/>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dirty="0"/>
                        <a:t>Emergency Shelter 2</a:t>
                      </a:r>
                    </a:p>
                  </a:txBody>
                  <a:tcPr>
                    <a:lnL w="12700" cap="flat" cmpd="sng" algn="ctr">
                      <a:solidFill>
                        <a:schemeClr val="tx1"/>
                      </a:solidFill>
                      <a:prstDash val="solid"/>
                      <a:round/>
                      <a:headEnd type="none" w="med" len="med"/>
                      <a:tailEnd type="none" w="med" len="med"/>
                    </a:lnL>
                  </a:tcPr>
                </a:tc>
                <a:tc vMerge="1">
                  <a:txBody>
                    <a:bodyPr/>
                    <a:lstStyle/>
                    <a:p>
                      <a:pPr algn="ctr"/>
                      <a:r>
                        <a:rPr lang="en-CA" dirty="0"/>
                        <a:t>25</a:t>
                      </a:r>
                    </a:p>
                  </a:txBody>
                  <a:tcPr/>
                </a:tc>
                <a:extLst>
                  <a:ext uri="{0D108BD9-81ED-4DB2-BD59-A6C34878D82A}">
                    <a16:rowId xmlns:a16="http://schemas.microsoft.com/office/drawing/2014/main" val="10003"/>
                  </a:ext>
                </a:extLst>
              </a:tr>
              <a:tr h="370864">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CA" dirty="0"/>
                    </a:p>
                  </a:txBody>
                  <a:tcPr/>
                </a:tc>
                <a:tc vMerge="1">
                  <a:txBody>
                    <a:bodyPr/>
                    <a:lstStyle/>
                    <a:p>
                      <a:pPr algn="ctr"/>
                      <a:endParaRPr lang="en-CA" dirty="0"/>
                    </a:p>
                  </a:txBody>
                  <a:tcPr>
                    <a:lnR w="12700" cap="flat" cmpd="sng" algn="ctr">
                      <a:solidFill>
                        <a:schemeClr val="tx1"/>
                      </a:solidFill>
                      <a:prstDash val="solid"/>
                      <a:round/>
                      <a:headEnd type="none" w="med" len="med"/>
                      <a:tailEnd type="none" w="med" len="med"/>
                    </a:lnR>
                  </a:tcPr>
                </a:tc>
                <a:tc>
                  <a:txBody>
                    <a:bodyPr/>
                    <a:lstStyle/>
                    <a:p>
                      <a:pPr algn="ctr"/>
                      <a:endParaRPr lang="en-CA" sz="1800" dirty="0"/>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CA" dirty="0"/>
                    </a:p>
                  </a:txBody>
                  <a:tcPr>
                    <a:lnL w="12700" cap="flat" cmpd="sng" algn="ctr">
                      <a:solidFill>
                        <a:schemeClr val="tx1"/>
                      </a:solidFill>
                      <a:prstDash val="solid"/>
                      <a:round/>
                      <a:headEnd type="none" w="med" len="med"/>
                      <a:tailEnd type="none" w="med" len="med"/>
                    </a:lnL>
                  </a:tcPr>
                </a:tc>
                <a:tc vMerge="1">
                  <a:txBody>
                    <a:bodyPr/>
                    <a:lstStyle/>
                    <a:p>
                      <a:pPr algn="ctr"/>
                      <a:endParaRPr lang="en-CA" dirty="0"/>
                    </a:p>
                  </a:txBody>
                  <a:tcPr/>
                </a:tc>
                <a:extLst>
                  <a:ext uri="{0D108BD9-81ED-4DB2-BD59-A6C34878D82A}">
                    <a16:rowId xmlns:a16="http://schemas.microsoft.com/office/drawing/2014/main" val="10004"/>
                  </a:ext>
                </a:extLst>
              </a:tr>
              <a:tr h="370864">
                <a:tc vMerge="1">
                  <a:txBody>
                    <a:bodyPr/>
                    <a:lstStyle/>
                    <a:p>
                      <a:endParaRPr lang="en-CA" dirty="0"/>
                    </a:p>
                  </a:txBody>
                  <a:tcPr/>
                </a:tc>
                <a:tc vMerge="1">
                  <a:txBody>
                    <a:bodyPr/>
                    <a:lstStyle/>
                    <a:p>
                      <a:pPr algn="ctr"/>
                      <a:endParaRPr lang="en-CA" dirty="0"/>
                    </a:p>
                  </a:txBody>
                  <a:tcPr>
                    <a:lnR w="12700" cap="flat" cmpd="sng" algn="ctr">
                      <a:solidFill>
                        <a:schemeClr val="tx1"/>
                      </a:solidFill>
                      <a:prstDash val="solid"/>
                      <a:round/>
                      <a:headEnd type="none" w="med" len="med"/>
                      <a:tailEnd type="none" w="med" len="med"/>
                    </a:lnR>
                  </a:tcPr>
                </a:tc>
                <a:tc>
                  <a:txBody>
                    <a:bodyPr/>
                    <a:lstStyle/>
                    <a:p>
                      <a:pPr algn="ctr"/>
                      <a:endParaRPr lang="en-CA" sz="1800" dirty="0"/>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r>
                        <a:rPr lang="en-CA" dirty="0"/>
                        <a:t>Cold weather response</a:t>
                      </a:r>
                    </a:p>
                  </a:txBody>
                  <a:tcPr>
                    <a:lnL w="12700" cap="flat" cmpd="sng" algn="ctr">
                      <a:solidFill>
                        <a:schemeClr val="tx1"/>
                      </a:solidFill>
                      <a:prstDash val="solid"/>
                      <a:round/>
                      <a:headEnd type="none" w="med" len="med"/>
                      <a:tailEnd type="none" w="med" len="med"/>
                    </a:lnL>
                  </a:tcPr>
                </a:tc>
                <a:tc vMerge="1">
                  <a:txBody>
                    <a:bodyPr/>
                    <a:lstStyle/>
                    <a:p>
                      <a:pPr algn="ctr"/>
                      <a:r>
                        <a:rPr lang="en-CA" dirty="0"/>
                        <a:t>20</a:t>
                      </a:r>
                    </a:p>
                  </a:txBody>
                  <a:tcPr/>
                </a:tc>
                <a:extLst>
                  <a:ext uri="{0D108BD9-81ED-4DB2-BD59-A6C34878D82A}">
                    <a16:rowId xmlns:a16="http://schemas.microsoft.com/office/drawing/2014/main" val="10005"/>
                  </a:ext>
                </a:extLst>
              </a:tr>
              <a:tr h="370864">
                <a:tc vMerge="1">
                  <a:txBody>
                    <a:bodyPr/>
                    <a:lstStyle/>
                    <a:p>
                      <a:endParaRPr lang="en-CA" dirty="0"/>
                    </a:p>
                  </a:txBody>
                  <a:tcPr/>
                </a:tc>
                <a:tc vMerge="1">
                  <a:txBody>
                    <a:bodyPr/>
                    <a:lstStyle/>
                    <a:p>
                      <a:pPr algn="ctr"/>
                      <a:endParaRPr lang="en-CA" dirty="0"/>
                    </a:p>
                  </a:txBody>
                  <a:tcPr>
                    <a:lnR w="12700" cap="flat" cmpd="sng" algn="ctr">
                      <a:solidFill>
                        <a:schemeClr val="tx1"/>
                      </a:solidFill>
                      <a:prstDash val="solid"/>
                      <a:round/>
                      <a:headEnd type="none" w="med" len="med"/>
                      <a:tailEnd type="none" w="med" len="med"/>
                    </a:lnR>
                  </a:tcPr>
                </a:tc>
                <a:tc>
                  <a:txBody>
                    <a:bodyPr/>
                    <a:lstStyle/>
                    <a:p>
                      <a:pPr algn="ctr"/>
                      <a:endParaRPr lang="en-CA" sz="1800" dirty="0"/>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r>
                        <a:rPr lang="en-CA" dirty="0"/>
                        <a:t>Hotel Shelter Program</a:t>
                      </a:r>
                    </a:p>
                  </a:txBody>
                  <a:tcPr>
                    <a:lnL w="12700" cap="flat" cmpd="sng" algn="ctr">
                      <a:solidFill>
                        <a:schemeClr val="tx1"/>
                      </a:solidFill>
                      <a:prstDash val="solid"/>
                      <a:round/>
                      <a:headEnd type="none" w="med" len="med"/>
                      <a:tailEnd type="none" w="med" len="med"/>
                    </a:lnL>
                  </a:tcPr>
                </a:tc>
                <a:tc vMerge="1">
                  <a:txBody>
                    <a:bodyPr/>
                    <a:lstStyle/>
                    <a:p>
                      <a:pPr algn="ctr"/>
                      <a:r>
                        <a:rPr lang="en-CA" dirty="0"/>
                        <a:t>15</a:t>
                      </a:r>
                    </a:p>
                  </a:txBody>
                  <a:tcPr/>
                </a:tc>
                <a:extLst>
                  <a:ext uri="{0D108BD9-81ED-4DB2-BD59-A6C34878D82A}">
                    <a16:rowId xmlns:a16="http://schemas.microsoft.com/office/drawing/2014/main" val="10006"/>
                  </a:ext>
                </a:extLst>
              </a:tr>
              <a:tr h="370864">
                <a:tc vMerge="1">
                  <a:txBody>
                    <a:bodyPr/>
                    <a:lstStyle/>
                    <a:p>
                      <a:endParaRPr lang="en-CA" dirty="0"/>
                    </a:p>
                  </a:txBody>
                  <a:tcPr/>
                </a:tc>
                <a:tc vMerge="1">
                  <a:txBody>
                    <a:bodyPr/>
                    <a:lstStyle/>
                    <a:p>
                      <a:pPr algn="ctr"/>
                      <a:endParaRPr lang="en-CA" dirty="0"/>
                    </a:p>
                  </a:txBody>
                  <a:tcPr>
                    <a:lnR w="12700" cap="flat" cmpd="sng" algn="ctr">
                      <a:solidFill>
                        <a:schemeClr val="tx1"/>
                      </a:solidFill>
                      <a:prstDash val="solid"/>
                      <a:round/>
                      <a:headEnd type="none" w="med" len="med"/>
                      <a:tailEnd type="none" w="med" len="med"/>
                    </a:lnR>
                  </a:tcPr>
                </a:tc>
                <a:tc>
                  <a:txBody>
                    <a:bodyPr/>
                    <a:lstStyle/>
                    <a:p>
                      <a:pPr algn="ctr"/>
                      <a:endParaRPr lang="en-CA" sz="1800" dirty="0"/>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endParaRPr lang="en-CA" dirty="0"/>
                    </a:p>
                  </a:txBody>
                  <a:tcPr>
                    <a:lnL w="12700" cap="flat" cmpd="sng" algn="ctr">
                      <a:solidFill>
                        <a:schemeClr val="tx1"/>
                      </a:solidFill>
                      <a:prstDash val="solid"/>
                      <a:round/>
                      <a:headEnd type="none" w="med" len="med"/>
                      <a:tailEnd type="none" w="med" len="med"/>
                    </a:lnL>
                  </a:tcPr>
                </a:tc>
                <a:tc vMerge="1">
                  <a:txBody>
                    <a:bodyPr/>
                    <a:lstStyle/>
                    <a:p>
                      <a:pPr algn="ctr"/>
                      <a:endParaRPr lang="en-CA" dirty="0"/>
                    </a:p>
                  </a:txBody>
                  <a:tcPr/>
                </a:tc>
                <a:extLst>
                  <a:ext uri="{0D108BD9-81ED-4DB2-BD59-A6C34878D82A}">
                    <a16:rowId xmlns:a16="http://schemas.microsoft.com/office/drawing/2014/main" val="10007"/>
                  </a:ext>
                </a:extLst>
              </a:tr>
              <a:tr h="370864">
                <a:tc rowSpan="2">
                  <a:txBody>
                    <a:bodyPr/>
                    <a:lstStyle/>
                    <a:p>
                      <a:pPr algn="l"/>
                      <a:r>
                        <a:rPr lang="en-CA" sz="1800" dirty="0"/>
                        <a:t>Transitional Housing</a:t>
                      </a:r>
                    </a:p>
                  </a:txBody>
                  <a:tcPr marL="91434" marR="91434" marT="45723" marB="45723" anchor="ctr">
                    <a:solidFill>
                      <a:schemeClr val="bg1"/>
                    </a:solidFill>
                  </a:tcPr>
                </a:tc>
                <a:tc rowSpan="2">
                  <a:txBody>
                    <a:bodyPr/>
                    <a:lstStyle/>
                    <a:p>
                      <a:pPr algn="ctr"/>
                      <a:r>
                        <a:rPr lang="en-CA" sz="1800" dirty="0"/>
                        <a:t>15</a:t>
                      </a:r>
                    </a:p>
                  </a:txBody>
                  <a:tcPr marL="91434" marR="91434" marT="45723" marB="45723" anchor="ct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CA" sz="1800" dirty="0"/>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r>
                        <a:rPr lang="en-CA" sz="1800" dirty="0"/>
                        <a:t>Transitional Housing</a:t>
                      </a:r>
                    </a:p>
                  </a:txBody>
                  <a:tcPr marL="91434" marR="91434" marT="45723" marB="45723" anchor="ctr">
                    <a:lnL w="12700" cap="flat" cmpd="sng" algn="ctr">
                      <a:solidFill>
                        <a:schemeClr val="tx1"/>
                      </a:solidFill>
                      <a:prstDash val="solid"/>
                      <a:round/>
                      <a:headEnd type="none" w="med" len="med"/>
                      <a:tailEnd type="none" w="med" len="med"/>
                    </a:lnL>
                    <a:solidFill>
                      <a:schemeClr val="bg1"/>
                    </a:solidFill>
                  </a:tcPr>
                </a:tc>
                <a:tc rowSpan="2">
                  <a:txBody>
                    <a:bodyPr/>
                    <a:lstStyle/>
                    <a:p>
                      <a:pPr algn="ctr"/>
                      <a:r>
                        <a:rPr lang="en-CA" sz="1800" dirty="0"/>
                        <a:t>15</a:t>
                      </a:r>
                    </a:p>
                  </a:txBody>
                  <a:tcPr marL="91434" marR="91434" marT="45723" marB="45723" anchor="ctr">
                    <a:solidFill>
                      <a:schemeClr val="bg1"/>
                    </a:solidFill>
                  </a:tcPr>
                </a:tc>
                <a:extLst>
                  <a:ext uri="{0D108BD9-81ED-4DB2-BD59-A6C34878D82A}">
                    <a16:rowId xmlns:a16="http://schemas.microsoft.com/office/drawing/2014/main" val="10008"/>
                  </a:ext>
                </a:extLst>
              </a:tr>
              <a:tr h="370864">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CA" dirty="0"/>
                    </a:p>
                  </a:txBody>
                  <a:tcPr/>
                </a:tc>
                <a:tc vMerge="1">
                  <a:txBody>
                    <a:bodyPr/>
                    <a:lstStyle/>
                    <a:p>
                      <a:pPr algn="ctr"/>
                      <a:r>
                        <a:rPr lang="en-CA" dirty="0"/>
                        <a:t>5</a:t>
                      </a:r>
                    </a:p>
                  </a:txBody>
                  <a:tcPr>
                    <a:lnR w="12700" cap="flat" cmpd="sng" algn="ctr">
                      <a:solidFill>
                        <a:schemeClr val="tx1"/>
                      </a:solidFill>
                      <a:prstDash val="solid"/>
                      <a:round/>
                      <a:headEnd type="none" w="med" len="med"/>
                      <a:tailEnd type="none" w="med" len="med"/>
                    </a:lnR>
                  </a:tcPr>
                </a:tc>
                <a:tc>
                  <a:txBody>
                    <a:bodyPr/>
                    <a:lstStyle/>
                    <a:p>
                      <a:pPr algn="ctr"/>
                      <a:endParaRPr lang="en-CA" sz="1800" dirty="0"/>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CA" dirty="0"/>
                    </a:p>
                  </a:txBody>
                  <a:tcPr>
                    <a:lnL w="12700" cap="flat" cmpd="sng" algn="ctr">
                      <a:solidFill>
                        <a:schemeClr val="tx1"/>
                      </a:solidFill>
                      <a:prstDash val="solid"/>
                      <a:round/>
                      <a:headEnd type="none" w="med" len="med"/>
                      <a:tailEnd type="none" w="med" len="med"/>
                    </a:lnL>
                  </a:tcPr>
                </a:tc>
                <a:tc vMerge="1">
                  <a:txBody>
                    <a:bodyPr/>
                    <a:lstStyle/>
                    <a:p>
                      <a:pPr algn="ctr"/>
                      <a:endParaRPr lang="en-CA" dirty="0"/>
                    </a:p>
                  </a:txBody>
                  <a:tcPr/>
                </a:tc>
                <a:extLst>
                  <a:ext uri="{0D108BD9-81ED-4DB2-BD59-A6C34878D82A}">
                    <a16:rowId xmlns:a16="http://schemas.microsoft.com/office/drawing/2014/main" val="10009"/>
                  </a:ext>
                </a:extLst>
              </a:tr>
              <a:tr h="370864">
                <a:tc rowSpan="2">
                  <a:txBody>
                    <a:bodyPr/>
                    <a:lstStyle/>
                    <a:p>
                      <a:r>
                        <a:rPr lang="en-CA" sz="1800" dirty="0"/>
                        <a:t>Unsheltered Areas</a:t>
                      </a:r>
                    </a:p>
                  </a:txBody>
                  <a:tcPr marL="91434" marR="91434" marT="45723" marB="45723" anchor="ctr">
                    <a:solidFill>
                      <a:schemeClr val="bg1"/>
                    </a:solidFill>
                  </a:tcPr>
                </a:tc>
                <a:tc rowSpan="2">
                  <a:txBody>
                    <a:bodyPr/>
                    <a:lstStyle/>
                    <a:p>
                      <a:pPr algn="ctr"/>
                      <a:r>
                        <a:rPr lang="en-CA" sz="1800" dirty="0"/>
                        <a:t>40</a:t>
                      </a:r>
                    </a:p>
                  </a:txBody>
                  <a:tcPr marL="91434" marR="91434" marT="45723" marB="45723" anchor="ctr">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CA" sz="1800" dirty="0"/>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r>
                        <a:rPr lang="en-CA" sz="1800" dirty="0"/>
                        <a:t>Unsheltered Areas</a:t>
                      </a:r>
                    </a:p>
                  </a:txBody>
                  <a:tcPr marL="91434" marR="91434" marT="45723" marB="45723" anchor="ctr">
                    <a:lnL w="12700" cap="flat" cmpd="sng" algn="ctr">
                      <a:solidFill>
                        <a:schemeClr val="tx1"/>
                      </a:solidFill>
                      <a:prstDash val="solid"/>
                      <a:round/>
                      <a:headEnd type="none" w="med" len="med"/>
                      <a:tailEnd type="none" w="med" len="med"/>
                    </a:lnL>
                    <a:solidFill>
                      <a:schemeClr val="bg1"/>
                    </a:solidFill>
                  </a:tcPr>
                </a:tc>
                <a:tc rowSpan="2">
                  <a:txBody>
                    <a:bodyPr/>
                    <a:lstStyle/>
                    <a:p>
                      <a:pPr algn="ctr"/>
                      <a:r>
                        <a:rPr lang="en-CA" sz="1800" dirty="0"/>
                        <a:t>25</a:t>
                      </a:r>
                    </a:p>
                  </a:txBody>
                  <a:tcPr marL="91434" marR="91434" marT="45723" marB="45723" anchor="ctr">
                    <a:solidFill>
                      <a:schemeClr val="bg1"/>
                    </a:solidFill>
                  </a:tcPr>
                </a:tc>
                <a:extLst>
                  <a:ext uri="{0D108BD9-81ED-4DB2-BD59-A6C34878D82A}">
                    <a16:rowId xmlns:a16="http://schemas.microsoft.com/office/drawing/2014/main" val="10010"/>
                  </a:ext>
                </a:extLst>
              </a:tr>
              <a:tr h="370864">
                <a:tc vMerge="1">
                  <a:txBody>
                    <a:bodyPr/>
                    <a:lstStyle/>
                    <a:p>
                      <a:endParaRPr lang="en-CA" dirty="0"/>
                    </a:p>
                  </a:txBody>
                  <a:tcPr/>
                </a:tc>
                <a:tc vMerge="1">
                  <a:txBody>
                    <a:bodyPr/>
                    <a:lstStyle/>
                    <a:p>
                      <a:pPr algn="ctr"/>
                      <a:endParaRPr lang="en-CA" dirty="0"/>
                    </a:p>
                  </a:txBody>
                  <a:tcPr>
                    <a:lnR w="12700" cap="flat" cmpd="sng" algn="ctr">
                      <a:solidFill>
                        <a:schemeClr val="tx1"/>
                      </a:solidFill>
                      <a:prstDash val="solid"/>
                      <a:round/>
                      <a:headEnd type="none" w="med" len="med"/>
                      <a:tailEnd type="none" w="med" len="med"/>
                    </a:lnR>
                  </a:tcPr>
                </a:tc>
                <a:tc>
                  <a:txBody>
                    <a:bodyPr/>
                    <a:lstStyle/>
                    <a:p>
                      <a:pPr algn="ctr"/>
                      <a:endParaRPr lang="en-CA" sz="1800" dirty="0"/>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endParaRPr lang="en-CA" dirty="0"/>
                    </a:p>
                  </a:txBody>
                  <a:tcPr>
                    <a:lnL w="12700" cap="flat" cmpd="sng" algn="ctr">
                      <a:solidFill>
                        <a:schemeClr val="tx1"/>
                      </a:solidFill>
                      <a:prstDash val="solid"/>
                      <a:round/>
                      <a:headEnd type="none" w="med" len="med"/>
                      <a:tailEnd type="none" w="med" len="med"/>
                    </a:lnL>
                  </a:tcPr>
                </a:tc>
                <a:tc vMerge="1">
                  <a:txBody>
                    <a:bodyPr/>
                    <a:lstStyle/>
                    <a:p>
                      <a:pPr algn="ctr"/>
                      <a:endParaRPr lang="en-CA" dirty="0"/>
                    </a:p>
                  </a:txBody>
                  <a:tcPr/>
                </a:tc>
                <a:extLst>
                  <a:ext uri="{0D108BD9-81ED-4DB2-BD59-A6C34878D82A}">
                    <a16:rowId xmlns:a16="http://schemas.microsoft.com/office/drawing/2014/main" val="10011"/>
                  </a:ext>
                </a:extLst>
              </a:tr>
              <a:tr h="370864">
                <a:tc>
                  <a:txBody>
                    <a:bodyPr/>
                    <a:lstStyle/>
                    <a:p>
                      <a:endParaRPr lang="en-CA" sz="1800" b="0" dirty="0"/>
                    </a:p>
                  </a:txBody>
                  <a:tcPr marL="91434" marR="91434" marT="45723" marB="45723">
                    <a:solidFill>
                      <a:schemeClr val="tx1">
                        <a:lumMod val="50000"/>
                        <a:lumOff val="50000"/>
                      </a:schemeClr>
                    </a:solidFill>
                  </a:tcPr>
                </a:tc>
                <a:tc>
                  <a:txBody>
                    <a:bodyPr/>
                    <a:lstStyle/>
                    <a:p>
                      <a:pPr algn="ctr"/>
                      <a:endParaRPr lang="en-CA" sz="1800" b="0" dirty="0"/>
                    </a:p>
                  </a:txBody>
                  <a:tcPr marL="91434" marR="91434" marT="45723" marB="45723">
                    <a:lnR w="12700" cap="flat" cmpd="sng" algn="ctr">
                      <a:solidFill>
                        <a:schemeClr val="tx1"/>
                      </a:solidFill>
                      <a:prstDash val="solid"/>
                      <a:round/>
                      <a:headEnd type="none" w="med" len="med"/>
                      <a:tailEnd type="none" w="med" len="med"/>
                    </a:lnR>
                    <a:solidFill>
                      <a:schemeClr val="tx1">
                        <a:lumMod val="50000"/>
                        <a:lumOff val="50000"/>
                      </a:schemeClr>
                    </a:solidFill>
                  </a:tcPr>
                </a:tc>
                <a:tc>
                  <a:txBody>
                    <a:bodyPr/>
                    <a:lstStyle/>
                    <a:p>
                      <a:pPr algn="ctr"/>
                      <a:endParaRPr lang="en-CA" sz="1800" b="1" dirty="0"/>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CA" sz="1800" b="0" dirty="0"/>
                        <a:t>Hidden Homelessness</a:t>
                      </a:r>
                    </a:p>
                  </a:txBody>
                  <a:tcPr marL="91434" marR="91434" marT="45723" marB="45723">
                    <a:lnL w="12700" cap="flat" cmpd="sng" algn="ctr">
                      <a:solidFill>
                        <a:schemeClr val="tx1"/>
                      </a:solidFill>
                      <a:prstDash val="solid"/>
                      <a:round/>
                      <a:headEnd type="none" w="med" len="med"/>
                      <a:tailEnd type="none" w="med" len="med"/>
                    </a:lnL>
                    <a:solidFill>
                      <a:schemeClr val="bg1"/>
                    </a:solidFill>
                  </a:tcPr>
                </a:tc>
                <a:tc>
                  <a:txBody>
                    <a:bodyPr/>
                    <a:lstStyle/>
                    <a:p>
                      <a:pPr algn="ctr"/>
                      <a:r>
                        <a:rPr lang="en-CA" sz="1800" b="0" dirty="0"/>
                        <a:t>20</a:t>
                      </a:r>
                    </a:p>
                  </a:txBody>
                  <a:tcPr marL="91434" marR="91434" marT="45723" marB="45723">
                    <a:solidFill>
                      <a:schemeClr val="bg1"/>
                    </a:solidFill>
                  </a:tcPr>
                </a:tc>
                <a:extLst>
                  <a:ext uri="{0D108BD9-81ED-4DB2-BD59-A6C34878D82A}">
                    <a16:rowId xmlns:a16="http://schemas.microsoft.com/office/drawing/2014/main" val="10012"/>
                  </a:ext>
                </a:extLst>
              </a:tr>
              <a:tr h="370864">
                <a:tc>
                  <a:txBody>
                    <a:bodyPr/>
                    <a:lstStyle/>
                    <a:p>
                      <a:r>
                        <a:rPr lang="en-CA" sz="1800" b="1" dirty="0"/>
                        <a:t>Total</a:t>
                      </a:r>
                    </a:p>
                  </a:txBody>
                  <a:tcPr marL="91434" marR="91434" marT="45723" marB="45723">
                    <a:solidFill>
                      <a:schemeClr val="bg1"/>
                    </a:solidFill>
                  </a:tcPr>
                </a:tc>
                <a:tc>
                  <a:txBody>
                    <a:bodyPr/>
                    <a:lstStyle/>
                    <a:p>
                      <a:pPr algn="ctr"/>
                      <a:r>
                        <a:rPr lang="en-CA" sz="1800" b="1" dirty="0"/>
                        <a:t>185</a:t>
                      </a:r>
                    </a:p>
                  </a:txBody>
                  <a:tcPr marL="91434" marR="91434" marT="45723" marB="45723">
                    <a:lnR w="12700" cap="flat" cmpd="sng" algn="ctr">
                      <a:solidFill>
                        <a:schemeClr val="tx1"/>
                      </a:solidFill>
                      <a:prstDash val="solid"/>
                      <a:round/>
                      <a:headEnd type="none" w="med" len="med"/>
                      <a:tailEnd type="none" w="med" len="med"/>
                    </a:lnR>
                    <a:solidFill>
                      <a:schemeClr val="bg1"/>
                    </a:solidFill>
                  </a:tcPr>
                </a:tc>
                <a:tc>
                  <a:txBody>
                    <a:bodyPr/>
                    <a:lstStyle/>
                    <a:p>
                      <a:pPr algn="ctr"/>
                      <a:endParaRPr lang="en-CA" sz="1800" b="1" dirty="0"/>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CA" sz="1800" b="1" dirty="0"/>
                        <a:t>Total</a:t>
                      </a:r>
                    </a:p>
                  </a:txBody>
                  <a:tcPr marL="91434" marR="91434" marT="45723" marB="45723">
                    <a:lnL w="12700" cap="flat" cmpd="sng" algn="ctr">
                      <a:solidFill>
                        <a:schemeClr val="tx1"/>
                      </a:solidFill>
                      <a:prstDash val="solid"/>
                      <a:round/>
                      <a:headEnd type="none" w="med" len="med"/>
                      <a:tailEnd type="none" w="med" len="med"/>
                    </a:lnL>
                    <a:solidFill>
                      <a:schemeClr val="bg1"/>
                    </a:solidFill>
                  </a:tcPr>
                </a:tc>
                <a:tc>
                  <a:txBody>
                    <a:bodyPr/>
                    <a:lstStyle/>
                    <a:p>
                      <a:pPr algn="ctr"/>
                      <a:r>
                        <a:rPr lang="en-CA" sz="1800" b="1" dirty="0"/>
                        <a:t>150</a:t>
                      </a:r>
                    </a:p>
                  </a:txBody>
                  <a:tcPr marL="91434" marR="91434" marT="45723" marB="45723">
                    <a:solidFill>
                      <a:schemeClr val="bg1"/>
                    </a:solidFill>
                  </a:tcPr>
                </a:tc>
                <a:extLst>
                  <a:ext uri="{0D108BD9-81ED-4DB2-BD59-A6C34878D82A}">
                    <a16:rowId xmlns:a16="http://schemas.microsoft.com/office/drawing/2014/main" val="391664747"/>
                  </a:ext>
                </a:extLst>
              </a:tr>
            </a:tbl>
          </a:graphicData>
        </a:graphic>
      </p:graphicFrame>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a:extLst>
              <a:ext uri="{FF2B5EF4-FFF2-40B4-BE49-F238E27FC236}">
                <a16:creationId xmlns:a16="http://schemas.microsoft.com/office/drawing/2014/main" id="{3585F36E-959B-01E6-C27D-0A12BC4CAE8B}"/>
              </a:ext>
            </a:extLst>
          </p:cNvPr>
          <p:cNvSpPr>
            <a:spLocks noGrp="1"/>
          </p:cNvSpPr>
          <p:nvPr>
            <p:ph sz="quarter" idx="13"/>
          </p:nvPr>
        </p:nvSpPr>
        <p:spPr>
          <a:xfrm>
            <a:off x="609600" y="704850"/>
            <a:ext cx="11529848" cy="914400"/>
          </a:xfrm>
        </p:spPr>
        <p:txBody>
          <a:bodyPr/>
          <a:lstStyle/>
          <a:p>
            <a:r>
              <a:rPr altLang="en-US" b="1" dirty="0">
                <a:solidFill>
                  <a:schemeClr val="tx1"/>
                </a:solidFill>
              </a:rPr>
              <a:t>Option 3: Compare your community data to your PiT enumeration</a:t>
            </a:r>
          </a:p>
          <a:p>
            <a:endParaRPr altLang="en-US" b="1" dirty="0">
              <a:solidFill>
                <a:schemeClr val="tx1"/>
              </a:solidFill>
            </a:endParaRPr>
          </a:p>
          <a:p>
            <a:endParaRPr altLang="en-US" b="1" dirty="0">
              <a:solidFill>
                <a:schemeClr val="tx1"/>
              </a:solidFill>
            </a:endParaRPr>
          </a:p>
        </p:txBody>
      </p:sp>
      <p:sp>
        <p:nvSpPr>
          <p:cNvPr id="21507" name="Slide Number Placeholder 3">
            <a:extLst>
              <a:ext uri="{FF2B5EF4-FFF2-40B4-BE49-F238E27FC236}">
                <a16:creationId xmlns:a16="http://schemas.microsoft.com/office/drawing/2014/main" id="{979A1782-B7E4-9424-3F23-51D65BEE6F74}"/>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F7A84A69-367F-4EED-A90F-A09F57A2B55E}" type="slidenum">
              <a:rPr lang="en-US" altLang="en-US" sz="1200" smtClean="0">
                <a:solidFill>
                  <a:srgbClr val="7F7F7F"/>
                </a:solidFill>
                <a:cs typeface="ヒラギノ角ゴ Pro W3"/>
              </a:rPr>
              <a:pPr>
                <a:spcBef>
                  <a:spcPct val="0"/>
                </a:spcBef>
                <a:buClrTx/>
                <a:buFontTx/>
                <a:buNone/>
              </a:pPr>
              <a:t>9</a:t>
            </a:fld>
            <a:endParaRPr lang="en-US" altLang="en-US" sz="1200">
              <a:solidFill>
                <a:srgbClr val="7F7F7F"/>
              </a:solidFill>
              <a:cs typeface="ヒラギノ角ゴ Pro W3"/>
            </a:endParaRPr>
          </a:p>
        </p:txBody>
      </p:sp>
      <p:pic>
        <p:nvPicPr>
          <p:cNvPr id="21508" name="Picture 2">
            <a:extLst>
              <a:ext uri="{FF2B5EF4-FFF2-40B4-BE49-F238E27FC236}">
                <a16:creationId xmlns:a16="http://schemas.microsoft.com/office/drawing/2014/main" id="{5E8904B5-4CC1-2A1D-E0D7-8293E5E4257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450" y="80963"/>
            <a:ext cx="16398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4">
            <a:extLst>
              <a:ext uri="{FF2B5EF4-FFF2-40B4-BE49-F238E27FC236}">
                <a16:creationId xmlns:a16="http://schemas.microsoft.com/office/drawing/2014/main" id="{F522C093-5DEA-D8E3-1813-B3C52ED0E0FB}"/>
              </a:ext>
            </a:extLst>
          </p:cNvPr>
          <p:cNvPicPr>
            <a:picLocks noChangeAspect="1" noChangeArrowheads="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10067925" y="6346825"/>
            <a:ext cx="1754188"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9">
            <a:extLst>
              <a:ext uri="{FF2B5EF4-FFF2-40B4-BE49-F238E27FC236}">
                <a16:creationId xmlns:a16="http://schemas.microsoft.com/office/drawing/2014/main" id="{86D1D0C1-5DDC-9A4A-C7F7-984812C8E850}"/>
              </a:ext>
            </a:extLst>
          </p:cNvPr>
          <p:cNvGraphicFramePr>
            <a:graphicFrameLocks noGrp="1"/>
          </p:cNvGraphicFramePr>
          <p:nvPr>
            <p:ph sz="quarter" idx="15"/>
          </p:nvPr>
        </p:nvGraphicFramePr>
        <p:xfrm>
          <a:off x="1264444" y="1308010"/>
          <a:ext cx="9174162" cy="5335134"/>
        </p:xfrm>
        <a:graphic>
          <a:graphicData uri="http://schemas.openxmlformats.org/drawingml/2006/table">
            <a:tbl>
              <a:tblPr firstRow="1" bandRow="1">
                <a:tableStyleId>{5940675A-B579-460E-94D1-54222C63F5DA}</a:tableStyleId>
              </a:tblPr>
              <a:tblGrid>
                <a:gridCol w="3421275">
                  <a:extLst>
                    <a:ext uri="{9D8B030D-6E8A-4147-A177-3AD203B41FA5}">
                      <a16:colId xmlns:a16="http://schemas.microsoft.com/office/drawing/2014/main" val="20000"/>
                    </a:ext>
                  </a:extLst>
                </a:gridCol>
                <a:gridCol w="924974">
                  <a:extLst>
                    <a:ext uri="{9D8B030D-6E8A-4147-A177-3AD203B41FA5}">
                      <a16:colId xmlns:a16="http://schemas.microsoft.com/office/drawing/2014/main" val="20001"/>
                    </a:ext>
                  </a:extLst>
                </a:gridCol>
                <a:gridCol w="809060">
                  <a:extLst>
                    <a:ext uri="{9D8B030D-6E8A-4147-A177-3AD203B41FA5}">
                      <a16:colId xmlns:a16="http://schemas.microsoft.com/office/drawing/2014/main" val="20002"/>
                    </a:ext>
                  </a:extLst>
                </a:gridCol>
                <a:gridCol w="3019456">
                  <a:extLst>
                    <a:ext uri="{9D8B030D-6E8A-4147-A177-3AD203B41FA5}">
                      <a16:colId xmlns:a16="http://schemas.microsoft.com/office/drawing/2014/main" val="20003"/>
                    </a:ext>
                  </a:extLst>
                </a:gridCol>
                <a:gridCol w="999397">
                  <a:extLst>
                    <a:ext uri="{9D8B030D-6E8A-4147-A177-3AD203B41FA5}">
                      <a16:colId xmlns:a16="http://schemas.microsoft.com/office/drawing/2014/main" val="20004"/>
                    </a:ext>
                  </a:extLst>
                </a:gridCol>
              </a:tblGrid>
              <a:tr h="381081">
                <a:tc gridSpan="2">
                  <a:txBody>
                    <a:bodyPr/>
                    <a:lstStyle/>
                    <a:p>
                      <a:pPr algn="ctr"/>
                      <a:r>
                        <a:rPr lang="en-CA" sz="1800" b="1" dirty="0"/>
                        <a:t>PiT Data</a:t>
                      </a:r>
                    </a:p>
                  </a:txBody>
                  <a:tcPr marL="91434" marR="91434" marT="45723" marB="45723" anchor="ctr">
                    <a:lnR w="12700" cap="flat" cmpd="sng" algn="ctr">
                      <a:solidFill>
                        <a:schemeClr val="tx1"/>
                      </a:solidFill>
                      <a:prstDash val="solid"/>
                      <a:round/>
                      <a:headEnd type="none" w="med" len="med"/>
                      <a:tailEnd type="none" w="med" len="med"/>
                    </a:lnR>
                  </a:tcPr>
                </a:tc>
                <a:tc hMerge="1">
                  <a:txBody>
                    <a:bodyPr/>
                    <a:lstStyle/>
                    <a:p>
                      <a:endParaRPr lang="en-CA" b="1" dirty="0"/>
                    </a:p>
                  </a:txBody>
                  <a:tcPr/>
                </a:tc>
                <a:tc>
                  <a:txBody>
                    <a:bodyPr/>
                    <a:lstStyle/>
                    <a:p>
                      <a:endParaRPr lang="en-CA" sz="1800" b="1" dirty="0"/>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pPr algn="ctr"/>
                      <a:r>
                        <a:rPr lang="en-CA" sz="1800" b="1" dirty="0"/>
                        <a:t>HIFIS/HMIS Data</a:t>
                      </a:r>
                    </a:p>
                  </a:txBody>
                  <a:tcPr marL="91434" marR="91434" marT="45723" marB="45723">
                    <a:lnL w="12700" cap="flat" cmpd="sng" algn="ctr">
                      <a:solidFill>
                        <a:schemeClr val="tx1"/>
                      </a:solidFill>
                      <a:prstDash val="solid"/>
                      <a:round/>
                      <a:headEnd type="none" w="med" len="med"/>
                      <a:tailEnd type="none" w="med" len="med"/>
                    </a:lnL>
                  </a:tcPr>
                </a:tc>
                <a:tc hMerge="1">
                  <a:txBody>
                    <a:bodyPr/>
                    <a:lstStyle/>
                    <a:p>
                      <a:endParaRPr lang="en-CA" b="1" dirty="0"/>
                    </a:p>
                  </a:txBody>
                  <a:tcPr/>
                </a:tc>
                <a:extLst>
                  <a:ext uri="{0D108BD9-81ED-4DB2-BD59-A6C34878D82A}">
                    <a16:rowId xmlns:a16="http://schemas.microsoft.com/office/drawing/2014/main" val="10000"/>
                  </a:ext>
                </a:extLst>
              </a:tr>
              <a:tr h="381081">
                <a:tc>
                  <a:txBody>
                    <a:bodyPr/>
                    <a:lstStyle/>
                    <a:p>
                      <a:r>
                        <a:rPr lang="en-CA" sz="1800" b="1" dirty="0"/>
                        <a:t>Location</a:t>
                      </a:r>
                    </a:p>
                  </a:txBody>
                  <a:tcPr marL="91434" marR="91434" marT="45723" marB="45723">
                    <a:lnB w="28575" cap="flat" cmpd="sng" algn="ctr">
                      <a:solidFill>
                        <a:schemeClr val="tx1"/>
                      </a:solidFill>
                      <a:prstDash val="solid"/>
                      <a:round/>
                      <a:headEnd type="none" w="med" len="med"/>
                      <a:tailEnd type="none" w="med" len="med"/>
                    </a:lnB>
                  </a:tcPr>
                </a:tc>
                <a:tc>
                  <a:txBody>
                    <a:bodyPr/>
                    <a:lstStyle/>
                    <a:p>
                      <a:pPr algn="ctr"/>
                      <a:r>
                        <a:rPr lang="en-CA" sz="1800" b="1" dirty="0"/>
                        <a:t>Count</a:t>
                      </a:r>
                    </a:p>
                  </a:txBody>
                  <a:tcPr marL="91434" marR="91434" marT="45723" marB="45723">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endParaRPr lang="en-CA" sz="1800" b="1" dirty="0"/>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CA" sz="1800" b="1" dirty="0"/>
                        <a:t>Location</a:t>
                      </a:r>
                    </a:p>
                  </a:txBody>
                  <a:tcPr marL="91434" marR="91434" marT="45723" marB="45723">
                    <a:lnL w="1270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algn="ctr"/>
                      <a:r>
                        <a:rPr lang="en-CA" sz="1800" b="1" dirty="0"/>
                        <a:t>Count</a:t>
                      </a:r>
                    </a:p>
                  </a:txBody>
                  <a:tcPr marL="91434" marR="91434" marT="45723" marB="45723">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81081">
                <a:tc>
                  <a:txBody>
                    <a:bodyPr/>
                    <a:lstStyle/>
                    <a:p>
                      <a:r>
                        <a:rPr lang="en-CA" sz="1800" dirty="0"/>
                        <a:t>Emergency Shelter 1</a:t>
                      </a:r>
                    </a:p>
                  </a:txBody>
                  <a:tcPr marL="91434" marR="91434" marT="45723" marB="45723">
                    <a:lnT w="28575" cap="flat" cmpd="sng" algn="ctr">
                      <a:solidFill>
                        <a:schemeClr val="tx1"/>
                      </a:solidFill>
                      <a:prstDash val="solid"/>
                      <a:round/>
                      <a:headEnd type="none" w="med" len="med"/>
                      <a:tailEnd type="none" w="med" len="med"/>
                    </a:lnT>
                  </a:tcPr>
                </a:tc>
                <a:tc>
                  <a:txBody>
                    <a:bodyPr/>
                    <a:lstStyle/>
                    <a:p>
                      <a:pPr algn="ctr"/>
                      <a:r>
                        <a:rPr lang="en-CA" sz="1800" dirty="0"/>
                        <a:t>30</a:t>
                      </a:r>
                    </a:p>
                  </a:txBody>
                  <a:tcPr marL="91434" marR="91434" marT="45723" marB="45723">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a:r>
                        <a:rPr lang="en-CA" sz="1800" b="1" dirty="0">
                          <a:solidFill>
                            <a:srgbClr val="0000FF"/>
                          </a:solidFill>
                        </a:rPr>
                        <a:t>=</a:t>
                      </a: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CA" sz="1800" dirty="0"/>
                        <a:t>Emergency Shelter 1</a:t>
                      </a:r>
                    </a:p>
                  </a:txBody>
                  <a:tcPr marL="91434" marR="91434" marT="45723" marB="45723">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ctr"/>
                      <a:r>
                        <a:rPr lang="en-CA" sz="1800" dirty="0"/>
                        <a:t>30</a:t>
                      </a:r>
                    </a:p>
                  </a:txBody>
                  <a:tcPr marL="91434" marR="91434" marT="45723" marB="45723">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3810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1800" dirty="0"/>
                        <a:t>Emergency Shelter 2</a:t>
                      </a:r>
                    </a:p>
                  </a:txBody>
                  <a:tcPr marL="91434" marR="91434" marT="45723" marB="45723"/>
                </a:tc>
                <a:tc>
                  <a:txBody>
                    <a:bodyPr/>
                    <a:lstStyle/>
                    <a:p>
                      <a:pPr algn="ctr"/>
                      <a:r>
                        <a:rPr lang="en-CA" sz="1800" dirty="0"/>
                        <a:t>25</a:t>
                      </a:r>
                    </a:p>
                  </a:txBody>
                  <a:tcPr marL="91434" marR="91434" marT="45723" marB="45723">
                    <a:lnR w="12700" cap="flat" cmpd="sng" algn="ctr">
                      <a:solidFill>
                        <a:schemeClr val="tx1"/>
                      </a:solidFill>
                      <a:prstDash val="solid"/>
                      <a:round/>
                      <a:headEnd type="none" w="med" len="med"/>
                      <a:tailEnd type="none" w="med" len="med"/>
                    </a:lnR>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CA" sz="1800" b="1" dirty="0">
                          <a:solidFill>
                            <a:srgbClr val="0000FF"/>
                          </a:solidFill>
                        </a:rPr>
                        <a:t>=</a:t>
                      </a: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1800" dirty="0"/>
                        <a:t>Emergency Shelter 2</a:t>
                      </a:r>
                    </a:p>
                  </a:txBody>
                  <a:tcPr marL="91434" marR="91434" marT="45723" marB="45723">
                    <a:lnL w="12700" cap="flat" cmpd="sng" algn="ctr">
                      <a:solidFill>
                        <a:schemeClr val="tx1"/>
                      </a:solidFill>
                      <a:prstDash val="solid"/>
                      <a:round/>
                      <a:headEnd type="none" w="med" len="med"/>
                      <a:tailEnd type="none" w="med" len="med"/>
                    </a:lnL>
                  </a:tcPr>
                </a:tc>
                <a:tc>
                  <a:txBody>
                    <a:bodyPr/>
                    <a:lstStyle/>
                    <a:p>
                      <a:pPr algn="ctr"/>
                      <a:r>
                        <a:rPr lang="en-CA" sz="1800" dirty="0"/>
                        <a:t>25</a:t>
                      </a:r>
                    </a:p>
                  </a:txBody>
                  <a:tcPr marL="91434" marR="91434" marT="45723" marB="45723"/>
                </a:tc>
                <a:extLst>
                  <a:ext uri="{0D108BD9-81ED-4DB2-BD59-A6C34878D82A}">
                    <a16:rowId xmlns:a16="http://schemas.microsoft.com/office/drawing/2014/main" val="10003"/>
                  </a:ext>
                </a:extLst>
              </a:tr>
              <a:tr h="3810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1800" dirty="0"/>
                        <a:t>Emergency Shelter 3</a:t>
                      </a:r>
                    </a:p>
                  </a:txBody>
                  <a:tcPr marL="91434" marR="91434" marT="45723" marB="45723"/>
                </a:tc>
                <a:tc>
                  <a:txBody>
                    <a:bodyPr/>
                    <a:lstStyle/>
                    <a:p>
                      <a:pPr algn="ctr"/>
                      <a:r>
                        <a:rPr lang="en-CA" sz="1800" dirty="0"/>
                        <a:t>15</a:t>
                      </a:r>
                    </a:p>
                  </a:txBody>
                  <a:tcPr marL="91434" marR="91434" marT="45723" marB="45723">
                    <a:lnR w="12700" cap="flat" cmpd="sng" algn="ctr">
                      <a:solidFill>
                        <a:schemeClr val="tx1"/>
                      </a:solidFill>
                      <a:prstDash val="solid"/>
                      <a:round/>
                      <a:headEnd type="none" w="med" len="med"/>
                      <a:tailEnd type="none" w="med" len="med"/>
                    </a:lnR>
                  </a:tcPr>
                </a:tc>
                <a:tc>
                  <a:txBody>
                    <a:bodyPr/>
                    <a:lstStyle/>
                    <a:p>
                      <a:pPr algn="ctr"/>
                      <a:endParaRPr lang="en-CA" sz="1800" dirty="0"/>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CA" sz="1800" dirty="0"/>
                    </a:p>
                  </a:txBody>
                  <a:tcPr marL="91434" marR="91434" marT="45723" marB="45723">
                    <a:lnL w="1270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pPr algn="ctr"/>
                      <a:endParaRPr lang="en-CA" sz="1800" dirty="0"/>
                    </a:p>
                  </a:txBody>
                  <a:tcPr marL="91434" marR="91434" marT="45723" marB="45723">
                    <a:solidFill>
                      <a:schemeClr val="accent2">
                        <a:lumMod val="20000"/>
                        <a:lumOff val="80000"/>
                      </a:schemeClr>
                    </a:solidFill>
                  </a:tcPr>
                </a:tc>
                <a:extLst>
                  <a:ext uri="{0D108BD9-81ED-4DB2-BD59-A6C34878D82A}">
                    <a16:rowId xmlns:a16="http://schemas.microsoft.com/office/drawing/2014/main" val="10004"/>
                  </a:ext>
                </a:extLst>
              </a:tr>
              <a:tr h="381081">
                <a:tc>
                  <a:txBody>
                    <a:bodyPr/>
                    <a:lstStyle/>
                    <a:p>
                      <a:r>
                        <a:rPr lang="en-CA" sz="1800" dirty="0"/>
                        <a:t>Cold weather response</a:t>
                      </a:r>
                    </a:p>
                  </a:txBody>
                  <a:tcPr marL="91434" marR="91434" marT="45723" marB="45723"/>
                </a:tc>
                <a:tc>
                  <a:txBody>
                    <a:bodyPr/>
                    <a:lstStyle/>
                    <a:p>
                      <a:pPr algn="ctr"/>
                      <a:r>
                        <a:rPr lang="en-CA" sz="1800" dirty="0"/>
                        <a:t>20</a:t>
                      </a:r>
                    </a:p>
                  </a:txBody>
                  <a:tcPr marL="91434" marR="91434" marT="45723" marB="45723">
                    <a:lnR w="12700" cap="flat" cmpd="sng" algn="ctr">
                      <a:solidFill>
                        <a:schemeClr val="tx1"/>
                      </a:solidFill>
                      <a:prstDash val="solid"/>
                      <a:round/>
                      <a:headEnd type="none" w="med" len="med"/>
                      <a:tailEnd type="none" w="med" len="med"/>
                    </a:lnR>
                  </a:tcPr>
                </a:tc>
                <a:tc>
                  <a:txBody>
                    <a:bodyPr/>
                    <a:lstStyle/>
                    <a:p>
                      <a:pPr algn="ctr"/>
                      <a:r>
                        <a:rPr lang="en-CA" sz="1800" b="1" dirty="0">
                          <a:solidFill>
                            <a:srgbClr val="0000FF"/>
                          </a:solidFill>
                        </a:rPr>
                        <a:t>=</a:t>
                      </a:r>
                      <a:endParaRPr lang="en-CA" sz="1800" dirty="0"/>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CA" sz="1800" dirty="0"/>
                        <a:t>Cold weather response</a:t>
                      </a:r>
                    </a:p>
                  </a:txBody>
                  <a:tcPr marL="91434" marR="91434" marT="45723" marB="45723">
                    <a:lnL w="12700" cap="flat" cmpd="sng" algn="ctr">
                      <a:solidFill>
                        <a:schemeClr val="tx1"/>
                      </a:solidFill>
                      <a:prstDash val="solid"/>
                      <a:round/>
                      <a:headEnd type="none" w="med" len="med"/>
                      <a:tailEnd type="none" w="med" len="med"/>
                    </a:lnL>
                  </a:tcPr>
                </a:tc>
                <a:tc>
                  <a:txBody>
                    <a:bodyPr/>
                    <a:lstStyle/>
                    <a:p>
                      <a:pPr algn="ctr"/>
                      <a:r>
                        <a:rPr lang="en-CA" sz="1800" dirty="0"/>
                        <a:t>20</a:t>
                      </a:r>
                    </a:p>
                  </a:txBody>
                  <a:tcPr marL="91434" marR="91434" marT="45723" marB="45723"/>
                </a:tc>
                <a:extLst>
                  <a:ext uri="{0D108BD9-81ED-4DB2-BD59-A6C34878D82A}">
                    <a16:rowId xmlns:a16="http://schemas.microsoft.com/office/drawing/2014/main" val="10005"/>
                  </a:ext>
                </a:extLst>
              </a:tr>
              <a:tr h="381081">
                <a:tc>
                  <a:txBody>
                    <a:bodyPr/>
                    <a:lstStyle/>
                    <a:p>
                      <a:r>
                        <a:rPr lang="en-CA" sz="1800" dirty="0"/>
                        <a:t>Hotel Shelter Program</a:t>
                      </a:r>
                    </a:p>
                  </a:txBody>
                  <a:tcPr marL="91434" marR="91434" marT="45723" marB="45723"/>
                </a:tc>
                <a:tc>
                  <a:txBody>
                    <a:bodyPr/>
                    <a:lstStyle/>
                    <a:p>
                      <a:pPr algn="ctr"/>
                      <a:r>
                        <a:rPr lang="en-CA" sz="1800" dirty="0"/>
                        <a:t>15</a:t>
                      </a:r>
                    </a:p>
                  </a:txBody>
                  <a:tcPr marL="91434" marR="91434" marT="45723" marB="45723">
                    <a:lnR w="12700" cap="flat" cmpd="sng" algn="ctr">
                      <a:solidFill>
                        <a:schemeClr val="tx1"/>
                      </a:solidFill>
                      <a:prstDash val="solid"/>
                      <a:round/>
                      <a:headEnd type="none" w="med" len="med"/>
                      <a:tailEnd type="none" w="med" len="med"/>
                    </a:lnR>
                  </a:tcPr>
                </a:tc>
                <a:tc>
                  <a:txBody>
                    <a:bodyPr/>
                    <a:lstStyle/>
                    <a:p>
                      <a:pPr algn="ctr"/>
                      <a:r>
                        <a:rPr lang="en-CA" sz="1800" b="1" dirty="0">
                          <a:solidFill>
                            <a:srgbClr val="0000FF"/>
                          </a:solidFill>
                        </a:rPr>
                        <a:t>=</a:t>
                      </a:r>
                      <a:endParaRPr lang="en-CA" sz="1800" dirty="0"/>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CA" sz="1800" dirty="0"/>
                        <a:t>Hotel Shelter Program</a:t>
                      </a:r>
                    </a:p>
                  </a:txBody>
                  <a:tcPr marL="91434" marR="91434" marT="45723" marB="45723">
                    <a:lnL w="12700" cap="flat" cmpd="sng" algn="ctr">
                      <a:solidFill>
                        <a:schemeClr val="tx1"/>
                      </a:solidFill>
                      <a:prstDash val="solid"/>
                      <a:round/>
                      <a:headEnd type="none" w="med" len="med"/>
                      <a:tailEnd type="none" w="med" len="med"/>
                    </a:lnL>
                  </a:tcPr>
                </a:tc>
                <a:tc>
                  <a:txBody>
                    <a:bodyPr/>
                    <a:lstStyle/>
                    <a:p>
                      <a:pPr algn="ctr"/>
                      <a:r>
                        <a:rPr lang="en-CA" sz="1800" dirty="0"/>
                        <a:t>15</a:t>
                      </a:r>
                    </a:p>
                  </a:txBody>
                  <a:tcPr marL="91434" marR="91434" marT="45723" marB="45723"/>
                </a:tc>
                <a:extLst>
                  <a:ext uri="{0D108BD9-81ED-4DB2-BD59-A6C34878D82A}">
                    <a16:rowId xmlns:a16="http://schemas.microsoft.com/office/drawing/2014/main" val="10006"/>
                  </a:ext>
                </a:extLst>
              </a:tr>
              <a:tr h="381081">
                <a:tc>
                  <a:txBody>
                    <a:bodyPr/>
                    <a:lstStyle/>
                    <a:p>
                      <a:r>
                        <a:rPr lang="en-CA" sz="1800" dirty="0"/>
                        <a:t>Domestic Violence Shelters</a:t>
                      </a:r>
                    </a:p>
                  </a:txBody>
                  <a:tcPr marL="91434" marR="91434" marT="45723" marB="45723">
                    <a:lnB w="28575" cap="flat" cmpd="sng" algn="ctr">
                      <a:solidFill>
                        <a:schemeClr val="tx1"/>
                      </a:solidFill>
                      <a:prstDash val="solid"/>
                      <a:round/>
                      <a:headEnd type="none" w="med" len="med"/>
                      <a:tailEnd type="none" w="med" len="med"/>
                    </a:lnB>
                  </a:tcPr>
                </a:tc>
                <a:tc>
                  <a:txBody>
                    <a:bodyPr/>
                    <a:lstStyle/>
                    <a:p>
                      <a:pPr algn="ctr"/>
                      <a:r>
                        <a:rPr lang="en-CA" sz="1800" dirty="0"/>
                        <a:t>15</a:t>
                      </a:r>
                    </a:p>
                  </a:txBody>
                  <a:tcPr marL="91434" marR="91434" marT="45723" marB="45723">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a:endParaRPr lang="en-CA" sz="1800" dirty="0"/>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CA" sz="1800" dirty="0"/>
                    </a:p>
                  </a:txBody>
                  <a:tcPr marL="91434" marR="91434" marT="45723" marB="45723">
                    <a:lnL w="1270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en-CA" sz="1800" dirty="0"/>
                    </a:p>
                  </a:txBody>
                  <a:tcPr marL="91434" marR="91434" marT="45723" marB="45723">
                    <a:lnB w="28575"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7"/>
                  </a:ext>
                </a:extLst>
              </a:tr>
              <a:tr h="381081">
                <a:tc>
                  <a:txBody>
                    <a:bodyPr/>
                    <a:lstStyle/>
                    <a:p>
                      <a:r>
                        <a:rPr lang="en-CA" sz="1800" dirty="0"/>
                        <a:t>Transitional Housing 1</a:t>
                      </a:r>
                    </a:p>
                  </a:txBody>
                  <a:tcPr marL="91434" marR="91434" marT="45723" marB="45723">
                    <a:lnT w="28575" cap="flat" cmpd="sng" algn="ctr">
                      <a:solidFill>
                        <a:schemeClr val="tx1"/>
                      </a:solidFill>
                      <a:prstDash val="solid"/>
                      <a:round/>
                      <a:headEnd type="none" w="med" len="med"/>
                      <a:tailEnd type="none" w="med" len="med"/>
                    </a:lnT>
                  </a:tcPr>
                </a:tc>
                <a:tc>
                  <a:txBody>
                    <a:bodyPr/>
                    <a:lstStyle/>
                    <a:p>
                      <a:pPr algn="ctr"/>
                      <a:r>
                        <a:rPr lang="en-CA" sz="1800" dirty="0"/>
                        <a:t>10</a:t>
                      </a:r>
                    </a:p>
                  </a:txBody>
                  <a:tcPr marL="91434" marR="91434" marT="45723" marB="45723">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a:r>
                        <a:rPr lang="en-CA" sz="1800" b="1" dirty="0">
                          <a:solidFill>
                            <a:srgbClr val="0000FF"/>
                          </a:solidFill>
                        </a:rPr>
                        <a:t>=</a:t>
                      </a:r>
                      <a:endParaRPr lang="en-CA" sz="1800" dirty="0"/>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CA" sz="1800" dirty="0"/>
                        <a:t>Transitional Housing 1</a:t>
                      </a:r>
                    </a:p>
                  </a:txBody>
                  <a:tcPr marL="91434" marR="91434" marT="45723" marB="45723">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ctr"/>
                      <a:r>
                        <a:rPr lang="en-CA" sz="1800" dirty="0"/>
                        <a:t>10</a:t>
                      </a:r>
                    </a:p>
                  </a:txBody>
                  <a:tcPr marL="91434" marR="91434" marT="45723" marB="45723">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8"/>
                  </a:ext>
                </a:extLst>
              </a:tr>
              <a:tr h="3810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1800" dirty="0"/>
                        <a:t>Transitional Housing 2</a:t>
                      </a:r>
                    </a:p>
                  </a:txBody>
                  <a:tcPr marL="91434" marR="91434" marT="45723" marB="45723">
                    <a:lnB w="28575" cap="flat" cmpd="sng" algn="ctr">
                      <a:solidFill>
                        <a:schemeClr val="tx1"/>
                      </a:solidFill>
                      <a:prstDash val="solid"/>
                      <a:round/>
                      <a:headEnd type="none" w="med" len="med"/>
                      <a:tailEnd type="none" w="med" len="med"/>
                    </a:lnB>
                  </a:tcPr>
                </a:tc>
                <a:tc>
                  <a:txBody>
                    <a:bodyPr/>
                    <a:lstStyle/>
                    <a:p>
                      <a:pPr algn="ctr"/>
                      <a:r>
                        <a:rPr lang="en-CA" sz="1800" dirty="0"/>
                        <a:t>5</a:t>
                      </a:r>
                    </a:p>
                  </a:txBody>
                  <a:tcPr marL="91434" marR="91434" marT="45723" marB="45723">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a:r>
                        <a:rPr lang="en-CA" sz="1800" b="1" dirty="0">
                          <a:solidFill>
                            <a:srgbClr val="0000FF"/>
                          </a:solidFill>
                        </a:rPr>
                        <a:t>=</a:t>
                      </a:r>
                      <a:endParaRPr lang="en-CA" sz="1800" dirty="0"/>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sz="1800" dirty="0"/>
                        <a:t>Transitional Housing 2</a:t>
                      </a:r>
                    </a:p>
                  </a:txBody>
                  <a:tcPr marL="91434" marR="91434" marT="45723" marB="45723">
                    <a:lnL w="1270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algn="ctr"/>
                      <a:r>
                        <a:rPr lang="en-CA" sz="1800" dirty="0"/>
                        <a:t>5</a:t>
                      </a:r>
                    </a:p>
                  </a:txBody>
                  <a:tcPr marL="91434" marR="91434" marT="45723" marB="45723">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81081">
                <a:tc>
                  <a:txBody>
                    <a:bodyPr/>
                    <a:lstStyle/>
                    <a:p>
                      <a:r>
                        <a:rPr lang="en-CA" sz="1800" dirty="0"/>
                        <a:t>Unsheltered</a:t>
                      </a:r>
                    </a:p>
                  </a:txBody>
                  <a:tcPr marL="91434" marR="91434" marT="45723" marB="45723">
                    <a:lnT w="28575" cap="flat" cmpd="sng" algn="ctr">
                      <a:solidFill>
                        <a:schemeClr val="tx1"/>
                      </a:solidFill>
                      <a:prstDash val="solid"/>
                      <a:round/>
                      <a:headEnd type="none" w="med" len="med"/>
                      <a:tailEnd type="none" w="med" len="med"/>
                    </a:lnT>
                  </a:tcPr>
                </a:tc>
                <a:tc>
                  <a:txBody>
                    <a:bodyPr/>
                    <a:lstStyle/>
                    <a:p>
                      <a:pPr algn="ctr"/>
                      <a:r>
                        <a:rPr lang="en-CA" sz="1800" dirty="0"/>
                        <a:t>15</a:t>
                      </a:r>
                    </a:p>
                  </a:txBody>
                  <a:tcPr marL="91434" marR="91434" marT="45723" marB="45723">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a:r>
                        <a:rPr lang="en-CA" sz="1800" b="1" dirty="0">
                          <a:solidFill>
                            <a:srgbClr val="FF0000"/>
                          </a:solidFill>
                        </a:rPr>
                        <a:t>&lt;</a:t>
                      </a: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CA" sz="1800" dirty="0"/>
                        <a:t>Unsheltered</a:t>
                      </a:r>
                    </a:p>
                  </a:txBody>
                  <a:tcPr marL="91434" marR="91434" marT="45723" marB="45723">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ctr"/>
                      <a:r>
                        <a:rPr lang="en-CA" sz="1800" dirty="0"/>
                        <a:t>20</a:t>
                      </a:r>
                    </a:p>
                  </a:txBody>
                  <a:tcPr marL="91434" marR="91434" marT="45723" marB="45723">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0"/>
                  </a:ext>
                </a:extLst>
              </a:tr>
              <a:tr h="381081">
                <a:tc>
                  <a:txBody>
                    <a:bodyPr/>
                    <a:lstStyle/>
                    <a:p>
                      <a:r>
                        <a:rPr lang="en-CA" sz="1800" dirty="0"/>
                        <a:t>Encampments</a:t>
                      </a:r>
                    </a:p>
                  </a:txBody>
                  <a:tcPr marL="91434" marR="91434" marT="45723" marB="45723">
                    <a:lnB w="28575" cap="flat" cmpd="sng" algn="ctr">
                      <a:solidFill>
                        <a:schemeClr val="tx1"/>
                      </a:solidFill>
                      <a:prstDash val="solid"/>
                      <a:round/>
                      <a:headEnd type="none" w="med" len="med"/>
                      <a:tailEnd type="none" w="med" len="med"/>
                    </a:lnB>
                  </a:tcPr>
                </a:tc>
                <a:tc>
                  <a:txBody>
                    <a:bodyPr/>
                    <a:lstStyle/>
                    <a:p>
                      <a:pPr algn="ctr"/>
                      <a:r>
                        <a:rPr lang="en-CA" sz="1800" dirty="0"/>
                        <a:t>25</a:t>
                      </a:r>
                    </a:p>
                  </a:txBody>
                  <a:tcPr marL="91434" marR="91434" marT="45723" marB="45723">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a:r>
                        <a:rPr lang="en-CA" sz="1800" b="1" dirty="0">
                          <a:solidFill>
                            <a:srgbClr val="FF0000"/>
                          </a:solidFill>
                        </a:rPr>
                        <a:t>&gt;</a:t>
                      </a: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CA" sz="1800" dirty="0"/>
                        <a:t>Encampments</a:t>
                      </a:r>
                    </a:p>
                  </a:txBody>
                  <a:tcPr marL="91434" marR="91434" marT="45723" marB="45723">
                    <a:lnL w="1270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algn="ctr"/>
                      <a:r>
                        <a:rPr lang="en-CA" sz="1800" dirty="0"/>
                        <a:t>5</a:t>
                      </a:r>
                    </a:p>
                  </a:txBody>
                  <a:tcPr marL="91434" marR="91434" marT="45723" marB="45723">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381081">
                <a:tc>
                  <a:txBody>
                    <a:bodyPr/>
                    <a:lstStyle/>
                    <a:p>
                      <a:endParaRPr lang="en-CA" sz="1800" b="0" dirty="0"/>
                    </a:p>
                  </a:txBody>
                  <a:tcPr marL="91434" marR="91434" marT="45723" marB="45723">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CA" sz="1800" b="0" dirty="0"/>
                    </a:p>
                  </a:txBody>
                  <a:tcPr marL="91434" marR="91434" marT="45723" marB="45723">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CA" sz="1800" b="0" dirty="0">
                        <a:solidFill>
                          <a:srgbClr val="FF0000"/>
                        </a:solidFill>
                      </a:endParaRP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CA" sz="1800" b="0" dirty="0"/>
                        <a:t>Hidden Homelessness</a:t>
                      </a:r>
                    </a:p>
                  </a:txBody>
                  <a:tcPr marL="91434" marR="91434" marT="45723" marB="45723">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CA" sz="1800" b="0" dirty="0"/>
                        <a:t>20</a:t>
                      </a:r>
                    </a:p>
                  </a:txBody>
                  <a:tcPr marL="91434" marR="91434" marT="45723" marB="45723">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381081">
                <a:tc>
                  <a:txBody>
                    <a:bodyPr/>
                    <a:lstStyle/>
                    <a:p>
                      <a:r>
                        <a:rPr lang="en-CA" sz="1800" b="1" dirty="0"/>
                        <a:t>Total</a:t>
                      </a:r>
                    </a:p>
                  </a:txBody>
                  <a:tcPr marL="91434" marR="91434" marT="45723" marB="45723">
                    <a:lnT w="28575" cap="flat" cmpd="sng" algn="ctr">
                      <a:solidFill>
                        <a:schemeClr val="tx1"/>
                      </a:solidFill>
                      <a:prstDash val="solid"/>
                      <a:round/>
                      <a:headEnd type="none" w="med" len="med"/>
                      <a:tailEnd type="none" w="med" len="med"/>
                    </a:lnT>
                  </a:tcPr>
                </a:tc>
                <a:tc>
                  <a:txBody>
                    <a:bodyPr/>
                    <a:lstStyle/>
                    <a:p>
                      <a:pPr algn="ctr"/>
                      <a:r>
                        <a:rPr lang="en-CA" sz="1800" b="1" dirty="0"/>
                        <a:t>185</a:t>
                      </a:r>
                    </a:p>
                  </a:txBody>
                  <a:tcPr marL="91434" marR="91434" marT="45723" marB="45723">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CA" sz="1800" b="1" dirty="0">
                          <a:solidFill>
                            <a:srgbClr val="FF0000"/>
                          </a:solidFill>
                        </a:rPr>
                        <a:t>&gt;</a:t>
                      </a:r>
                    </a:p>
                  </a:txBody>
                  <a:tcPr marL="91434" marR="91434"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CA" sz="1800" b="1" dirty="0"/>
                        <a:t>Total</a:t>
                      </a:r>
                    </a:p>
                  </a:txBody>
                  <a:tcPr marL="91434" marR="91434" marT="45723" marB="45723">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ctr"/>
                      <a:r>
                        <a:rPr lang="en-CA" sz="1800" b="1" dirty="0"/>
                        <a:t>150</a:t>
                      </a:r>
                    </a:p>
                  </a:txBody>
                  <a:tcPr marL="91434" marR="91434" marT="45723" marB="45723">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340992217"/>
                  </a:ext>
                </a:extLst>
              </a:tr>
            </a:tbl>
          </a:graphicData>
        </a:graphic>
      </p:graphicFrame>
    </p:spTree>
  </p:cSld>
  <p:clrMapOvr>
    <a:masterClrMapping/>
  </p:clrMapOvr>
  <p:transition spd="slow"/>
</p:sld>
</file>

<file path=ppt/tags/tag1.xml><?xml version="1.0" encoding="utf-8"?>
<p:tagLst xmlns:a="http://schemas.openxmlformats.org/drawingml/2006/main" xmlns:r="http://schemas.openxmlformats.org/officeDocument/2006/relationships" xmlns:p="http://schemas.openxmlformats.org/presentationml/2006/main">
  <p:tag name="NUM" val="3"/>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1244</Words>
  <Application>Microsoft Office PowerPoint</Application>
  <PresentationFormat>Widescreen</PresentationFormat>
  <Paragraphs>364</Paragraphs>
  <Slides>16</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Century Gothic</vt:lpstr>
      <vt:lpstr>Office Theme</vt:lpstr>
      <vt:lpstr>Module 2B Using PiT Counts to review and strengthen community data</vt:lpstr>
      <vt:lpstr>PowerPoint Presentation</vt:lpstr>
      <vt:lpstr>Leveraging the PiT Count to improve your community data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2B Using PiT Counts to review and strengthen community data</dc:title>
  <dc:creator>Emilie Gravel</dc:creator>
  <cp:lastModifiedBy>Emilie Gravel</cp:lastModifiedBy>
  <cp:revision>1</cp:revision>
  <dcterms:created xsi:type="dcterms:W3CDTF">2024-06-10T17:54:14Z</dcterms:created>
  <dcterms:modified xsi:type="dcterms:W3CDTF">2024-06-10T18:00:03Z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dacc104-dfa0-47ae-bf90-8b8a399431b6_Enabled">
    <vt:lpwstr>true</vt:lpwstr>
  </property>
  <property fmtid="{D5CDD505-2E9C-101B-9397-08002B2CF9AE}" pid="3" name="MSIP_Label_9dacc104-dfa0-47ae-bf90-8b8a399431b6_SetDate">
    <vt:lpwstr>2024-06-10T18:00:02Z</vt:lpwstr>
  </property>
  <property fmtid="{D5CDD505-2E9C-101B-9397-08002B2CF9AE}" pid="4" name="MSIP_Label_9dacc104-dfa0-47ae-bf90-8b8a399431b6_Method">
    <vt:lpwstr>Standard</vt:lpwstr>
  </property>
  <property fmtid="{D5CDD505-2E9C-101B-9397-08002B2CF9AE}" pid="5" name="MSIP_Label_9dacc104-dfa0-47ae-bf90-8b8a399431b6_Name">
    <vt:lpwstr>Unclassified</vt:lpwstr>
  </property>
  <property fmtid="{D5CDD505-2E9C-101B-9397-08002B2CF9AE}" pid="6" name="MSIP_Label_9dacc104-dfa0-47ae-bf90-8b8a399431b6_SiteId">
    <vt:lpwstr>38430cd6-eda5-46f2-886a-f2a305fd49bc</vt:lpwstr>
  </property>
  <property fmtid="{D5CDD505-2E9C-101B-9397-08002B2CF9AE}" pid="7" name="MSIP_Label_9dacc104-dfa0-47ae-bf90-8b8a399431b6_ActionId">
    <vt:lpwstr>911a0585-5b60-49a9-ac0d-583c15ec7026</vt:lpwstr>
  </property>
  <property fmtid="{D5CDD505-2E9C-101B-9397-08002B2CF9AE}" pid="8" name="MSIP_Label_9dacc104-dfa0-47ae-bf90-8b8a399431b6_ContentBits">
    <vt:lpwstr>0</vt:lpwstr>
  </property>
  <property fmtid="{D5CDD505-2E9C-101B-9397-08002B2CF9AE}" pid="9" name="_AdHocReviewCycleID">
    <vt:i4>1728031884</vt:i4>
  </property>
  <property fmtid="{D5CDD505-2E9C-101B-9397-08002B2CF9AE}" pid="10" name="_NewReviewCycle">
    <vt:lpwstr/>
  </property>
  <property fmtid="{D5CDD505-2E9C-101B-9397-08002B2CF9AE}" pid="11" name="_EmailSubject">
    <vt:lpwstr>Updates to  ressources on the HUB - June 3rd </vt:lpwstr>
  </property>
  <property fmtid="{D5CDD505-2E9C-101B-9397-08002B2CF9AE}" pid="12" name="_AuthorEmail">
    <vt:lpwstr>Emilie.Gravel@infc.gc.ca</vt:lpwstr>
  </property>
  <property fmtid="{D5CDD505-2E9C-101B-9397-08002B2CF9AE}" pid="13" name="_AuthorEmailDisplayName">
    <vt:lpwstr>Emilie Gravel</vt:lpwstr>
  </property>
</Properties>
</file>