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7"/>
  </p:notesMasterIdLst>
  <p:sldIdLst>
    <p:sldId id="256" r:id="rId2"/>
    <p:sldId id="257" r:id="rId3"/>
    <p:sldId id="258" r:id="rId4"/>
    <p:sldId id="259" r:id="rId5"/>
    <p:sldId id="260" r:id="rId6"/>
  </p:sldIdLst>
  <p:sldSz cx="18288000" cy="10287000"/>
  <p:notesSz cx="6858000" cy="9144000"/>
  <p:embeddedFontLst>
    <p:embeddedFont>
      <p:font typeface="Abril Fatface" panose="02000503000000020003" pitchFamily="2" charset="0"/>
      <p:regular r:id="rId8"/>
    </p:embeddedFont>
    <p:embeddedFont>
      <p:font typeface="Poppins" panose="00000500000000000000" pitchFamily="2" charset="0"/>
      <p:regular r:id="rId9"/>
      <p:bold r:id="rId10"/>
      <p:italic r:id="rId11"/>
      <p:boldItalic r:id="rId12"/>
    </p:embeddedFont>
    <p:embeddedFont>
      <p:font typeface="Poppins Bold" panose="00000800000000000000" charset="0"/>
      <p:regular r:id="rId13"/>
    </p:embeddedFont>
    <p:embeddedFont>
      <p:font typeface="Poppins Medium" panose="00000600000000000000" pitchFamily="2" charset="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58346" autoAdjust="0"/>
  </p:normalViewPr>
  <p:slideViewPr>
    <p:cSldViewPr>
      <p:cViewPr varScale="1">
        <p:scale>
          <a:sx n="40" d="100"/>
          <a:sy n="40" d="100"/>
        </p:scale>
        <p:origin x="660"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192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0ECE8-87D2-47C4-AF24-52D101C3B608}" type="datetimeFigureOut">
              <a:rPr lang="en-CA" smtClean="0"/>
              <a:t>2024-06-14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A3EFF2-DBE2-4936-ADA5-E4DD7C464BDA}" type="slidenum">
              <a:rPr lang="en-CA" smtClean="0"/>
              <a:t>‹#›</a:t>
            </a:fld>
            <a:endParaRPr lang="en-CA"/>
          </a:p>
        </p:txBody>
      </p:sp>
    </p:spTree>
    <p:extLst>
      <p:ext uri="{BB962C8B-B14F-4D97-AF65-F5344CB8AC3E}">
        <p14:creationId xmlns:p14="http://schemas.microsoft.com/office/powerpoint/2010/main" val="253845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Introduction</a:t>
            </a:r>
          </a:p>
          <a:p>
            <a:endParaRPr lang="en-CA" dirty="0"/>
          </a:p>
          <a:p>
            <a:r>
              <a:rPr lang="en-CA" dirty="0"/>
              <a:t>Coalition of Hamilton Indigenous Leadership (Indigenous Homelessness – Community Entity; IH-CE)</a:t>
            </a:r>
          </a:p>
          <a:p>
            <a:r>
              <a:rPr lang="en-CA" dirty="0"/>
              <a:t>Victoria Bomberry</a:t>
            </a:r>
          </a:p>
          <a:p>
            <a:r>
              <a:rPr lang="en-CA" dirty="0"/>
              <a:t>Indigenous Data &amp; Policy Analyst</a:t>
            </a:r>
          </a:p>
          <a:p>
            <a:r>
              <a:rPr lang="en-CA" dirty="0"/>
              <a:t>policy@chieladership.com</a:t>
            </a:r>
          </a:p>
          <a:p>
            <a:endParaRPr lang="en-CA" dirty="0"/>
          </a:p>
          <a:p>
            <a:endParaRPr lang="en-CA" dirty="0"/>
          </a:p>
          <a:p>
            <a:r>
              <a:rPr lang="en-CA" dirty="0"/>
              <a:t>City of Hamilton (Designated Community Entity; D-CE)</a:t>
            </a:r>
          </a:p>
          <a:p>
            <a:r>
              <a:rPr lang="en-CA" dirty="0"/>
              <a:t>Shannon </a:t>
            </a:r>
            <a:r>
              <a:rPr lang="en-CA" dirty="0" err="1"/>
              <a:t>Honsberger</a:t>
            </a:r>
            <a:r>
              <a:rPr lang="en-CA" dirty="0"/>
              <a:t>,</a:t>
            </a:r>
          </a:p>
          <a:p>
            <a:r>
              <a:rPr lang="en-CA" dirty="0"/>
              <a:t>Manager – Homelessness Policy &amp; Programs</a:t>
            </a:r>
          </a:p>
          <a:p>
            <a:r>
              <a:rPr lang="en-CA" dirty="0"/>
              <a:t>Shannon.honsberger@hamilton.ca</a:t>
            </a:r>
          </a:p>
          <a:p>
            <a:endParaRPr lang="en-CA" dirty="0"/>
          </a:p>
          <a:p>
            <a:r>
              <a:rPr lang="en-CA" dirty="0"/>
              <a:t>Kelly </a:t>
            </a:r>
            <a:r>
              <a:rPr lang="en-CA" dirty="0" err="1"/>
              <a:t>Coxson</a:t>
            </a:r>
            <a:r>
              <a:rPr lang="en-CA" dirty="0"/>
              <a:t>,</a:t>
            </a:r>
          </a:p>
          <a:p>
            <a:r>
              <a:rPr lang="en-CA" dirty="0"/>
              <a:t>Senior Policy Analyst – Homelessness Policy &amp; Programs</a:t>
            </a:r>
          </a:p>
          <a:p>
            <a:r>
              <a:rPr lang="en-CA" dirty="0"/>
              <a:t>Kelly.coxson@hamilton.ca</a:t>
            </a:r>
          </a:p>
        </p:txBody>
      </p:sp>
      <p:sp>
        <p:nvSpPr>
          <p:cNvPr id="4" name="Slide Number Placeholder 3"/>
          <p:cNvSpPr>
            <a:spLocks noGrp="1"/>
          </p:cNvSpPr>
          <p:nvPr>
            <p:ph type="sldNum" sz="quarter" idx="5"/>
          </p:nvPr>
        </p:nvSpPr>
        <p:spPr/>
        <p:txBody>
          <a:bodyPr/>
          <a:lstStyle/>
          <a:p>
            <a:fld id="{10A3EFF2-DBE2-4936-ADA5-E4DD7C464BDA}" type="slidenum">
              <a:rPr lang="en-CA" smtClean="0"/>
              <a:t>1</a:t>
            </a:fld>
            <a:endParaRPr lang="en-CA"/>
          </a:p>
        </p:txBody>
      </p:sp>
    </p:spTree>
    <p:extLst>
      <p:ext uri="{BB962C8B-B14F-4D97-AF65-F5344CB8AC3E}">
        <p14:creationId xmlns:p14="http://schemas.microsoft.com/office/powerpoint/2010/main" val="1191922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CHIL (IH-CE)</a:t>
            </a:r>
          </a:p>
          <a:p>
            <a:pPr marL="171450" indent="-171450">
              <a:buFontTx/>
              <a:buChar char="-"/>
            </a:pPr>
            <a:r>
              <a:rPr lang="en-CA" dirty="0"/>
              <a:t>CHIL is a coalition of 6 Indigenous agencies in Hamilton with 4 full-time staff, 1 student and 2 project staff</a:t>
            </a:r>
          </a:p>
          <a:p>
            <a:pPr marL="171450" indent="-171450">
              <a:buFontTx/>
              <a:buChar char="-"/>
            </a:pPr>
            <a:r>
              <a:rPr lang="en-CA" dirty="0"/>
              <a:t>We draw from our traditional teachings (Haudenosaunee and Anishinaabe) to guide our leadership work in caring and supporting the Indigenous community of Hamilton</a:t>
            </a:r>
          </a:p>
          <a:p>
            <a:pPr marL="171450" indent="-171450">
              <a:buFontTx/>
              <a:buChar char="-"/>
            </a:pPr>
            <a:r>
              <a:rPr lang="en-CA" dirty="0"/>
              <a:t>Across all portfolios, CHIL stewards and invests approx. $5m in homelessness and poverty investments each year</a:t>
            </a:r>
          </a:p>
          <a:p>
            <a:pPr marL="171450" indent="-171450">
              <a:buFontTx/>
              <a:buChar char="-"/>
            </a:pPr>
            <a:endParaRPr lang="en-CA" dirty="0"/>
          </a:p>
          <a:p>
            <a:pPr marL="171450" indent="-171450">
              <a:buFontTx/>
              <a:buChar char="-"/>
            </a:pPr>
            <a:endParaRPr lang="en-CA" dirty="0"/>
          </a:p>
          <a:p>
            <a:pPr marL="0" indent="0">
              <a:buFontTx/>
              <a:buNone/>
            </a:pPr>
            <a:r>
              <a:rPr lang="en-CA" dirty="0"/>
              <a:t>City of Hamilton (D-CE)</a:t>
            </a:r>
          </a:p>
          <a:p>
            <a:pPr marL="171450" indent="-171450">
              <a:buFontTx/>
              <a:buChar char="-"/>
            </a:pPr>
            <a:r>
              <a:rPr lang="en-CA" dirty="0"/>
              <a:t>Housing Services Division is a department with approximately 100 staff on multiple teams.</a:t>
            </a:r>
          </a:p>
          <a:p>
            <a:pPr marL="171450" indent="-171450">
              <a:buFontTx/>
              <a:buChar char="-"/>
            </a:pPr>
            <a:r>
              <a:rPr lang="en-CA" dirty="0"/>
              <a:t>Collectively, the teams manage the development, delivery, and evaluation of housing and homelessness programs for the city.</a:t>
            </a:r>
          </a:p>
          <a:p>
            <a:pPr marL="171450" indent="-171450">
              <a:buFontTx/>
              <a:buChar char="-"/>
            </a:pPr>
            <a:r>
              <a:rPr lang="en-CA" dirty="0"/>
              <a:t>We have teams dedicated to different components of homelessness, for example teams dedicated to capital and contracts, emergency shelter services, encampment outreach, and policy development</a:t>
            </a:r>
          </a:p>
          <a:p>
            <a:pPr marL="171450" indent="-171450">
              <a:buFontTx/>
              <a:buChar char="-"/>
            </a:pPr>
            <a:r>
              <a:rPr lang="en-CA" dirty="0"/>
              <a:t>I (Kelly) work on the team focused on policy and coordinated access</a:t>
            </a:r>
          </a:p>
          <a:p>
            <a:pPr marL="171450" indent="-171450">
              <a:buFontTx/>
              <a:buChar char="-"/>
            </a:pPr>
            <a:r>
              <a:rPr lang="en-CA" dirty="0"/>
              <a:t>We are also able to draw from other municipal resources and divisions.  Our homelessness portfolio is funded through a mix of municipal tax dollars as well as provincial and federal funding initiatives.</a:t>
            </a:r>
          </a:p>
          <a:p>
            <a:pPr marL="171450" indent="-171450">
              <a:buFontTx/>
              <a:buChar char="-"/>
            </a:pPr>
            <a:endParaRPr lang="en-CA" dirty="0"/>
          </a:p>
          <a:p>
            <a:pPr marL="0" indent="0">
              <a:buFontTx/>
              <a:buNone/>
            </a:pPr>
            <a:r>
              <a:rPr lang="en-CA" dirty="0"/>
              <a:t>Relationship</a:t>
            </a:r>
          </a:p>
          <a:p>
            <a:pPr marL="171450" indent="-171450">
              <a:buFontTx/>
              <a:buChar char="-"/>
            </a:pPr>
            <a:r>
              <a:rPr lang="en-CA" dirty="0"/>
              <a:t>Recognizing the power and resource imbalance across entities requires both careful and intentional investments on both sides.</a:t>
            </a:r>
          </a:p>
          <a:p>
            <a:pPr marL="171450" indent="-171450">
              <a:buFontTx/>
              <a:buChar char="-"/>
            </a:pPr>
            <a:r>
              <a:rPr lang="en-CA" dirty="0"/>
              <a:t>We have worked across multiple funding initiatives (i.e., HPS to RH) through numerous staff and leadership changes to ensure our relationship is nurtured through principles of respect, reciprocity, and shared responsibility to address and prevent homelessness in Hamilton</a:t>
            </a:r>
          </a:p>
        </p:txBody>
      </p:sp>
      <p:sp>
        <p:nvSpPr>
          <p:cNvPr id="4" name="Slide Number Placeholder 3"/>
          <p:cNvSpPr>
            <a:spLocks noGrp="1"/>
          </p:cNvSpPr>
          <p:nvPr>
            <p:ph type="sldNum" sz="quarter" idx="5"/>
          </p:nvPr>
        </p:nvSpPr>
        <p:spPr/>
        <p:txBody>
          <a:bodyPr/>
          <a:lstStyle/>
          <a:p>
            <a:fld id="{10A3EFF2-DBE2-4936-ADA5-E4DD7C464BDA}" type="slidenum">
              <a:rPr lang="en-CA" smtClean="0"/>
              <a:t>2</a:t>
            </a:fld>
            <a:endParaRPr lang="en-CA"/>
          </a:p>
        </p:txBody>
      </p:sp>
    </p:spTree>
    <p:extLst>
      <p:ext uri="{BB962C8B-B14F-4D97-AF65-F5344CB8AC3E}">
        <p14:creationId xmlns:p14="http://schemas.microsoft.com/office/powerpoint/2010/main" val="58642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History</a:t>
            </a:r>
          </a:p>
          <a:p>
            <a:pPr marL="171450" indent="-171450">
              <a:buFontTx/>
              <a:buChar char="-"/>
            </a:pPr>
            <a:r>
              <a:rPr lang="en-CA" dirty="0"/>
              <a:t>Indigenous Peoples are overrepresented in the homeless system of Hamilton.</a:t>
            </a:r>
          </a:p>
          <a:p>
            <a:pPr marL="171450" indent="-171450">
              <a:buFontTx/>
              <a:buChar char="-"/>
            </a:pPr>
            <a:r>
              <a:rPr lang="en-CA" dirty="0"/>
              <a:t>Indigenous experiences of homelessness and other forms of social exclusion are colonial legacies</a:t>
            </a:r>
          </a:p>
          <a:p>
            <a:pPr marL="171450" indent="-171450">
              <a:buFontTx/>
              <a:buChar char="-"/>
            </a:pPr>
            <a:r>
              <a:rPr lang="en-CA" dirty="0"/>
              <a:t>Causes of Indigenous homelessness stem from a deep history with contemporary impacts that must be taken into consideration in our work</a:t>
            </a:r>
          </a:p>
          <a:p>
            <a:pPr marL="171450" indent="-171450">
              <a:buFontTx/>
              <a:buChar char="-"/>
            </a:pPr>
            <a:r>
              <a:rPr lang="en-CA" dirty="0"/>
              <a:t>The interconnectedness of colonialism, residential schools, intergenerational trauma, and ongoing social and economic marginalization drive our action toward addressing Indigenous homelessness in Hamilton</a:t>
            </a:r>
          </a:p>
          <a:p>
            <a:endParaRPr lang="en-CA" dirty="0"/>
          </a:p>
          <a:p>
            <a:endParaRPr lang="en-CA" dirty="0"/>
          </a:p>
          <a:p>
            <a:r>
              <a:rPr lang="en-CA" dirty="0"/>
              <a:t>Reconciliation</a:t>
            </a:r>
          </a:p>
          <a:p>
            <a:pPr marL="171450" indent="-171450">
              <a:buFontTx/>
              <a:buChar char="-"/>
            </a:pPr>
            <a:r>
              <a:rPr lang="en-CA" dirty="0"/>
              <a:t>The City of Hamilton’s Indigenous Relations Unit manages Hamilton’s Urban Indigenous Strategy, which identifies actions and responsibilities</a:t>
            </a:r>
          </a:p>
          <a:p>
            <a:pPr marL="171450" indent="-171450">
              <a:buFontTx/>
              <a:buChar char="-"/>
            </a:pPr>
            <a:r>
              <a:rPr lang="en-CA" dirty="0"/>
              <a:t>There is a city-wide commitment to reconciliation, which we operationalize at Housing Services through our work and partnership with CHIL</a:t>
            </a:r>
          </a:p>
          <a:p>
            <a:pPr marL="171450" indent="-171450">
              <a:buFontTx/>
              <a:buChar char="-"/>
            </a:pPr>
            <a:r>
              <a:rPr lang="en-CA" dirty="0"/>
              <a:t> This includes working closely with CHIL in all areas of our division – service delivery, policy development and evaluation, and strategic planning</a:t>
            </a:r>
          </a:p>
          <a:p>
            <a:endParaRPr lang="en-CA" dirty="0"/>
          </a:p>
          <a:p>
            <a:endParaRPr lang="en-CA" dirty="0"/>
          </a:p>
          <a:p>
            <a:r>
              <a:rPr lang="en-CA" dirty="0"/>
              <a:t>Ongoing Commitment</a:t>
            </a:r>
          </a:p>
          <a:p>
            <a:pPr marL="171450" indent="-171450">
              <a:buFontTx/>
              <a:buChar char="-"/>
            </a:pPr>
            <a:r>
              <a:rPr lang="en-CA" dirty="0"/>
              <a:t>Our relationship with the City has stemmed numerous changes – funding initiatives (form HPS to Reaching Home) and across staff and leadership changes.</a:t>
            </a:r>
          </a:p>
          <a:p>
            <a:pPr marL="171450" indent="-171450">
              <a:buFontTx/>
              <a:buChar char="-"/>
            </a:pPr>
            <a:r>
              <a:rPr lang="en-CA" dirty="0"/>
              <a:t>While our relationship began decades ago it requires ongoing commitment and intentional investments from both sides to nurture a respectful and reciprocal relationship</a:t>
            </a:r>
          </a:p>
          <a:p>
            <a:pPr marL="171450" indent="-171450">
              <a:buFontTx/>
              <a:buChar char="-"/>
            </a:pPr>
            <a:r>
              <a:rPr lang="en-CA" dirty="0"/>
              <a:t>We nurture this relationship at the leadership level by having one-on-one Entity-to-Entity discussions to continually check in with each other and seek out opportunities to support each other</a:t>
            </a:r>
          </a:p>
          <a:p>
            <a:endParaRPr lang="en-CA" dirty="0"/>
          </a:p>
        </p:txBody>
      </p:sp>
      <p:sp>
        <p:nvSpPr>
          <p:cNvPr id="4" name="Slide Number Placeholder 3"/>
          <p:cNvSpPr>
            <a:spLocks noGrp="1"/>
          </p:cNvSpPr>
          <p:nvPr>
            <p:ph type="sldNum" sz="quarter" idx="5"/>
          </p:nvPr>
        </p:nvSpPr>
        <p:spPr/>
        <p:txBody>
          <a:bodyPr/>
          <a:lstStyle/>
          <a:p>
            <a:fld id="{10A3EFF2-DBE2-4936-ADA5-E4DD7C464BDA}" type="slidenum">
              <a:rPr lang="en-CA" smtClean="0"/>
              <a:t>3</a:t>
            </a:fld>
            <a:endParaRPr lang="en-CA"/>
          </a:p>
        </p:txBody>
      </p:sp>
    </p:spTree>
    <p:extLst>
      <p:ext uri="{BB962C8B-B14F-4D97-AF65-F5344CB8AC3E}">
        <p14:creationId xmlns:p14="http://schemas.microsoft.com/office/powerpoint/2010/main" val="797500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Investments</a:t>
            </a:r>
          </a:p>
          <a:p>
            <a:pPr marL="171450" indent="-171450">
              <a:buFontTx/>
              <a:buChar char="-"/>
            </a:pPr>
            <a:r>
              <a:rPr lang="en-CA" dirty="0"/>
              <a:t>One of the most impactful investments for our partnership has been the City’s commitment to invest 20% of homelessness funding and resources to the Indigenous community</a:t>
            </a:r>
          </a:p>
          <a:p>
            <a:pPr marL="171450" indent="-171450">
              <a:buFontTx/>
              <a:buChar char="-"/>
            </a:pPr>
            <a:r>
              <a:rPr lang="en-CA" dirty="0"/>
              <a:t>This investment includes funding, such as Reaching Home, as well as resources, such as the Housing Allowances funded by the Canada-Ontario Housing Benefit</a:t>
            </a:r>
          </a:p>
          <a:p>
            <a:pPr marL="171450" indent="-171450">
              <a:buFontTx/>
              <a:buChar char="-"/>
            </a:pPr>
            <a:r>
              <a:rPr lang="en-CA" dirty="0"/>
              <a:t>This investment was instrumental in increasing CHIL’s operating funding to hire and maintain staff as well as increase Indigenous-led homeless programs and supports</a:t>
            </a:r>
          </a:p>
          <a:p>
            <a:pPr marL="171450" indent="-171450">
              <a:buFontTx/>
              <a:buChar char="-"/>
            </a:pPr>
            <a:r>
              <a:rPr lang="en-CA" dirty="0"/>
              <a:t>It’s important to note that this investment is structured to enhance Indigenous leadership and autonomy.  The funding is allocated such that CHIL receives the funding and allocations are directed by the expertise of the Indigenous Community Advisory Board and informed by the breadth of knowledge of our Board of Directors</a:t>
            </a:r>
          </a:p>
          <a:p>
            <a:endParaRPr lang="en-CA" dirty="0"/>
          </a:p>
          <a:p>
            <a:endParaRPr lang="en-CA" dirty="0"/>
          </a:p>
          <a:p>
            <a:r>
              <a:rPr lang="en-CA" dirty="0"/>
              <a:t>Internal Changes</a:t>
            </a:r>
          </a:p>
          <a:p>
            <a:pPr marL="171450" indent="-171450">
              <a:buFontTx/>
              <a:buChar char="-"/>
            </a:pPr>
            <a:r>
              <a:rPr lang="en-CA" sz="1200" dirty="0">
                <a:solidFill>
                  <a:srgbClr val="000000"/>
                </a:solidFill>
                <a:effectLst/>
                <a:latin typeface="Arial" panose="020B0604020202020204" pitchFamily="34" charset="0"/>
                <a:ea typeface="Times New Roman" panose="02020603050405020304" pitchFamily="18" charset="0"/>
              </a:rPr>
              <a:t>For the Homelessness Policy &amp; Programs team, we attempt to build in practices throughout our work that strengthen our relationship and partnership with CHIL. Starting with onboarding new staff, we emphasize the importance of our partnerships with the Indigenous community and set up introductory meetings between new staff and CHIL. </a:t>
            </a:r>
          </a:p>
          <a:p>
            <a:pPr marL="171450" indent="-171450">
              <a:buFontTx/>
              <a:buChar char="-"/>
            </a:pPr>
            <a:r>
              <a:rPr lang="en-CA" sz="1200" dirty="0">
                <a:solidFill>
                  <a:srgbClr val="000000"/>
                </a:solidFill>
                <a:effectLst/>
                <a:latin typeface="Arial" panose="020B0604020202020204" pitchFamily="34" charset="0"/>
                <a:ea typeface="Times New Roman" panose="02020603050405020304" pitchFamily="18" charset="0"/>
              </a:rPr>
              <a:t>We also attempt to structure internal discussions so that we always ask ourselves how our work impacts Indigenous peoples or should involve Indigenous partners.</a:t>
            </a:r>
          </a:p>
          <a:p>
            <a:pPr marL="171450" indent="-171450">
              <a:buFontTx/>
              <a:buChar char="-"/>
            </a:pPr>
            <a:r>
              <a:rPr lang="en-CA" sz="1200" dirty="0">
                <a:solidFill>
                  <a:srgbClr val="000000"/>
                </a:solidFill>
                <a:effectLst/>
                <a:latin typeface="Arial" panose="020B0604020202020204" pitchFamily="34" charset="0"/>
                <a:ea typeface="Calibri" panose="020F0502020204030204" pitchFamily="34" charset="0"/>
              </a:rPr>
              <a:t>This is an ongoing internal commitment to be respectful partners and continue to learn and reflect</a:t>
            </a:r>
            <a:endParaRPr lang="en-CA" dirty="0"/>
          </a:p>
          <a:p>
            <a:endParaRPr lang="en-CA" dirty="0"/>
          </a:p>
          <a:p>
            <a:endParaRPr lang="en-CA" dirty="0"/>
          </a:p>
          <a:p>
            <a:r>
              <a:rPr lang="en-CA" dirty="0"/>
              <a:t>System Changes</a:t>
            </a:r>
          </a:p>
          <a:p>
            <a:pPr marL="171450" indent="-171450">
              <a:buFontTx/>
              <a:buChar char="-"/>
            </a:pPr>
            <a:r>
              <a:rPr lang="en-CA" sz="1200" dirty="0">
                <a:solidFill>
                  <a:srgbClr val="000000"/>
                </a:solidFill>
                <a:effectLst/>
                <a:latin typeface="Arial" panose="020B0604020202020204" pitchFamily="34" charset="0"/>
                <a:ea typeface="Times New Roman" panose="02020603050405020304" pitchFamily="18" charset="0"/>
              </a:rPr>
              <a:t>We have regular meetings at the director, manager, and policy level on investments, planning and service delivery. </a:t>
            </a:r>
          </a:p>
          <a:p>
            <a:pPr marL="171450" indent="-171450">
              <a:buFontTx/>
              <a:buChar char="-"/>
            </a:pPr>
            <a:r>
              <a:rPr lang="en-CA" sz="1200" dirty="0">
                <a:solidFill>
                  <a:srgbClr val="000000"/>
                </a:solidFill>
                <a:effectLst/>
                <a:latin typeface="Arial" panose="020B0604020202020204" pitchFamily="34" charset="0"/>
                <a:ea typeface="Times New Roman" panose="02020603050405020304" pitchFamily="18" charset="0"/>
              </a:rPr>
              <a:t>We welcome and make space for Indigenous representation at City-led decision-making tables. Our emergency shelter coordination table is made up of shelter leadership and Indigenous agency leadership, in recognition that even if there are no Indigenous led emergency shelters in Hamilton that we all benefit from Indigenous knowledge when making decisions.</a:t>
            </a:r>
          </a:p>
          <a:p>
            <a:pPr marL="171450" indent="-171450">
              <a:buFontTx/>
              <a:buChar char="-"/>
            </a:pPr>
            <a:r>
              <a:rPr lang="en-CA" sz="1200" dirty="0">
                <a:solidFill>
                  <a:srgbClr val="000000"/>
                </a:solidFill>
                <a:effectLst/>
                <a:latin typeface="Arial" panose="020B0604020202020204" pitchFamily="34" charset="0"/>
                <a:ea typeface="Times New Roman" panose="02020603050405020304" pitchFamily="18" charset="0"/>
              </a:rPr>
              <a:t>When working on funding and reporting requirements, such as the Reaching Home Community Homelessness Report, we seek input from CHIL, but aim to do the "heavy lifting" of drafting reports using information from previous projects with the Indigenous community, which then reduces the burden on CHIL and the Indigenous community advisory board when they review and approve reports.</a:t>
            </a:r>
          </a:p>
          <a:p>
            <a:pPr marL="171450" indent="-171450">
              <a:buFontTx/>
              <a:buChar char="-"/>
            </a:pPr>
            <a:r>
              <a:rPr lang="en-CA" sz="1200" dirty="0">
                <a:effectLst/>
                <a:latin typeface="Arial" panose="020B0604020202020204" pitchFamily="34" charset="0"/>
                <a:ea typeface="Times New Roman" panose="02020603050405020304" pitchFamily="18" charset="0"/>
              </a:rPr>
              <a:t>A few years ago, we engaged in a “90 Days of Action” project in partnership with CHIL, where we formalized a new model of coordinated access which prioritizes Indigenous community members for housing related supports. This model not only prioritizes Indigenous people but also gives flexibility around privacy and assessment requirements based on recommendations from the Indigenous community. This gives our sector a clear structure for allocating resources to better support Indigenous people experiencing homelessness</a:t>
            </a:r>
          </a:p>
          <a:p>
            <a:pPr marL="171450" indent="-171450">
              <a:buFontTx/>
              <a:buChar char="-"/>
            </a:pPr>
            <a:r>
              <a:rPr lang="en-CA" sz="1200" dirty="0">
                <a:effectLst/>
                <a:latin typeface="Arial" panose="020B0604020202020204" pitchFamily="34" charset="0"/>
              </a:rPr>
              <a:t>Communications are clear at every system table that addressing and preventing Indigenous experiences of homelessness is a priority and requires a community-wide commitment</a:t>
            </a:r>
          </a:p>
          <a:p>
            <a:pPr marL="628650" lvl="1" indent="-171450">
              <a:buFontTx/>
              <a:buChar char="-"/>
            </a:pPr>
            <a:r>
              <a:rPr lang="en-CA" dirty="0">
                <a:effectLst/>
                <a:latin typeface="Arial" panose="020B0604020202020204" pitchFamily="34" charset="0"/>
              </a:rPr>
              <a:t>Example: Indigenous Peoples are prioritized at </a:t>
            </a:r>
            <a:r>
              <a:rPr lang="en-CA">
                <a:effectLst/>
                <a:latin typeface="Arial" panose="020B0604020202020204" pitchFamily="34" charset="0"/>
              </a:rPr>
              <a:t>case conferencing</a:t>
            </a:r>
            <a:endParaRPr lang="en-CA" dirty="0"/>
          </a:p>
        </p:txBody>
      </p:sp>
      <p:sp>
        <p:nvSpPr>
          <p:cNvPr id="4" name="Slide Number Placeholder 3"/>
          <p:cNvSpPr>
            <a:spLocks noGrp="1"/>
          </p:cNvSpPr>
          <p:nvPr>
            <p:ph type="sldNum" sz="quarter" idx="5"/>
          </p:nvPr>
        </p:nvSpPr>
        <p:spPr/>
        <p:txBody>
          <a:bodyPr/>
          <a:lstStyle/>
          <a:p>
            <a:fld id="{10A3EFF2-DBE2-4936-ADA5-E4DD7C464BDA}" type="slidenum">
              <a:rPr lang="en-CA" smtClean="0"/>
              <a:t>4</a:t>
            </a:fld>
            <a:endParaRPr lang="en-CA"/>
          </a:p>
        </p:txBody>
      </p:sp>
    </p:spTree>
    <p:extLst>
      <p:ext uri="{BB962C8B-B14F-4D97-AF65-F5344CB8AC3E}">
        <p14:creationId xmlns:p14="http://schemas.microsoft.com/office/powerpoint/2010/main" val="169951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Homelessness is not stagnant and being partners in this work requires us to have open and honest discussion with each other</a:t>
            </a:r>
          </a:p>
          <a:p>
            <a:pPr marL="171450" indent="-171450">
              <a:buFontTx/>
              <a:buChar char="-"/>
            </a:pPr>
            <a:r>
              <a:rPr lang="en-CA" dirty="0"/>
              <a:t>One of our newest initiatives is an Action Research on Chronic Homelessness project</a:t>
            </a:r>
          </a:p>
          <a:p>
            <a:pPr marL="171450" indent="-171450">
              <a:buFontTx/>
              <a:buChar char="-"/>
            </a:pPr>
            <a:r>
              <a:rPr lang="en-CA" dirty="0"/>
              <a:t>We are developing an Indigenous cultural capacity and accountability framework to ensure every organization in our system has the capacity to understand and respond to Indigenous homelessness</a:t>
            </a:r>
          </a:p>
          <a:p>
            <a:pPr marL="628650" lvl="1" indent="-171450">
              <a:buFontTx/>
              <a:buChar char="-"/>
            </a:pPr>
            <a:r>
              <a:rPr lang="en-CA" dirty="0"/>
              <a:t>This will include training to understand and respond to unique causes of Indigenous homelessness, such as intergenerational trauma</a:t>
            </a:r>
          </a:p>
          <a:p>
            <a:pPr marL="628650" lvl="1" indent="-171450">
              <a:buFontTx/>
              <a:buChar char="-"/>
            </a:pPr>
            <a:r>
              <a:rPr lang="en-CA" dirty="0"/>
              <a:t>The framework is developing an Indigenous assessment process and training program for Hamilton’s homelessness system that is tailored to the different roles – Leadership, Frontline Worker’s, Managers, etc.</a:t>
            </a:r>
          </a:p>
          <a:p>
            <a:pPr marL="171450" indent="-171450">
              <a:buFontTx/>
              <a:buChar char="-"/>
            </a:pPr>
            <a:r>
              <a:rPr lang="en-CA" dirty="0"/>
              <a:t>We’re also developing an Indigenous Data Governance and Stewardship strategy</a:t>
            </a:r>
          </a:p>
          <a:p>
            <a:pPr marL="628650" lvl="1" indent="-171450">
              <a:buFontTx/>
              <a:buChar char="-"/>
            </a:pPr>
            <a:r>
              <a:rPr lang="en-CA" dirty="0"/>
              <a:t>The strategy is in recognition of the history of how data has been used against Indigenous peoples and Indigenous communities resulting in distrust and disengagement</a:t>
            </a:r>
          </a:p>
          <a:p>
            <a:pPr marL="628650" lvl="1" indent="-171450">
              <a:buFontTx/>
              <a:buChar char="-"/>
            </a:pPr>
            <a:r>
              <a:rPr lang="en-CA" dirty="0"/>
              <a:t>ARCH funding has allowed us to hire 2 new team members to accelerate this work and share our progress with everyone as we go</a:t>
            </a:r>
          </a:p>
          <a:p>
            <a:pPr marL="628650" lvl="1" indent="-171450">
              <a:buFontTx/>
              <a:buChar char="-"/>
            </a:pPr>
            <a:endParaRPr lang="en-CA" dirty="0"/>
          </a:p>
          <a:p>
            <a:pPr marL="628650" lvl="1" indent="-171450">
              <a:buFontTx/>
              <a:buChar char="-"/>
            </a:pPr>
            <a:endParaRPr lang="en-CA" dirty="0"/>
          </a:p>
          <a:p>
            <a:pPr marL="171450" lvl="0" indent="-171450">
              <a:buFontTx/>
              <a:buChar char="-"/>
            </a:pPr>
            <a:r>
              <a:rPr lang="en-CA" dirty="0"/>
              <a:t>These are just some of the practical examples of how we work Reaching Home Entity-to-Entity. We’re always happy to speak one-on-one with other communities – </a:t>
            </a:r>
            <a:r>
              <a:rPr lang="en-CA" dirty="0" err="1"/>
              <a:t>reachout</a:t>
            </a:r>
            <a:r>
              <a:rPr lang="en-CA"/>
              <a:t>.</a:t>
            </a:r>
            <a:endParaRPr lang="en-CA" dirty="0"/>
          </a:p>
        </p:txBody>
      </p:sp>
      <p:sp>
        <p:nvSpPr>
          <p:cNvPr id="4" name="Slide Number Placeholder 3"/>
          <p:cNvSpPr>
            <a:spLocks noGrp="1"/>
          </p:cNvSpPr>
          <p:nvPr>
            <p:ph type="sldNum" sz="quarter" idx="5"/>
          </p:nvPr>
        </p:nvSpPr>
        <p:spPr/>
        <p:txBody>
          <a:bodyPr/>
          <a:lstStyle/>
          <a:p>
            <a:fld id="{10A3EFF2-DBE2-4936-ADA5-E4DD7C464BDA}" type="slidenum">
              <a:rPr lang="en-CA" smtClean="0"/>
              <a:t>5</a:t>
            </a:fld>
            <a:endParaRPr lang="en-CA"/>
          </a:p>
        </p:txBody>
      </p:sp>
    </p:spTree>
    <p:extLst>
      <p:ext uri="{BB962C8B-B14F-4D97-AF65-F5344CB8AC3E}">
        <p14:creationId xmlns:p14="http://schemas.microsoft.com/office/powerpoint/2010/main" val="3586900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2.sv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14.png"/><Relationship Id="rId7" Type="http://schemas.openxmlformats.org/officeDocument/2006/relationships/image" Target="../media/image18.sv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7.svg"/><Relationship Id="rId4" Type="http://schemas.openxmlformats.org/officeDocument/2006/relationships/image" Target="../media/image26.png"/><Relationship Id="rId9" Type="http://schemas.openxmlformats.org/officeDocument/2006/relationships/image" Target="../media/image29.svg"/></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31.sv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720584" y="913665"/>
            <a:ext cx="13736325" cy="8344635"/>
            <a:chOff x="0" y="0"/>
            <a:chExt cx="3421282" cy="2078383"/>
          </a:xfrm>
        </p:grpSpPr>
        <p:sp>
          <p:nvSpPr>
            <p:cNvPr id="3" name="Freeform 3"/>
            <p:cNvSpPr/>
            <p:nvPr/>
          </p:nvSpPr>
          <p:spPr>
            <a:xfrm>
              <a:off x="0" y="0"/>
              <a:ext cx="3421281" cy="2078383"/>
            </a:xfrm>
            <a:custGeom>
              <a:avLst/>
              <a:gdLst/>
              <a:ahLst/>
              <a:cxnLst/>
              <a:rect l="l" t="t" r="r" b="b"/>
              <a:pathLst>
                <a:path w="3421281" h="2078383">
                  <a:moveTo>
                    <a:pt x="0" y="0"/>
                  </a:moveTo>
                  <a:lnTo>
                    <a:pt x="3421281" y="0"/>
                  </a:lnTo>
                  <a:lnTo>
                    <a:pt x="3421281" y="2078383"/>
                  </a:lnTo>
                  <a:lnTo>
                    <a:pt x="0" y="2078383"/>
                  </a:lnTo>
                  <a:close/>
                </a:path>
              </a:pathLst>
            </a:custGeom>
            <a:solidFill>
              <a:srgbClr val="FFCC00"/>
            </a:solidFill>
          </p:spPr>
          <p:txBody>
            <a:bodyPr/>
            <a:lstStyle/>
            <a:p>
              <a:endParaRPr lang="en-CA"/>
            </a:p>
          </p:txBody>
        </p:sp>
        <p:sp>
          <p:nvSpPr>
            <p:cNvPr id="4" name="TextBox 4"/>
            <p:cNvSpPr txBox="1"/>
            <p:nvPr/>
          </p:nvSpPr>
          <p:spPr>
            <a:xfrm>
              <a:off x="0" y="-66675"/>
              <a:ext cx="3421282" cy="2145058"/>
            </a:xfrm>
            <a:prstGeom prst="rect">
              <a:avLst/>
            </a:prstGeom>
          </p:spPr>
          <p:txBody>
            <a:bodyPr lIns="50800" tIns="50800" rIns="50800" bIns="50800" rtlCol="0" anchor="ctr"/>
            <a:lstStyle/>
            <a:p>
              <a:pPr algn="ctr">
                <a:lnSpc>
                  <a:spcPts val="3683"/>
                </a:lnSpc>
              </a:pPr>
              <a:endParaRPr/>
            </a:p>
          </p:txBody>
        </p:sp>
      </p:grpSp>
      <p:sp>
        <p:nvSpPr>
          <p:cNvPr id="5" name="Freeform 5"/>
          <p:cNvSpPr/>
          <p:nvPr/>
        </p:nvSpPr>
        <p:spPr>
          <a:xfrm>
            <a:off x="2712043" y="913665"/>
            <a:ext cx="5847822" cy="8016411"/>
          </a:xfrm>
          <a:custGeom>
            <a:avLst/>
            <a:gdLst/>
            <a:ahLst/>
            <a:cxnLst/>
            <a:rect l="l" t="t" r="r" b="b"/>
            <a:pathLst>
              <a:path w="5847822" h="8016411">
                <a:moveTo>
                  <a:pt x="0" y="0"/>
                </a:moveTo>
                <a:lnTo>
                  <a:pt x="5847823" y="0"/>
                </a:lnTo>
                <a:lnTo>
                  <a:pt x="5847823" y="8016411"/>
                </a:lnTo>
                <a:lnTo>
                  <a:pt x="0" y="8016411"/>
                </a:lnTo>
                <a:lnTo>
                  <a:pt x="0" y="0"/>
                </a:lnTo>
                <a:close/>
              </a:path>
            </a:pathLst>
          </a:custGeom>
          <a:blipFill>
            <a:blip r:embed="rId3">
              <a:extLst>
                <a:ext uri="{96DAC541-7B7A-43D3-8B79-37D633B846F1}">
                  <asvg:svgBlip xmlns:asvg="http://schemas.microsoft.com/office/drawing/2016/SVG/main" r:embed="rId4"/>
                </a:ext>
              </a:extLst>
            </a:blip>
            <a:stretch>
              <a:fillRect l="-37083"/>
            </a:stretch>
          </a:blipFill>
        </p:spPr>
        <p:txBody>
          <a:bodyPr/>
          <a:lstStyle/>
          <a:p>
            <a:endParaRPr lang="en-CA"/>
          </a:p>
        </p:txBody>
      </p:sp>
      <p:grpSp>
        <p:nvGrpSpPr>
          <p:cNvPr id="6" name="Group 6"/>
          <p:cNvGrpSpPr/>
          <p:nvPr/>
        </p:nvGrpSpPr>
        <p:grpSpPr>
          <a:xfrm>
            <a:off x="821946" y="1192157"/>
            <a:ext cx="7459428" cy="745942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8" name="TextBox 8"/>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9" name="Group 9"/>
          <p:cNvGrpSpPr/>
          <p:nvPr/>
        </p:nvGrpSpPr>
        <p:grpSpPr>
          <a:xfrm>
            <a:off x="985771" y="1355982"/>
            <a:ext cx="7131778" cy="713177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00"/>
            </a:solidFill>
          </p:spPr>
          <p:txBody>
            <a:bodyPr/>
            <a:lstStyle/>
            <a:p>
              <a:endParaRPr lang="en-CA"/>
            </a:p>
          </p:txBody>
        </p:sp>
        <p:sp>
          <p:nvSpPr>
            <p:cNvPr id="11" name="TextBox 11"/>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12" name="Group 12"/>
          <p:cNvGrpSpPr>
            <a:grpSpLocks noChangeAspect="1"/>
          </p:cNvGrpSpPr>
          <p:nvPr/>
        </p:nvGrpSpPr>
        <p:grpSpPr>
          <a:xfrm>
            <a:off x="1485595" y="1855818"/>
            <a:ext cx="6132130" cy="6132105"/>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3801" r="-46197"/>
              </a:stretch>
            </a:blipFill>
          </p:spPr>
          <p:txBody>
            <a:bodyPr/>
            <a:lstStyle/>
            <a:p>
              <a:endParaRPr lang="en-CA"/>
            </a:p>
          </p:txBody>
        </p:sp>
      </p:grpSp>
      <p:sp>
        <p:nvSpPr>
          <p:cNvPr id="14" name="AutoShape 14"/>
          <p:cNvSpPr/>
          <p:nvPr/>
        </p:nvSpPr>
        <p:spPr>
          <a:xfrm rot="-5400000">
            <a:off x="-658653" y="1356351"/>
            <a:ext cx="3374706" cy="0"/>
          </a:xfrm>
          <a:prstGeom prst="line">
            <a:avLst/>
          </a:prstGeom>
          <a:ln w="47625" cap="flat">
            <a:solidFill>
              <a:srgbClr val="000000"/>
            </a:solidFill>
            <a:prstDash val="solid"/>
            <a:headEnd type="none" w="sm" len="sm"/>
            <a:tailEnd type="none" w="sm" len="sm"/>
          </a:ln>
        </p:spPr>
        <p:txBody>
          <a:bodyPr/>
          <a:lstStyle/>
          <a:p>
            <a:endParaRPr lang="en-CA"/>
          </a:p>
        </p:txBody>
      </p:sp>
      <p:sp>
        <p:nvSpPr>
          <p:cNvPr id="15" name="AutoShape 15"/>
          <p:cNvSpPr/>
          <p:nvPr/>
        </p:nvSpPr>
        <p:spPr>
          <a:xfrm rot="-5400000">
            <a:off x="-505058" y="8729429"/>
            <a:ext cx="3067517" cy="0"/>
          </a:xfrm>
          <a:prstGeom prst="line">
            <a:avLst/>
          </a:prstGeom>
          <a:ln w="47625" cap="flat">
            <a:solidFill>
              <a:srgbClr val="000000"/>
            </a:solidFill>
            <a:prstDash val="solid"/>
            <a:headEnd type="none" w="sm" len="sm"/>
            <a:tailEnd type="none" w="sm" len="sm"/>
          </a:ln>
        </p:spPr>
        <p:txBody>
          <a:bodyPr/>
          <a:lstStyle/>
          <a:p>
            <a:endParaRPr lang="en-CA"/>
          </a:p>
        </p:txBody>
      </p:sp>
      <p:sp>
        <p:nvSpPr>
          <p:cNvPr id="16" name="Freeform 16"/>
          <p:cNvSpPr/>
          <p:nvPr/>
        </p:nvSpPr>
        <p:spPr>
          <a:xfrm>
            <a:off x="14499000" y="8858156"/>
            <a:ext cx="871756" cy="143840"/>
          </a:xfrm>
          <a:custGeom>
            <a:avLst/>
            <a:gdLst/>
            <a:ahLst/>
            <a:cxnLst/>
            <a:rect l="l" t="t" r="r" b="b"/>
            <a:pathLst>
              <a:path w="871756" h="143840">
                <a:moveTo>
                  <a:pt x="0" y="0"/>
                </a:moveTo>
                <a:lnTo>
                  <a:pt x="871756" y="0"/>
                </a:lnTo>
                <a:lnTo>
                  <a:pt x="871756" y="143840"/>
                </a:lnTo>
                <a:lnTo>
                  <a:pt x="0" y="1438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7" name="TextBox 17"/>
          <p:cNvSpPr txBox="1"/>
          <p:nvPr/>
        </p:nvSpPr>
        <p:spPr>
          <a:xfrm>
            <a:off x="9083615" y="2112993"/>
            <a:ext cx="7895267" cy="1569720"/>
          </a:xfrm>
          <a:prstGeom prst="rect">
            <a:avLst/>
          </a:prstGeom>
        </p:spPr>
        <p:txBody>
          <a:bodyPr lIns="0" tIns="0" rIns="0" bIns="0" rtlCol="0" anchor="t">
            <a:spAutoFit/>
          </a:bodyPr>
          <a:lstStyle/>
          <a:p>
            <a:pPr algn="l">
              <a:lnSpc>
                <a:spcPts val="11640"/>
              </a:lnSpc>
            </a:pPr>
            <a:r>
              <a:rPr lang="en-US" sz="12000">
                <a:solidFill>
                  <a:srgbClr val="000000"/>
                </a:solidFill>
                <a:latin typeface="Abril Fatface"/>
              </a:rPr>
              <a:t>Indigenous</a:t>
            </a:r>
          </a:p>
        </p:txBody>
      </p:sp>
      <p:sp>
        <p:nvSpPr>
          <p:cNvPr id="18" name="AutoShape 18"/>
          <p:cNvSpPr/>
          <p:nvPr/>
        </p:nvSpPr>
        <p:spPr>
          <a:xfrm>
            <a:off x="8897111" y="6796413"/>
            <a:ext cx="8268277" cy="0"/>
          </a:xfrm>
          <a:prstGeom prst="line">
            <a:avLst/>
          </a:prstGeom>
          <a:ln w="914400" cap="flat">
            <a:solidFill>
              <a:srgbClr val="FFFFFF"/>
            </a:solidFill>
            <a:prstDash val="solid"/>
            <a:headEnd type="none" w="sm" len="sm"/>
            <a:tailEnd type="none" w="sm" len="sm"/>
          </a:ln>
        </p:spPr>
        <p:txBody>
          <a:bodyPr/>
          <a:lstStyle/>
          <a:p>
            <a:endParaRPr lang="en-CA"/>
          </a:p>
        </p:txBody>
      </p:sp>
      <p:sp>
        <p:nvSpPr>
          <p:cNvPr id="19" name="TextBox 19"/>
          <p:cNvSpPr txBox="1"/>
          <p:nvPr/>
        </p:nvSpPr>
        <p:spPr>
          <a:xfrm>
            <a:off x="9228935" y="4011084"/>
            <a:ext cx="7604628" cy="1569718"/>
          </a:xfrm>
          <a:prstGeom prst="rect">
            <a:avLst/>
          </a:prstGeom>
        </p:spPr>
        <p:txBody>
          <a:bodyPr lIns="0" tIns="0" rIns="0" bIns="0" rtlCol="0" anchor="t">
            <a:spAutoFit/>
          </a:bodyPr>
          <a:lstStyle/>
          <a:p>
            <a:pPr algn="l">
              <a:lnSpc>
                <a:spcPts val="11639"/>
              </a:lnSpc>
            </a:pPr>
            <a:r>
              <a:rPr lang="en-US" sz="11999">
                <a:solidFill>
                  <a:srgbClr val="000000"/>
                </a:solidFill>
                <a:latin typeface="Abril Fatface"/>
              </a:rPr>
              <a:t>Municipal</a:t>
            </a:r>
          </a:p>
        </p:txBody>
      </p:sp>
      <p:sp>
        <p:nvSpPr>
          <p:cNvPr id="20" name="AutoShape 20"/>
          <p:cNvSpPr/>
          <p:nvPr/>
        </p:nvSpPr>
        <p:spPr>
          <a:xfrm>
            <a:off x="8897111" y="7676683"/>
            <a:ext cx="8268277" cy="0"/>
          </a:xfrm>
          <a:prstGeom prst="line">
            <a:avLst/>
          </a:prstGeom>
          <a:ln w="914400" cap="flat">
            <a:solidFill>
              <a:srgbClr val="FFFFFF"/>
            </a:solidFill>
            <a:prstDash val="solid"/>
            <a:headEnd type="none" w="sm" len="sm"/>
            <a:tailEnd type="none" w="sm" len="sm"/>
          </a:ln>
        </p:spPr>
        <p:txBody>
          <a:bodyPr/>
          <a:lstStyle/>
          <a:p>
            <a:endParaRPr lang="en-CA"/>
          </a:p>
        </p:txBody>
      </p:sp>
      <p:sp>
        <p:nvSpPr>
          <p:cNvPr id="21" name="TextBox 21"/>
          <p:cNvSpPr txBox="1"/>
          <p:nvPr/>
        </p:nvSpPr>
        <p:spPr>
          <a:xfrm>
            <a:off x="9228935" y="6380902"/>
            <a:ext cx="7604628" cy="1757045"/>
          </a:xfrm>
          <a:prstGeom prst="rect">
            <a:avLst/>
          </a:prstGeom>
        </p:spPr>
        <p:txBody>
          <a:bodyPr lIns="0" tIns="0" rIns="0" bIns="0" rtlCol="0" anchor="t">
            <a:spAutoFit/>
          </a:bodyPr>
          <a:lstStyle/>
          <a:p>
            <a:pPr algn="ctr">
              <a:lnSpc>
                <a:spcPts val="6790"/>
              </a:lnSpc>
            </a:pPr>
            <a:r>
              <a:rPr lang="en-US" sz="7000">
                <a:solidFill>
                  <a:srgbClr val="FF3131"/>
                </a:solidFill>
                <a:latin typeface="Abril Fatface"/>
              </a:rPr>
              <a:t>Entity to Entity Parntership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527911"/>
            <a:ext cx="18288000" cy="3231178"/>
            <a:chOff x="0" y="0"/>
            <a:chExt cx="4816593" cy="851010"/>
          </a:xfrm>
        </p:grpSpPr>
        <p:sp>
          <p:nvSpPr>
            <p:cNvPr id="3" name="Freeform 3"/>
            <p:cNvSpPr/>
            <p:nvPr/>
          </p:nvSpPr>
          <p:spPr>
            <a:xfrm>
              <a:off x="0" y="0"/>
              <a:ext cx="4816592" cy="851010"/>
            </a:xfrm>
            <a:custGeom>
              <a:avLst/>
              <a:gdLst/>
              <a:ahLst/>
              <a:cxnLst/>
              <a:rect l="l" t="t" r="r" b="b"/>
              <a:pathLst>
                <a:path w="4816592" h="851010">
                  <a:moveTo>
                    <a:pt x="0" y="0"/>
                  </a:moveTo>
                  <a:lnTo>
                    <a:pt x="4816592" y="0"/>
                  </a:lnTo>
                  <a:lnTo>
                    <a:pt x="4816592" y="851010"/>
                  </a:lnTo>
                  <a:lnTo>
                    <a:pt x="0" y="851010"/>
                  </a:lnTo>
                  <a:close/>
                </a:path>
              </a:pathLst>
            </a:custGeom>
            <a:solidFill>
              <a:srgbClr val="FFCC00"/>
            </a:solidFill>
          </p:spPr>
          <p:txBody>
            <a:bodyPr/>
            <a:lstStyle/>
            <a:p>
              <a:endParaRPr lang="en-CA"/>
            </a:p>
          </p:txBody>
        </p:sp>
        <p:sp>
          <p:nvSpPr>
            <p:cNvPr id="4" name="TextBox 4"/>
            <p:cNvSpPr txBox="1"/>
            <p:nvPr/>
          </p:nvSpPr>
          <p:spPr>
            <a:xfrm>
              <a:off x="0" y="-66675"/>
              <a:ext cx="4816593" cy="917685"/>
            </a:xfrm>
            <a:prstGeom prst="rect">
              <a:avLst/>
            </a:prstGeom>
          </p:spPr>
          <p:txBody>
            <a:bodyPr lIns="50800" tIns="50800" rIns="50800" bIns="50800" rtlCol="0" anchor="ctr"/>
            <a:lstStyle/>
            <a:p>
              <a:pPr algn="ctr">
                <a:lnSpc>
                  <a:spcPts val="3683"/>
                </a:lnSpc>
              </a:pPr>
              <a:endParaRPr/>
            </a:p>
          </p:txBody>
        </p:sp>
      </p:grpSp>
      <p:sp>
        <p:nvSpPr>
          <p:cNvPr id="5" name="Freeform 5"/>
          <p:cNvSpPr/>
          <p:nvPr/>
        </p:nvSpPr>
        <p:spPr>
          <a:xfrm>
            <a:off x="4996460" y="2561180"/>
            <a:ext cx="3767509" cy="5164641"/>
          </a:xfrm>
          <a:custGeom>
            <a:avLst/>
            <a:gdLst/>
            <a:ahLst/>
            <a:cxnLst/>
            <a:rect l="l" t="t" r="r" b="b"/>
            <a:pathLst>
              <a:path w="3767509" h="5164641">
                <a:moveTo>
                  <a:pt x="0" y="0"/>
                </a:moveTo>
                <a:lnTo>
                  <a:pt x="3767509" y="0"/>
                </a:lnTo>
                <a:lnTo>
                  <a:pt x="3767509" y="5164640"/>
                </a:lnTo>
                <a:lnTo>
                  <a:pt x="0" y="5164640"/>
                </a:lnTo>
                <a:lnTo>
                  <a:pt x="0" y="0"/>
                </a:lnTo>
                <a:close/>
              </a:path>
            </a:pathLst>
          </a:custGeom>
          <a:blipFill>
            <a:blip r:embed="rId3">
              <a:extLst>
                <a:ext uri="{96DAC541-7B7A-43D3-8B79-37D633B846F1}">
                  <asvg:svgBlip xmlns:asvg="http://schemas.microsoft.com/office/drawing/2016/SVG/main" r:embed="rId4"/>
                </a:ext>
              </a:extLst>
            </a:blip>
            <a:stretch>
              <a:fillRect l="-37083"/>
            </a:stretch>
          </a:blipFill>
        </p:spPr>
        <p:txBody>
          <a:bodyPr/>
          <a:lstStyle/>
          <a:p>
            <a:endParaRPr lang="en-CA"/>
          </a:p>
        </p:txBody>
      </p:sp>
      <p:grpSp>
        <p:nvGrpSpPr>
          <p:cNvPr id="6" name="Group 6"/>
          <p:cNvGrpSpPr/>
          <p:nvPr/>
        </p:nvGrpSpPr>
        <p:grpSpPr>
          <a:xfrm>
            <a:off x="3778749" y="2740600"/>
            <a:ext cx="4805800" cy="480580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8" name="TextBox 8"/>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9" name="Group 9"/>
          <p:cNvGrpSpPr/>
          <p:nvPr/>
        </p:nvGrpSpPr>
        <p:grpSpPr>
          <a:xfrm>
            <a:off x="3884294" y="2846146"/>
            <a:ext cx="4594708" cy="459470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3131"/>
            </a:solidFill>
          </p:spPr>
          <p:txBody>
            <a:bodyPr/>
            <a:lstStyle/>
            <a:p>
              <a:endParaRPr lang="en-CA"/>
            </a:p>
          </p:txBody>
        </p:sp>
        <p:sp>
          <p:nvSpPr>
            <p:cNvPr id="11" name="TextBox 11"/>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12" name="Group 12"/>
          <p:cNvGrpSpPr>
            <a:grpSpLocks noChangeAspect="1"/>
          </p:cNvGrpSpPr>
          <p:nvPr/>
        </p:nvGrpSpPr>
        <p:grpSpPr>
          <a:xfrm>
            <a:off x="4206310" y="3168170"/>
            <a:ext cx="3950677" cy="3950661"/>
            <a:chOff x="0" y="0"/>
            <a:chExt cx="6350000" cy="6349975"/>
          </a:xfrm>
        </p:grpSpPr>
        <p:sp>
          <p:nvSpPr>
            <p:cNvPr id="13" name="Freeform 1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t="-14725" b="-14725"/>
              </a:stretch>
            </a:blipFill>
          </p:spPr>
          <p:txBody>
            <a:bodyPr/>
            <a:lstStyle/>
            <a:p>
              <a:endParaRPr lang="en-CA"/>
            </a:p>
          </p:txBody>
        </p:sp>
      </p:grpSp>
      <p:sp>
        <p:nvSpPr>
          <p:cNvPr id="14" name="Freeform 14"/>
          <p:cNvSpPr/>
          <p:nvPr/>
        </p:nvSpPr>
        <p:spPr>
          <a:xfrm>
            <a:off x="10741742" y="2561180"/>
            <a:ext cx="3767509" cy="5164641"/>
          </a:xfrm>
          <a:custGeom>
            <a:avLst/>
            <a:gdLst/>
            <a:ahLst/>
            <a:cxnLst/>
            <a:rect l="l" t="t" r="r" b="b"/>
            <a:pathLst>
              <a:path w="3767509" h="5164641">
                <a:moveTo>
                  <a:pt x="0" y="0"/>
                </a:moveTo>
                <a:lnTo>
                  <a:pt x="3767509" y="0"/>
                </a:lnTo>
                <a:lnTo>
                  <a:pt x="3767509" y="5164640"/>
                </a:lnTo>
                <a:lnTo>
                  <a:pt x="0" y="5164640"/>
                </a:lnTo>
                <a:lnTo>
                  <a:pt x="0" y="0"/>
                </a:lnTo>
                <a:close/>
              </a:path>
            </a:pathLst>
          </a:custGeom>
          <a:blipFill>
            <a:blip r:embed="rId3">
              <a:extLst>
                <a:ext uri="{96DAC541-7B7A-43D3-8B79-37D633B846F1}">
                  <asvg:svgBlip xmlns:asvg="http://schemas.microsoft.com/office/drawing/2016/SVG/main" r:embed="rId4"/>
                </a:ext>
              </a:extLst>
            </a:blip>
            <a:stretch>
              <a:fillRect l="-37083"/>
            </a:stretch>
          </a:blipFill>
        </p:spPr>
        <p:txBody>
          <a:bodyPr/>
          <a:lstStyle/>
          <a:p>
            <a:endParaRPr lang="en-CA"/>
          </a:p>
        </p:txBody>
      </p:sp>
      <p:grpSp>
        <p:nvGrpSpPr>
          <p:cNvPr id="15" name="Group 15"/>
          <p:cNvGrpSpPr/>
          <p:nvPr/>
        </p:nvGrpSpPr>
        <p:grpSpPr>
          <a:xfrm>
            <a:off x="9524031" y="2740600"/>
            <a:ext cx="4805800" cy="480580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17" name="TextBox 17"/>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18" name="Group 18"/>
          <p:cNvGrpSpPr/>
          <p:nvPr/>
        </p:nvGrpSpPr>
        <p:grpSpPr>
          <a:xfrm>
            <a:off x="9629577" y="2846146"/>
            <a:ext cx="4594708" cy="4594708"/>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9D9D9"/>
            </a:solidFill>
          </p:spPr>
          <p:txBody>
            <a:bodyPr/>
            <a:lstStyle/>
            <a:p>
              <a:endParaRPr lang="en-CA"/>
            </a:p>
          </p:txBody>
        </p:sp>
        <p:sp>
          <p:nvSpPr>
            <p:cNvPr id="20" name="TextBox 20"/>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21" name="Group 21"/>
          <p:cNvGrpSpPr>
            <a:grpSpLocks noChangeAspect="1"/>
          </p:cNvGrpSpPr>
          <p:nvPr/>
        </p:nvGrpSpPr>
        <p:grpSpPr>
          <a:xfrm>
            <a:off x="9951593" y="3168170"/>
            <a:ext cx="3950677" cy="3950661"/>
            <a:chOff x="0" y="0"/>
            <a:chExt cx="6350000" cy="6349975"/>
          </a:xfrm>
        </p:grpSpPr>
        <p:sp>
          <p:nvSpPr>
            <p:cNvPr id="22" name="Freeform 22"/>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6"/>
              <a:stretch>
                <a:fillRect/>
              </a:stretch>
            </a:blipFill>
          </p:spPr>
          <p:txBody>
            <a:bodyPr/>
            <a:lstStyle/>
            <a:p>
              <a:endParaRPr lang="en-CA"/>
            </a:p>
          </p:txBody>
        </p:sp>
      </p:grpSp>
      <p:sp>
        <p:nvSpPr>
          <p:cNvPr id="23" name="Freeform 23"/>
          <p:cNvSpPr/>
          <p:nvPr/>
        </p:nvSpPr>
        <p:spPr>
          <a:xfrm flipH="1">
            <a:off x="1028700" y="2343455"/>
            <a:ext cx="4766894" cy="1005381"/>
          </a:xfrm>
          <a:custGeom>
            <a:avLst/>
            <a:gdLst/>
            <a:ahLst/>
            <a:cxnLst/>
            <a:rect l="l" t="t" r="r" b="b"/>
            <a:pathLst>
              <a:path w="4766894" h="1005381">
                <a:moveTo>
                  <a:pt x="4766894" y="0"/>
                </a:moveTo>
                <a:lnTo>
                  <a:pt x="0" y="0"/>
                </a:lnTo>
                <a:lnTo>
                  <a:pt x="0" y="1005381"/>
                </a:lnTo>
                <a:lnTo>
                  <a:pt x="4766894" y="1005381"/>
                </a:lnTo>
                <a:lnTo>
                  <a:pt x="4766894"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CA"/>
          </a:p>
        </p:txBody>
      </p:sp>
      <p:sp>
        <p:nvSpPr>
          <p:cNvPr id="24" name="Freeform 24"/>
          <p:cNvSpPr/>
          <p:nvPr/>
        </p:nvSpPr>
        <p:spPr>
          <a:xfrm>
            <a:off x="12239538" y="1824215"/>
            <a:ext cx="5631416" cy="1832770"/>
          </a:xfrm>
          <a:custGeom>
            <a:avLst/>
            <a:gdLst/>
            <a:ahLst/>
            <a:cxnLst/>
            <a:rect l="l" t="t" r="r" b="b"/>
            <a:pathLst>
              <a:path w="5631416" h="1832770">
                <a:moveTo>
                  <a:pt x="0" y="0"/>
                </a:moveTo>
                <a:lnTo>
                  <a:pt x="5631416" y="0"/>
                </a:lnTo>
                <a:lnTo>
                  <a:pt x="5631416" y="1832770"/>
                </a:lnTo>
                <a:lnTo>
                  <a:pt x="0" y="183277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CA"/>
          </a:p>
        </p:txBody>
      </p:sp>
      <p:sp>
        <p:nvSpPr>
          <p:cNvPr id="25" name="Freeform 25"/>
          <p:cNvSpPr/>
          <p:nvPr/>
        </p:nvSpPr>
        <p:spPr>
          <a:xfrm rot="-5400000">
            <a:off x="17458753" y="9092924"/>
            <a:ext cx="824403" cy="136026"/>
          </a:xfrm>
          <a:custGeom>
            <a:avLst/>
            <a:gdLst/>
            <a:ahLst/>
            <a:cxnLst/>
            <a:rect l="l" t="t" r="r" b="b"/>
            <a:pathLst>
              <a:path w="824403" h="136026">
                <a:moveTo>
                  <a:pt x="0" y="0"/>
                </a:moveTo>
                <a:lnTo>
                  <a:pt x="824403" y="0"/>
                </a:lnTo>
                <a:lnTo>
                  <a:pt x="824403" y="136026"/>
                </a:lnTo>
                <a:lnTo>
                  <a:pt x="0" y="13602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CA"/>
          </a:p>
        </p:txBody>
      </p:sp>
      <p:sp>
        <p:nvSpPr>
          <p:cNvPr id="26" name="TextBox 26"/>
          <p:cNvSpPr txBox="1"/>
          <p:nvPr/>
        </p:nvSpPr>
        <p:spPr>
          <a:xfrm>
            <a:off x="814568" y="7982995"/>
            <a:ext cx="8211384" cy="1005205"/>
          </a:xfrm>
          <a:prstGeom prst="rect">
            <a:avLst/>
          </a:prstGeom>
        </p:spPr>
        <p:txBody>
          <a:bodyPr lIns="0" tIns="0" rIns="0" bIns="0" rtlCol="0" anchor="t">
            <a:spAutoFit/>
          </a:bodyPr>
          <a:lstStyle/>
          <a:p>
            <a:pPr algn="r">
              <a:lnSpc>
                <a:spcPts val="3919"/>
              </a:lnSpc>
              <a:spcBef>
                <a:spcPct val="0"/>
              </a:spcBef>
            </a:pPr>
            <a:r>
              <a:rPr lang="en-US" sz="2799">
                <a:solidFill>
                  <a:srgbClr val="000000"/>
                </a:solidFill>
                <a:latin typeface="Poppins Bold"/>
              </a:rPr>
              <a:t>Coalition of Hamilton Indigenous Leadership</a:t>
            </a:r>
            <a:r>
              <a:rPr lang="en-US" sz="2799">
                <a:solidFill>
                  <a:srgbClr val="000000"/>
                </a:solidFill>
                <a:latin typeface="Poppins Medium"/>
              </a:rPr>
              <a:t>,</a:t>
            </a:r>
            <a:r>
              <a:rPr lang="en-US" sz="2799">
                <a:solidFill>
                  <a:srgbClr val="000000"/>
                </a:solidFill>
                <a:latin typeface="Poppins"/>
              </a:rPr>
              <a:t> Indigenous non-profit organizat</a:t>
            </a:r>
            <a:r>
              <a:rPr lang="en-US" sz="2799">
                <a:solidFill>
                  <a:srgbClr val="000000"/>
                </a:solidFill>
                <a:latin typeface="Poppins Medium"/>
              </a:rPr>
              <a:t>ion</a:t>
            </a:r>
          </a:p>
        </p:txBody>
      </p:sp>
      <p:sp>
        <p:nvSpPr>
          <p:cNvPr id="27" name="TextBox 27"/>
          <p:cNvSpPr txBox="1"/>
          <p:nvPr/>
        </p:nvSpPr>
        <p:spPr>
          <a:xfrm>
            <a:off x="9629577" y="7982995"/>
            <a:ext cx="6887326" cy="1005205"/>
          </a:xfrm>
          <a:prstGeom prst="rect">
            <a:avLst/>
          </a:prstGeom>
        </p:spPr>
        <p:txBody>
          <a:bodyPr lIns="0" tIns="0" rIns="0" bIns="0" rtlCol="0" anchor="t">
            <a:spAutoFit/>
          </a:bodyPr>
          <a:lstStyle/>
          <a:p>
            <a:pPr algn="l">
              <a:lnSpc>
                <a:spcPts val="3919"/>
              </a:lnSpc>
            </a:pPr>
            <a:r>
              <a:rPr lang="en-US" sz="2799">
                <a:solidFill>
                  <a:srgbClr val="000000"/>
                </a:solidFill>
                <a:latin typeface="Poppins Bold"/>
              </a:rPr>
              <a:t>City of Hamilton</a:t>
            </a:r>
            <a:r>
              <a:rPr lang="en-US" sz="2799">
                <a:solidFill>
                  <a:srgbClr val="000000"/>
                </a:solidFill>
                <a:latin typeface="Poppins Medium"/>
              </a:rPr>
              <a:t>,</a:t>
            </a:r>
          </a:p>
          <a:p>
            <a:pPr algn="l">
              <a:lnSpc>
                <a:spcPts val="3919"/>
              </a:lnSpc>
              <a:spcBef>
                <a:spcPct val="0"/>
              </a:spcBef>
            </a:pPr>
            <a:r>
              <a:rPr lang="en-US" sz="2799">
                <a:solidFill>
                  <a:srgbClr val="000000"/>
                </a:solidFill>
                <a:latin typeface="Poppins"/>
              </a:rPr>
              <a:t>Municipality</a:t>
            </a:r>
          </a:p>
        </p:txBody>
      </p:sp>
      <p:sp>
        <p:nvSpPr>
          <p:cNvPr id="28" name="TextBox 28"/>
          <p:cNvSpPr txBox="1"/>
          <p:nvPr/>
        </p:nvSpPr>
        <p:spPr>
          <a:xfrm>
            <a:off x="1028700" y="1058462"/>
            <a:ext cx="6282211" cy="1226058"/>
          </a:xfrm>
          <a:prstGeom prst="rect">
            <a:avLst/>
          </a:prstGeom>
        </p:spPr>
        <p:txBody>
          <a:bodyPr lIns="0" tIns="0" rIns="0" bIns="0" rtlCol="0" anchor="t">
            <a:spAutoFit/>
          </a:bodyPr>
          <a:lstStyle/>
          <a:p>
            <a:pPr algn="r">
              <a:lnSpc>
                <a:spcPts val="4656"/>
              </a:lnSpc>
            </a:pPr>
            <a:r>
              <a:rPr lang="en-US" sz="4800">
                <a:solidFill>
                  <a:srgbClr val="FF3131"/>
                </a:solidFill>
                <a:latin typeface="Abril Fatface"/>
              </a:rPr>
              <a:t>Indigenous Community Entity</a:t>
            </a:r>
          </a:p>
        </p:txBody>
      </p:sp>
      <p:sp>
        <p:nvSpPr>
          <p:cNvPr id="29" name="TextBox 29"/>
          <p:cNvSpPr txBox="1"/>
          <p:nvPr/>
        </p:nvSpPr>
        <p:spPr>
          <a:xfrm>
            <a:off x="9951593" y="1058462"/>
            <a:ext cx="6282211" cy="1226058"/>
          </a:xfrm>
          <a:prstGeom prst="rect">
            <a:avLst/>
          </a:prstGeom>
        </p:spPr>
        <p:txBody>
          <a:bodyPr lIns="0" tIns="0" rIns="0" bIns="0" rtlCol="0" anchor="t">
            <a:spAutoFit/>
          </a:bodyPr>
          <a:lstStyle/>
          <a:p>
            <a:pPr algn="just">
              <a:lnSpc>
                <a:spcPts val="4656"/>
              </a:lnSpc>
            </a:pPr>
            <a:r>
              <a:rPr lang="en-US" sz="4800">
                <a:solidFill>
                  <a:srgbClr val="000000"/>
                </a:solidFill>
                <a:latin typeface="Abril Fatface"/>
              </a:rPr>
              <a:t>Designated Community Entity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740268" y="1414005"/>
            <a:ext cx="5441194" cy="7458989"/>
          </a:xfrm>
          <a:custGeom>
            <a:avLst/>
            <a:gdLst/>
            <a:ahLst/>
            <a:cxnLst/>
            <a:rect l="l" t="t" r="r" b="b"/>
            <a:pathLst>
              <a:path w="5441194" h="7458989">
                <a:moveTo>
                  <a:pt x="0" y="0"/>
                </a:moveTo>
                <a:lnTo>
                  <a:pt x="5441194" y="0"/>
                </a:lnTo>
                <a:lnTo>
                  <a:pt x="5441194" y="7458990"/>
                </a:lnTo>
                <a:lnTo>
                  <a:pt x="0" y="7458990"/>
                </a:lnTo>
                <a:lnTo>
                  <a:pt x="0" y="0"/>
                </a:lnTo>
                <a:close/>
              </a:path>
            </a:pathLst>
          </a:custGeom>
          <a:blipFill>
            <a:blip r:embed="rId3">
              <a:extLst>
                <a:ext uri="{96DAC541-7B7A-43D3-8B79-37D633B846F1}">
                  <asvg:svgBlip xmlns:asvg="http://schemas.microsoft.com/office/drawing/2016/SVG/main" r:embed="rId4"/>
                </a:ext>
              </a:extLst>
            </a:blip>
            <a:stretch>
              <a:fillRect l="-37083"/>
            </a:stretch>
          </a:blipFill>
        </p:spPr>
        <p:txBody>
          <a:bodyPr/>
          <a:lstStyle/>
          <a:p>
            <a:endParaRPr lang="en-CA"/>
          </a:p>
        </p:txBody>
      </p:sp>
      <p:grpSp>
        <p:nvGrpSpPr>
          <p:cNvPr id="3" name="Group 3"/>
          <p:cNvGrpSpPr/>
          <p:nvPr/>
        </p:nvGrpSpPr>
        <p:grpSpPr>
          <a:xfrm>
            <a:off x="8981599" y="1673132"/>
            <a:ext cx="6940736" cy="694073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CA"/>
            </a:p>
          </p:txBody>
        </p:sp>
        <p:sp>
          <p:nvSpPr>
            <p:cNvPr id="5" name="TextBox 5"/>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6" name="Group 6"/>
          <p:cNvGrpSpPr/>
          <p:nvPr/>
        </p:nvGrpSpPr>
        <p:grpSpPr>
          <a:xfrm>
            <a:off x="9134032" y="1825565"/>
            <a:ext cx="6635870" cy="663587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C00"/>
            </a:solidFill>
          </p:spPr>
          <p:txBody>
            <a:bodyPr/>
            <a:lstStyle/>
            <a:p>
              <a:endParaRPr lang="en-CA"/>
            </a:p>
          </p:txBody>
        </p:sp>
        <p:sp>
          <p:nvSpPr>
            <p:cNvPr id="8" name="TextBox 8"/>
            <p:cNvSpPr txBox="1"/>
            <p:nvPr/>
          </p:nvSpPr>
          <p:spPr>
            <a:xfrm>
              <a:off x="76200" y="66675"/>
              <a:ext cx="660400" cy="669925"/>
            </a:xfrm>
            <a:prstGeom prst="rect">
              <a:avLst/>
            </a:prstGeom>
          </p:spPr>
          <p:txBody>
            <a:bodyPr lIns="50800" tIns="50800" rIns="50800" bIns="50800" rtlCol="0" anchor="ctr"/>
            <a:lstStyle/>
            <a:p>
              <a:pPr algn="ctr">
                <a:lnSpc>
                  <a:spcPts val="700"/>
                </a:lnSpc>
                <a:spcBef>
                  <a:spcPct val="0"/>
                </a:spcBef>
              </a:pPr>
              <a:endParaRPr/>
            </a:p>
          </p:txBody>
        </p:sp>
      </p:grpSp>
      <p:grpSp>
        <p:nvGrpSpPr>
          <p:cNvPr id="9" name="Group 9"/>
          <p:cNvGrpSpPr>
            <a:grpSpLocks noChangeAspect="1"/>
          </p:cNvGrpSpPr>
          <p:nvPr/>
        </p:nvGrpSpPr>
        <p:grpSpPr>
          <a:xfrm>
            <a:off x="9599101" y="2290645"/>
            <a:ext cx="5705732" cy="5705709"/>
            <a:chOff x="0" y="0"/>
            <a:chExt cx="6350000" cy="6349975"/>
          </a:xfrm>
        </p:grpSpPr>
        <p:sp>
          <p:nvSpPr>
            <p:cNvPr id="10" name="Freeform 10"/>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33282" t="-10787" r="-33818" b="-14469"/>
              </a:stretch>
            </a:blipFill>
          </p:spPr>
          <p:txBody>
            <a:bodyPr/>
            <a:lstStyle/>
            <a:p>
              <a:endParaRPr lang="en-CA"/>
            </a:p>
          </p:txBody>
        </p:sp>
      </p:grpSp>
      <p:sp>
        <p:nvSpPr>
          <p:cNvPr id="11" name="Freeform 11"/>
          <p:cNvSpPr/>
          <p:nvPr/>
        </p:nvSpPr>
        <p:spPr>
          <a:xfrm>
            <a:off x="1433115" y="1577985"/>
            <a:ext cx="824403" cy="136026"/>
          </a:xfrm>
          <a:custGeom>
            <a:avLst/>
            <a:gdLst/>
            <a:ahLst/>
            <a:cxnLst/>
            <a:rect l="l" t="t" r="r" b="b"/>
            <a:pathLst>
              <a:path w="824403" h="136026">
                <a:moveTo>
                  <a:pt x="0" y="0"/>
                </a:moveTo>
                <a:lnTo>
                  <a:pt x="824403" y="0"/>
                </a:lnTo>
                <a:lnTo>
                  <a:pt x="824403" y="136027"/>
                </a:lnTo>
                <a:lnTo>
                  <a:pt x="0" y="136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2" name="TextBox 12"/>
          <p:cNvSpPr txBox="1"/>
          <p:nvPr/>
        </p:nvSpPr>
        <p:spPr>
          <a:xfrm>
            <a:off x="1433115" y="2171212"/>
            <a:ext cx="7700917" cy="1915235"/>
          </a:xfrm>
          <a:prstGeom prst="rect">
            <a:avLst/>
          </a:prstGeom>
        </p:spPr>
        <p:txBody>
          <a:bodyPr lIns="0" tIns="0" rIns="0" bIns="0" rtlCol="0" anchor="t">
            <a:spAutoFit/>
          </a:bodyPr>
          <a:lstStyle/>
          <a:p>
            <a:pPr algn="l">
              <a:lnSpc>
                <a:spcPts val="7341"/>
              </a:lnSpc>
            </a:pPr>
            <a:r>
              <a:rPr lang="en-US" sz="7809">
                <a:solidFill>
                  <a:srgbClr val="000000"/>
                </a:solidFill>
                <a:latin typeface="Abril Fatface"/>
              </a:rPr>
              <a:t>Entity to Entity</a:t>
            </a:r>
          </a:p>
          <a:p>
            <a:pPr algn="l">
              <a:lnSpc>
                <a:spcPts val="7341"/>
              </a:lnSpc>
            </a:pPr>
            <a:r>
              <a:rPr lang="en-US" sz="7809">
                <a:solidFill>
                  <a:srgbClr val="FF3131"/>
                </a:solidFill>
                <a:latin typeface="Abril Fatface"/>
              </a:rPr>
              <a:t>Partnership</a:t>
            </a:r>
          </a:p>
        </p:txBody>
      </p:sp>
      <p:sp>
        <p:nvSpPr>
          <p:cNvPr id="13" name="TextBox 13"/>
          <p:cNvSpPr txBox="1"/>
          <p:nvPr/>
        </p:nvSpPr>
        <p:spPr>
          <a:xfrm>
            <a:off x="1433115" y="4463663"/>
            <a:ext cx="7159337" cy="3022283"/>
          </a:xfrm>
          <a:prstGeom prst="rect">
            <a:avLst/>
          </a:prstGeom>
        </p:spPr>
        <p:txBody>
          <a:bodyPr lIns="0" tIns="0" rIns="0" bIns="0" rtlCol="0" anchor="t">
            <a:spAutoFit/>
          </a:bodyPr>
          <a:lstStyle/>
          <a:p>
            <a:pPr algn="l">
              <a:lnSpc>
                <a:spcPts val="5880"/>
              </a:lnSpc>
            </a:pPr>
            <a:r>
              <a:rPr lang="en-US" sz="4200">
                <a:solidFill>
                  <a:srgbClr val="000000"/>
                </a:solidFill>
                <a:latin typeface="Poppins Medium"/>
              </a:rPr>
              <a:t>A commitment to our city</a:t>
            </a:r>
          </a:p>
          <a:p>
            <a:pPr marL="906780" lvl="1" indent="-453390" algn="l">
              <a:lnSpc>
                <a:spcPts val="5880"/>
              </a:lnSpc>
              <a:buFont typeface="Arial"/>
              <a:buChar char="•"/>
            </a:pPr>
            <a:r>
              <a:rPr lang="en-US" sz="4200">
                <a:solidFill>
                  <a:srgbClr val="000000"/>
                </a:solidFill>
                <a:latin typeface="Poppins Medium"/>
              </a:rPr>
              <a:t>History</a:t>
            </a:r>
          </a:p>
          <a:p>
            <a:pPr marL="906780" lvl="1" indent="-453390" algn="l">
              <a:lnSpc>
                <a:spcPts val="5880"/>
              </a:lnSpc>
              <a:buFont typeface="Arial"/>
              <a:buChar char="•"/>
            </a:pPr>
            <a:r>
              <a:rPr lang="en-US" sz="4200">
                <a:solidFill>
                  <a:srgbClr val="000000"/>
                </a:solidFill>
                <a:latin typeface="Poppins Medium"/>
              </a:rPr>
              <a:t>Reconciliation</a:t>
            </a:r>
          </a:p>
          <a:p>
            <a:pPr marL="906780" lvl="1" indent="-453390" algn="l">
              <a:lnSpc>
                <a:spcPts val="5880"/>
              </a:lnSpc>
              <a:buFont typeface="Arial"/>
              <a:buChar char="•"/>
            </a:pPr>
            <a:r>
              <a:rPr lang="en-US" sz="4200">
                <a:solidFill>
                  <a:srgbClr val="000000"/>
                </a:solidFill>
                <a:latin typeface="Poppins Medium"/>
              </a:rPr>
              <a:t>Ongoing commitment</a:t>
            </a:r>
          </a:p>
        </p:txBody>
      </p:sp>
      <p:sp>
        <p:nvSpPr>
          <p:cNvPr id="14" name="Freeform 14"/>
          <p:cNvSpPr/>
          <p:nvPr/>
        </p:nvSpPr>
        <p:spPr>
          <a:xfrm rot="5400000" flipV="1">
            <a:off x="16528816" y="929138"/>
            <a:ext cx="601368" cy="300684"/>
          </a:xfrm>
          <a:custGeom>
            <a:avLst/>
            <a:gdLst/>
            <a:ahLst/>
            <a:cxnLst/>
            <a:rect l="l" t="t" r="r" b="b"/>
            <a:pathLst>
              <a:path w="601368" h="300684">
                <a:moveTo>
                  <a:pt x="0" y="300684"/>
                </a:moveTo>
                <a:lnTo>
                  <a:pt x="601368" y="300684"/>
                </a:lnTo>
                <a:lnTo>
                  <a:pt x="601368" y="0"/>
                </a:lnTo>
                <a:lnTo>
                  <a:pt x="0" y="0"/>
                </a:lnTo>
                <a:lnTo>
                  <a:pt x="0" y="300684"/>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
        <p:nvSpPr>
          <p:cNvPr id="15" name="Freeform 15"/>
          <p:cNvSpPr/>
          <p:nvPr/>
        </p:nvSpPr>
        <p:spPr>
          <a:xfrm rot="5400000" flipV="1">
            <a:off x="16167894" y="929138"/>
            <a:ext cx="601368" cy="300684"/>
          </a:xfrm>
          <a:custGeom>
            <a:avLst/>
            <a:gdLst/>
            <a:ahLst/>
            <a:cxnLst/>
            <a:rect l="l" t="t" r="r" b="b"/>
            <a:pathLst>
              <a:path w="601368" h="300684">
                <a:moveTo>
                  <a:pt x="0" y="300684"/>
                </a:moveTo>
                <a:lnTo>
                  <a:pt x="601368" y="300684"/>
                </a:lnTo>
                <a:lnTo>
                  <a:pt x="601368" y="0"/>
                </a:lnTo>
                <a:lnTo>
                  <a:pt x="0" y="0"/>
                </a:lnTo>
                <a:lnTo>
                  <a:pt x="0" y="300684"/>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CA"/>
          </a:p>
        </p:txBody>
      </p:sp>
      <p:sp>
        <p:nvSpPr>
          <p:cNvPr id="16" name="Freeform 16"/>
          <p:cNvSpPr/>
          <p:nvPr/>
        </p:nvSpPr>
        <p:spPr>
          <a:xfrm rot="5400000" flipV="1">
            <a:off x="15810060" y="929138"/>
            <a:ext cx="601368" cy="300684"/>
          </a:xfrm>
          <a:custGeom>
            <a:avLst/>
            <a:gdLst/>
            <a:ahLst/>
            <a:cxnLst/>
            <a:rect l="l" t="t" r="r" b="b"/>
            <a:pathLst>
              <a:path w="601368" h="300684">
                <a:moveTo>
                  <a:pt x="0" y="300684"/>
                </a:moveTo>
                <a:lnTo>
                  <a:pt x="601368" y="300684"/>
                </a:lnTo>
                <a:lnTo>
                  <a:pt x="601368" y="0"/>
                </a:lnTo>
                <a:lnTo>
                  <a:pt x="0" y="0"/>
                </a:lnTo>
                <a:lnTo>
                  <a:pt x="0" y="300684"/>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CA"/>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387087"/>
            <a:ext cx="18451927" cy="3086100"/>
            <a:chOff x="0" y="0"/>
            <a:chExt cx="4859767" cy="812800"/>
          </a:xfrm>
        </p:grpSpPr>
        <p:sp>
          <p:nvSpPr>
            <p:cNvPr id="3" name="Freeform 3"/>
            <p:cNvSpPr/>
            <p:nvPr/>
          </p:nvSpPr>
          <p:spPr>
            <a:xfrm>
              <a:off x="0" y="0"/>
              <a:ext cx="4859767" cy="812800"/>
            </a:xfrm>
            <a:custGeom>
              <a:avLst/>
              <a:gdLst/>
              <a:ahLst/>
              <a:cxnLst/>
              <a:rect l="l" t="t" r="r" b="b"/>
              <a:pathLst>
                <a:path w="4859767" h="812800">
                  <a:moveTo>
                    <a:pt x="0" y="0"/>
                  </a:moveTo>
                  <a:lnTo>
                    <a:pt x="4859767" y="0"/>
                  </a:lnTo>
                  <a:lnTo>
                    <a:pt x="4859767" y="812800"/>
                  </a:lnTo>
                  <a:lnTo>
                    <a:pt x="0" y="812800"/>
                  </a:lnTo>
                  <a:close/>
                </a:path>
              </a:pathLst>
            </a:custGeom>
            <a:solidFill>
              <a:srgbClr val="FFCC00"/>
            </a:solidFill>
          </p:spPr>
          <p:txBody>
            <a:bodyPr/>
            <a:lstStyle/>
            <a:p>
              <a:endParaRPr lang="en-CA"/>
            </a:p>
          </p:txBody>
        </p:sp>
        <p:sp>
          <p:nvSpPr>
            <p:cNvPr id="4" name="TextBox 4"/>
            <p:cNvSpPr txBox="1"/>
            <p:nvPr/>
          </p:nvSpPr>
          <p:spPr>
            <a:xfrm>
              <a:off x="0" y="-66675"/>
              <a:ext cx="4859767" cy="879475"/>
            </a:xfrm>
            <a:prstGeom prst="rect">
              <a:avLst/>
            </a:prstGeom>
          </p:spPr>
          <p:txBody>
            <a:bodyPr lIns="50800" tIns="50800" rIns="50800" bIns="50800" rtlCol="0" anchor="ctr"/>
            <a:lstStyle/>
            <a:p>
              <a:pPr algn="ctr">
                <a:lnSpc>
                  <a:spcPts val="3683"/>
                </a:lnSpc>
              </a:pPr>
              <a:endParaRPr/>
            </a:p>
          </p:txBody>
        </p:sp>
      </p:grpSp>
      <p:grpSp>
        <p:nvGrpSpPr>
          <p:cNvPr id="5" name="Group 5"/>
          <p:cNvGrpSpPr>
            <a:grpSpLocks noChangeAspect="1"/>
          </p:cNvGrpSpPr>
          <p:nvPr/>
        </p:nvGrpSpPr>
        <p:grpSpPr>
          <a:xfrm>
            <a:off x="11359521" y="3379714"/>
            <a:ext cx="8713056" cy="8713021"/>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6703" r="-16703"/>
              </a:stretch>
            </a:blipFill>
          </p:spPr>
          <p:txBody>
            <a:bodyPr/>
            <a:lstStyle/>
            <a:p>
              <a:endParaRPr lang="en-CA"/>
            </a:p>
          </p:txBody>
        </p:sp>
      </p:grpSp>
      <p:sp>
        <p:nvSpPr>
          <p:cNvPr id="7" name="Freeform 7"/>
          <p:cNvSpPr/>
          <p:nvPr/>
        </p:nvSpPr>
        <p:spPr>
          <a:xfrm>
            <a:off x="16537285" y="852509"/>
            <a:ext cx="4290991" cy="4290991"/>
          </a:xfrm>
          <a:custGeom>
            <a:avLst/>
            <a:gdLst/>
            <a:ahLst/>
            <a:cxnLst/>
            <a:rect l="l" t="t" r="r" b="b"/>
            <a:pathLst>
              <a:path w="4290991" h="4290991">
                <a:moveTo>
                  <a:pt x="0" y="0"/>
                </a:moveTo>
                <a:lnTo>
                  <a:pt x="4290992" y="0"/>
                </a:lnTo>
                <a:lnTo>
                  <a:pt x="4290992" y="4290991"/>
                </a:lnTo>
                <a:lnTo>
                  <a:pt x="0" y="42909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TextBox 8"/>
          <p:cNvSpPr txBox="1"/>
          <p:nvPr/>
        </p:nvSpPr>
        <p:spPr>
          <a:xfrm>
            <a:off x="1874775" y="1973730"/>
            <a:ext cx="8158952" cy="2115224"/>
          </a:xfrm>
          <a:prstGeom prst="rect">
            <a:avLst/>
          </a:prstGeom>
        </p:spPr>
        <p:txBody>
          <a:bodyPr lIns="0" tIns="0" rIns="0" bIns="0" rtlCol="0" anchor="t">
            <a:spAutoFit/>
          </a:bodyPr>
          <a:lstStyle/>
          <a:p>
            <a:pPr algn="l">
              <a:lnSpc>
                <a:spcPts val="8227"/>
              </a:lnSpc>
            </a:pPr>
            <a:r>
              <a:rPr lang="en-US" sz="7548">
                <a:solidFill>
                  <a:srgbClr val="000000"/>
                </a:solidFill>
                <a:latin typeface="Abril Fatface"/>
              </a:rPr>
              <a:t>Ongoing Commitment</a:t>
            </a:r>
          </a:p>
        </p:txBody>
      </p:sp>
      <p:sp>
        <p:nvSpPr>
          <p:cNvPr id="9" name="TextBox 9"/>
          <p:cNvSpPr txBox="1"/>
          <p:nvPr/>
        </p:nvSpPr>
        <p:spPr>
          <a:xfrm>
            <a:off x="1874775" y="5029200"/>
            <a:ext cx="7430991" cy="2279333"/>
          </a:xfrm>
          <a:prstGeom prst="rect">
            <a:avLst/>
          </a:prstGeom>
        </p:spPr>
        <p:txBody>
          <a:bodyPr lIns="0" tIns="0" rIns="0" bIns="0" rtlCol="0" anchor="t">
            <a:spAutoFit/>
          </a:bodyPr>
          <a:lstStyle/>
          <a:p>
            <a:pPr marL="906780" lvl="1" indent="-453390" algn="l">
              <a:lnSpc>
                <a:spcPts val="5880"/>
              </a:lnSpc>
              <a:buFont typeface="Arial"/>
              <a:buChar char="•"/>
            </a:pPr>
            <a:r>
              <a:rPr lang="en-US" sz="4200">
                <a:solidFill>
                  <a:srgbClr val="000000"/>
                </a:solidFill>
                <a:latin typeface="Poppins Medium"/>
              </a:rPr>
              <a:t>Investments</a:t>
            </a:r>
          </a:p>
          <a:p>
            <a:pPr marL="906780" lvl="1" indent="-453390" algn="l">
              <a:lnSpc>
                <a:spcPts val="5880"/>
              </a:lnSpc>
              <a:buFont typeface="Arial"/>
              <a:buChar char="•"/>
            </a:pPr>
            <a:r>
              <a:rPr lang="en-US" sz="4200">
                <a:solidFill>
                  <a:srgbClr val="000000"/>
                </a:solidFill>
                <a:latin typeface="Poppins Medium"/>
              </a:rPr>
              <a:t>Internal changes</a:t>
            </a:r>
          </a:p>
          <a:p>
            <a:pPr marL="906780" lvl="1" indent="-453390" algn="l">
              <a:lnSpc>
                <a:spcPts val="5880"/>
              </a:lnSpc>
              <a:buFont typeface="Arial"/>
              <a:buChar char="•"/>
            </a:pPr>
            <a:r>
              <a:rPr lang="en-US" sz="4200">
                <a:solidFill>
                  <a:srgbClr val="000000"/>
                </a:solidFill>
                <a:latin typeface="Poppins Medium"/>
              </a:rPr>
              <a:t>System changes</a:t>
            </a:r>
          </a:p>
        </p:txBody>
      </p:sp>
      <p:sp>
        <p:nvSpPr>
          <p:cNvPr id="10" name="AutoShape 10"/>
          <p:cNvSpPr/>
          <p:nvPr/>
        </p:nvSpPr>
        <p:spPr>
          <a:xfrm>
            <a:off x="7201950" y="828613"/>
            <a:ext cx="5458233" cy="0"/>
          </a:xfrm>
          <a:prstGeom prst="line">
            <a:avLst/>
          </a:prstGeom>
          <a:ln w="47625" cap="flat">
            <a:solidFill>
              <a:srgbClr val="FF3131"/>
            </a:solidFill>
            <a:prstDash val="solid"/>
            <a:headEnd type="none" w="sm" len="sm"/>
            <a:tailEnd type="none" w="sm" len="sm"/>
          </a:ln>
        </p:spPr>
        <p:txBody>
          <a:bodyPr/>
          <a:lstStyle/>
          <a:p>
            <a:endParaRPr lang="en-CA"/>
          </a:p>
        </p:txBody>
      </p:sp>
      <p:sp>
        <p:nvSpPr>
          <p:cNvPr id="11" name="Freeform 11"/>
          <p:cNvSpPr/>
          <p:nvPr/>
        </p:nvSpPr>
        <p:spPr>
          <a:xfrm>
            <a:off x="1050373" y="9190287"/>
            <a:ext cx="824403" cy="136026"/>
          </a:xfrm>
          <a:custGeom>
            <a:avLst/>
            <a:gdLst/>
            <a:ahLst/>
            <a:cxnLst/>
            <a:rect l="l" t="t" r="r" b="b"/>
            <a:pathLst>
              <a:path w="824403" h="136026">
                <a:moveTo>
                  <a:pt x="0" y="0"/>
                </a:moveTo>
                <a:lnTo>
                  <a:pt x="824402" y="0"/>
                </a:lnTo>
                <a:lnTo>
                  <a:pt x="824402" y="136026"/>
                </a:lnTo>
                <a:lnTo>
                  <a:pt x="0" y="1360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12" name="Freeform 12"/>
          <p:cNvSpPr/>
          <p:nvPr/>
        </p:nvSpPr>
        <p:spPr>
          <a:xfrm rot="5400000">
            <a:off x="470026" y="907500"/>
            <a:ext cx="1895724" cy="1701412"/>
          </a:xfrm>
          <a:custGeom>
            <a:avLst/>
            <a:gdLst/>
            <a:ahLst/>
            <a:cxnLst/>
            <a:rect l="l" t="t" r="r" b="b"/>
            <a:pathLst>
              <a:path w="1895724" h="1701412">
                <a:moveTo>
                  <a:pt x="0" y="0"/>
                </a:moveTo>
                <a:lnTo>
                  <a:pt x="1895725" y="0"/>
                </a:lnTo>
                <a:lnTo>
                  <a:pt x="1895725" y="1701413"/>
                </a:lnTo>
                <a:lnTo>
                  <a:pt x="0" y="17014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CA"/>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291570"/>
            <a:ext cx="16230600" cy="7703860"/>
            <a:chOff x="0" y="0"/>
            <a:chExt cx="4274726" cy="2029000"/>
          </a:xfrm>
        </p:grpSpPr>
        <p:sp>
          <p:nvSpPr>
            <p:cNvPr id="3" name="Freeform 3"/>
            <p:cNvSpPr/>
            <p:nvPr/>
          </p:nvSpPr>
          <p:spPr>
            <a:xfrm>
              <a:off x="0" y="0"/>
              <a:ext cx="4274726" cy="2029000"/>
            </a:xfrm>
            <a:custGeom>
              <a:avLst/>
              <a:gdLst/>
              <a:ahLst/>
              <a:cxnLst/>
              <a:rect l="l" t="t" r="r" b="b"/>
              <a:pathLst>
                <a:path w="4274726" h="2029000">
                  <a:moveTo>
                    <a:pt x="0" y="0"/>
                  </a:moveTo>
                  <a:lnTo>
                    <a:pt x="4274726" y="0"/>
                  </a:lnTo>
                  <a:lnTo>
                    <a:pt x="4274726" y="2029000"/>
                  </a:lnTo>
                  <a:lnTo>
                    <a:pt x="0" y="2029000"/>
                  </a:lnTo>
                  <a:close/>
                </a:path>
              </a:pathLst>
            </a:custGeom>
            <a:solidFill>
              <a:srgbClr val="FFCC00"/>
            </a:solidFill>
          </p:spPr>
          <p:txBody>
            <a:bodyPr/>
            <a:lstStyle/>
            <a:p>
              <a:endParaRPr lang="en-CA"/>
            </a:p>
          </p:txBody>
        </p:sp>
        <p:sp>
          <p:nvSpPr>
            <p:cNvPr id="4" name="TextBox 4"/>
            <p:cNvSpPr txBox="1"/>
            <p:nvPr/>
          </p:nvSpPr>
          <p:spPr>
            <a:xfrm>
              <a:off x="0" y="-66675"/>
              <a:ext cx="4274726" cy="2095675"/>
            </a:xfrm>
            <a:prstGeom prst="rect">
              <a:avLst/>
            </a:prstGeom>
          </p:spPr>
          <p:txBody>
            <a:bodyPr lIns="50800" tIns="50800" rIns="50800" bIns="50800" rtlCol="0" anchor="ctr"/>
            <a:lstStyle/>
            <a:p>
              <a:pPr algn="ctr">
                <a:lnSpc>
                  <a:spcPts val="3683"/>
                </a:lnSpc>
              </a:pPr>
              <a:endParaRPr/>
            </a:p>
          </p:txBody>
        </p:sp>
      </p:grpSp>
      <p:grpSp>
        <p:nvGrpSpPr>
          <p:cNvPr id="5" name="Group 5"/>
          <p:cNvGrpSpPr>
            <a:grpSpLocks noChangeAspect="1"/>
          </p:cNvGrpSpPr>
          <p:nvPr/>
        </p:nvGrpSpPr>
        <p:grpSpPr>
          <a:xfrm>
            <a:off x="11008442" y="2130922"/>
            <a:ext cx="6001662" cy="6001638"/>
            <a:chOff x="0" y="0"/>
            <a:chExt cx="6350000" cy="6349975"/>
          </a:xfrm>
        </p:grpSpPr>
        <p:sp>
          <p:nvSpPr>
            <p:cNvPr id="6" name="Freeform 6"/>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16703" r="-16703"/>
              </a:stretch>
            </a:blipFill>
          </p:spPr>
          <p:txBody>
            <a:bodyPr/>
            <a:lstStyle/>
            <a:p>
              <a:endParaRPr lang="en-CA"/>
            </a:p>
          </p:txBody>
        </p:sp>
      </p:grpSp>
      <p:sp>
        <p:nvSpPr>
          <p:cNvPr id="7" name="Freeform 7"/>
          <p:cNvSpPr/>
          <p:nvPr/>
        </p:nvSpPr>
        <p:spPr>
          <a:xfrm>
            <a:off x="16398880" y="2288765"/>
            <a:ext cx="1720840" cy="417304"/>
          </a:xfrm>
          <a:custGeom>
            <a:avLst/>
            <a:gdLst/>
            <a:ahLst/>
            <a:cxnLst/>
            <a:rect l="l" t="t" r="r" b="b"/>
            <a:pathLst>
              <a:path w="1720840" h="417304">
                <a:moveTo>
                  <a:pt x="0" y="0"/>
                </a:moveTo>
                <a:lnTo>
                  <a:pt x="1720840" y="0"/>
                </a:lnTo>
                <a:lnTo>
                  <a:pt x="1720840" y="417303"/>
                </a:lnTo>
                <a:lnTo>
                  <a:pt x="0" y="41730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CA"/>
          </a:p>
        </p:txBody>
      </p:sp>
      <p:sp>
        <p:nvSpPr>
          <p:cNvPr id="8" name="Freeform 8"/>
          <p:cNvSpPr/>
          <p:nvPr/>
        </p:nvSpPr>
        <p:spPr>
          <a:xfrm rot="5400000">
            <a:off x="470026" y="907500"/>
            <a:ext cx="1895724" cy="1701412"/>
          </a:xfrm>
          <a:custGeom>
            <a:avLst/>
            <a:gdLst/>
            <a:ahLst/>
            <a:cxnLst/>
            <a:rect l="l" t="t" r="r" b="b"/>
            <a:pathLst>
              <a:path w="1895724" h="1701412">
                <a:moveTo>
                  <a:pt x="0" y="0"/>
                </a:moveTo>
                <a:lnTo>
                  <a:pt x="1895725" y="0"/>
                </a:lnTo>
                <a:lnTo>
                  <a:pt x="1895725" y="1701413"/>
                </a:lnTo>
                <a:lnTo>
                  <a:pt x="0" y="17014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CA"/>
          </a:p>
        </p:txBody>
      </p:sp>
      <p:sp>
        <p:nvSpPr>
          <p:cNvPr id="9" name="TextBox 9"/>
          <p:cNvSpPr txBox="1"/>
          <p:nvPr/>
        </p:nvSpPr>
        <p:spPr>
          <a:xfrm>
            <a:off x="1874775" y="2283322"/>
            <a:ext cx="7269225" cy="997892"/>
          </a:xfrm>
          <a:prstGeom prst="rect">
            <a:avLst/>
          </a:prstGeom>
        </p:spPr>
        <p:txBody>
          <a:bodyPr lIns="0" tIns="0" rIns="0" bIns="0" rtlCol="0" anchor="t">
            <a:spAutoFit/>
          </a:bodyPr>
          <a:lstStyle/>
          <a:p>
            <a:pPr algn="l">
              <a:lnSpc>
                <a:spcPts val="7321"/>
              </a:lnSpc>
            </a:pPr>
            <a:r>
              <a:rPr lang="en-US" sz="7548">
                <a:solidFill>
                  <a:srgbClr val="FF3131"/>
                </a:solidFill>
                <a:latin typeface="Abril Fatface"/>
              </a:rPr>
              <a:t>What’s next?</a:t>
            </a:r>
          </a:p>
        </p:txBody>
      </p:sp>
      <p:sp>
        <p:nvSpPr>
          <p:cNvPr id="10" name="TextBox 10"/>
          <p:cNvSpPr txBox="1"/>
          <p:nvPr/>
        </p:nvSpPr>
        <p:spPr>
          <a:xfrm>
            <a:off x="1874775" y="3351259"/>
            <a:ext cx="7430991" cy="1289685"/>
          </a:xfrm>
          <a:prstGeom prst="rect">
            <a:avLst/>
          </a:prstGeom>
        </p:spPr>
        <p:txBody>
          <a:bodyPr lIns="0" tIns="0" rIns="0" bIns="0" rtlCol="0" anchor="t">
            <a:spAutoFit/>
          </a:bodyPr>
          <a:lstStyle/>
          <a:p>
            <a:pPr algn="l">
              <a:lnSpc>
                <a:spcPts val="5040"/>
              </a:lnSpc>
              <a:spcBef>
                <a:spcPct val="0"/>
              </a:spcBef>
            </a:pPr>
            <a:r>
              <a:rPr lang="en-US" sz="3600">
                <a:solidFill>
                  <a:srgbClr val="000000"/>
                </a:solidFill>
                <a:latin typeface="Poppins Bold"/>
              </a:rPr>
              <a:t>Action Research on Chronic Homelessness in Hamilton</a:t>
            </a:r>
          </a:p>
        </p:txBody>
      </p:sp>
      <p:sp>
        <p:nvSpPr>
          <p:cNvPr id="11" name="TextBox 11"/>
          <p:cNvSpPr txBox="1"/>
          <p:nvPr/>
        </p:nvSpPr>
        <p:spPr>
          <a:xfrm>
            <a:off x="1874775" y="5057775"/>
            <a:ext cx="9133667" cy="2252345"/>
          </a:xfrm>
          <a:prstGeom prst="rect">
            <a:avLst/>
          </a:prstGeom>
        </p:spPr>
        <p:txBody>
          <a:bodyPr lIns="0" tIns="0" rIns="0" bIns="0" rtlCol="0" anchor="t">
            <a:spAutoFit/>
          </a:bodyPr>
          <a:lstStyle/>
          <a:p>
            <a:pPr algn="l">
              <a:lnSpc>
                <a:spcPts val="4480"/>
              </a:lnSpc>
              <a:spcBef>
                <a:spcPct val="0"/>
              </a:spcBef>
            </a:pPr>
            <a:r>
              <a:rPr lang="en-US" sz="3200">
                <a:solidFill>
                  <a:srgbClr val="000000"/>
                </a:solidFill>
                <a:latin typeface="Poppins Medium"/>
              </a:rPr>
              <a:t>A top-down approach to enhancing how coordinated access in Hamilton understands and responds to Indigenous experiences of homelessness.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TotalTime>
  <Words>1297</Words>
  <Application>Microsoft Office PowerPoint</Application>
  <PresentationFormat>Custom</PresentationFormat>
  <Paragraphs>106</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Poppins</vt:lpstr>
      <vt:lpstr>Poppins Medium</vt:lpstr>
      <vt:lpstr>Abril Fatface</vt:lpstr>
      <vt:lpstr>Calibri</vt:lpstr>
      <vt:lpstr>Arial</vt:lpstr>
      <vt:lpstr>Aptos</vt:lpstr>
      <vt:lpstr>Poppins Bold</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CHIL-City IH-CE Forum 2024</dc:title>
  <cp:lastModifiedBy>Victoria Bomberry</cp:lastModifiedBy>
  <cp:revision>3</cp:revision>
  <dcterms:created xsi:type="dcterms:W3CDTF">2006-08-16T00:00:00Z</dcterms:created>
  <dcterms:modified xsi:type="dcterms:W3CDTF">2024-06-14T19:22:25Z</dcterms:modified>
  <dc:identifier>DAGHeFSxr0U</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402662913</vt:i4>
  </property>
  <property fmtid="{D5CDD505-2E9C-101B-9397-08002B2CF9AE}" pid="3" name="_NewReviewCycle">
    <vt:lpwstr/>
  </property>
  <property fmtid="{D5CDD505-2E9C-101B-9397-08002B2CF9AE}" pid="4" name="_EmailSubject">
    <vt:lpwstr>Posting presentations from the Indigenous Homelessness CE Gathering to the Homelessness Hub</vt:lpwstr>
  </property>
  <property fmtid="{D5CDD505-2E9C-101B-9397-08002B2CF9AE}" pid="5" name="_AuthorEmail">
    <vt:lpwstr>Leah.Riendeau@infc.gc.ca</vt:lpwstr>
  </property>
  <property fmtid="{D5CDD505-2E9C-101B-9397-08002B2CF9AE}" pid="6" name="_AuthorEmailDisplayName">
    <vt:lpwstr>Leah Riendeau</vt:lpwstr>
  </property>
</Properties>
</file>