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293" r:id="rId3"/>
    <p:sldId id="298" r:id="rId4"/>
    <p:sldId id="300" r:id="rId5"/>
    <p:sldId id="302" r:id="rId6"/>
    <p:sldId id="305" r:id="rId7"/>
    <p:sldId id="306" r:id="rId8"/>
    <p:sldId id="307" r:id="rId9"/>
    <p:sldId id="308" r:id="rId10"/>
    <p:sldId id="309" r:id="rId11"/>
    <p:sldId id="313" r:id="rId12"/>
    <p:sldId id="610" r:id="rId13"/>
    <p:sldId id="310" r:id="rId14"/>
    <p:sldId id="311" r:id="rId15"/>
  </p:sldIdLst>
  <p:sldSz cx="9144000" cy="6858000" type="screen4x3"/>
  <p:notesSz cx="6950075" cy="9236075"/>
  <p:custDataLst>
    <p:tags r:id="rId1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onski, Michael" initials="WM" lastIdx="8" clrIdx="0">
    <p:extLst>
      <p:ext uri="{19B8F6BF-5375-455C-9EA6-DF929625EA0E}">
        <p15:presenceInfo xmlns:p15="http://schemas.microsoft.com/office/powerpoint/2012/main" userId="S-1-5-21-1935655697-412668190-839522115-13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595959"/>
    <a:srgbClr val="BA2E34"/>
    <a:srgbClr val="80C535"/>
    <a:srgbClr val="ECECEC"/>
    <a:srgbClr val="808080"/>
    <a:srgbClr val="870F1F"/>
    <a:srgbClr val="3B1659"/>
    <a:srgbClr val="84B3DD"/>
    <a:srgbClr val="008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44" autoAdjust="0"/>
  </p:normalViewPr>
  <p:slideViewPr>
    <p:cSldViewPr snapToGrid="0">
      <p:cViewPr varScale="1">
        <p:scale>
          <a:sx n="77" d="100"/>
          <a:sy n="77" d="100"/>
        </p:scale>
        <p:origin x="138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5BFFF-5741-461B-AA19-0E34E866D010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2AFE493-FB4D-4FE3-8D39-1C9405ACE61A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CA" sz="1800"/>
            <a:t>1999</a:t>
          </a:r>
        </a:p>
      </dgm:t>
    </dgm:pt>
    <dgm:pt modelId="{406364CF-027C-48B5-A9D8-996D1306D0B8}" type="parTrans" cxnId="{063DA07E-DFA1-4517-85D1-10043517060F}">
      <dgm:prSet/>
      <dgm:spPr/>
      <dgm:t>
        <a:bodyPr/>
        <a:lstStyle/>
        <a:p>
          <a:endParaRPr lang="en-CA" sz="1800"/>
        </a:p>
      </dgm:t>
    </dgm:pt>
    <dgm:pt modelId="{33419E58-CB36-488B-920A-58508BF1335A}" type="sibTrans" cxnId="{063DA07E-DFA1-4517-85D1-10043517060F}">
      <dgm:prSet/>
      <dgm:spPr/>
      <dgm:t>
        <a:bodyPr/>
        <a:lstStyle/>
        <a:p>
          <a:endParaRPr lang="en-CA" sz="1800"/>
        </a:p>
      </dgm:t>
    </dgm:pt>
    <dgm:pt modelId="{1967C5E8-6EC3-4D5C-89AB-208BEEDC145F}">
      <dgm:prSet phldrT="[Text]" custT="1"/>
      <dgm:spPr/>
      <dgm:t>
        <a:bodyPr/>
        <a:lstStyle/>
        <a:p>
          <a:r>
            <a:rPr lang="en-CA" sz="1800"/>
            <a:t>2006</a:t>
          </a:r>
        </a:p>
      </dgm:t>
    </dgm:pt>
    <dgm:pt modelId="{74974B0D-3C7D-40DD-BA97-034E89292F02}" type="parTrans" cxnId="{48C8205E-6498-4830-9308-282EE2CEDE7A}">
      <dgm:prSet/>
      <dgm:spPr/>
      <dgm:t>
        <a:bodyPr/>
        <a:lstStyle/>
        <a:p>
          <a:endParaRPr lang="en-CA" sz="1800"/>
        </a:p>
      </dgm:t>
    </dgm:pt>
    <dgm:pt modelId="{66865472-56DA-4B61-8E3D-78FE628064D3}" type="sibTrans" cxnId="{48C8205E-6498-4830-9308-282EE2CEDE7A}">
      <dgm:prSet/>
      <dgm:spPr/>
      <dgm:t>
        <a:bodyPr/>
        <a:lstStyle/>
        <a:p>
          <a:endParaRPr lang="en-CA" sz="1800"/>
        </a:p>
      </dgm:t>
    </dgm:pt>
    <dgm:pt modelId="{936BFAB0-F559-468E-BA5C-4055E9C54041}">
      <dgm:prSet phldrT="[Text]" custT="1"/>
      <dgm:spPr/>
      <dgm:t>
        <a:bodyPr/>
        <a:lstStyle/>
        <a:p>
          <a:r>
            <a:rPr lang="en-CA" sz="1800"/>
            <a:t>2015</a:t>
          </a:r>
        </a:p>
      </dgm:t>
    </dgm:pt>
    <dgm:pt modelId="{8E2A7F01-2F2B-4971-807C-DCA565971377}" type="parTrans" cxnId="{0D04993F-CB25-4FF2-A08C-A29D1FEE1E88}">
      <dgm:prSet/>
      <dgm:spPr/>
      <dgm:t>
        <a:bodyPr/>
        <a:lstStyle/>
        <a:p>
          <a:endParaRPr lang="en-CA" sz="1800"/>
        </a:p>
      </dgm:t>
    </dgm:pt>
    <dgm:pt modelId="{0B12CFA7-6AED-4DED-9616-A039AC0AC4C8}" type="sibTrans" cxnId="{0D04993F-CB25-4FF2-A08C-A29D1FEE1E88}">
      <dgm:prSet/>
      <dgm:spPr/>
      <dgm:t>
        <a:bodyPr/>
        <a:lstStyle/>
        <a:p>
          <a:endParaRPr lang="en-CA" sz="1800"/>
        </a:p>
      </dgm:t>
    </dgm:pt>
    <dgm:pt modelId="{B6306569-7383-46D2-BF61-CA46B85FE4AB}">
      <dgm:prSet custT="1"/>
      <dgm:spPr/>
      <dgm:t>
        <a:bodyPr/>
        <a:lstStyle/>
        <a:p>
          <a:r>
            <a:rPr lang="en-CA" sz="1800"/>
            <a:t>2002</a:t>
          </a:r>
        </a:p>
      </dgm:t>
    </dgm:pt>
    <dgm:pt modelId="{50345347-CD0A-43A8-8F9A-DAE75D6714CC}" type="parTrans" cxnId="{BD960180-563F-437F-AE6C-77BCB0878F5A}">
      <dgm:prSet/>
      <dgm:spPr/>
      <dgm:t>
        <a:bodyPr/>
        <a:lstStyle/>
        <a:p>
          <a:endParaRPr lang="en-CA" sz="1800"/>
        </a:p>
      </dgm:t>
    </dgm:pt>
    <dgm:pt modelId="{15A60EB5-9A88-4642-95C1-317C1C5801F4}" type="sibTrans" cxnId="{BD960180-563F-437F-AE6C-77BCB0878F5A}">
      <dgm:prSet/>
      <dgm:spPr/>
      <dgm:t>
        <a:bodyPr/>
        <a:lstStyle/>
        <a:p>
          <a:endParaRPr lang="en-CA" sz="1800"/>
        </a:p>
      </dgm:t>
    </dgm:pt>
    <dgm:pt modelId="{0026032F-23B2-4784-AD09-E3B9F948E027}">
      <dgm:prSet phldrT="[Text]" custT="1"/>
      <dgm:spPr/>
      <dgm:t>
        <a:bodyPr/>
        <a:lstStyle/>
        <a:p>
          <a:r>
            <a:rPr lang="en-CA" sz="1800"/>
            <a:t>2020</a:t>
          </a:r>
        </a:p>
      </dgm:t>
    </dgm:pt>
    <dgm:pt modelId="{EE9E0BAF-04C8-4A89-BB6F-855B06BF33FE}" type="parTrans" cxnId="{8D51FEEF-4A02-4CE0-AE7C-6BA3C3E1A4E5}">
      <dgm:prSet/>
      <dgm:spPr/>
      <dgm:t>
        <a:bodyPr/>
        <a:lstStyle/>
        <a:p>
          <a:endParaRPr lang="en-CA" sz="1800"/>
        </a:p>
      </dgm:t>
    </dgm:pt>
    <dgm:pt modelId="{B8635131-28DE-4094-AACB-80AE20023E7C}" type="sibTrans" cxnId="{8D51FEEF-4A02-4CE0-AE7C-6BA3C3E1A4E5}">
      <dgm:prSet/>
      <dgm:spPr/>
      <dgm:t>
        <a:bodyPr/>
        <a:lstStyle/>
        <a:p>
          <a:endParaRPr lang="en-CA" sz="1800"/>
        </a:p>
      </dgm:t>
    </dgm:pt>
    <dgm:pt modelId="{981E26A3-47B8-48F5-9114-A5D814429388}">
      <dgm:prSet phldrT="[Text]" custT="1"/>
      <dgm:spPr/>
      <dgm:t>
        <a:bodyPr/>
        <a:lstStyle/>
        <a:p>
          <a:r>
            <a:rPr lang="en-CA" sz="1800" dirty="0"/>
            <a:t>2022</a:t>
          </a:r>
        </a:p>
      </dgm:t>
    </dgm:pt>
    <dgm:pt modelId="{6991743F-3EB9-47FA-AA03-F195009D68A6}" type="parTrans" cxnId="{CCE9C9ED-FE7C-4CB2-827A-EC0C93E5057E}">
      <dgm:prSet/>
      <dgm:spPr/>
      <dgm:t>
        <a:bodyPr/>
        <a:lstStyle/>
        <a:p>
          <a:endParaRPr lang="en-US" sz="1800"/>
        </a:p>
      </dgm:t>
    </dgm:pt>
    <dgm:pt modelId="{97BECD6F-4933-4D5C-899E-5632C676B694}" type="sibTrans" cxnId="{CCE9C9ED-FE7C-4CB2-827A-EC0C93E5057E}">
      <dgm:prSet/>
      <dgm:spPr/>
      <dgm:t>
        <a:bodyPr/>
        <a:lstStyle/>
        <a:p>
          <a:endParaRPr lang="en-US" sz="1800"/>
        </a:p>
      </dgm:t>
    </dgm:pt>
    <dgm:pt modelId="{1F942627-3EAF-49BB-806F-8CAD9A794F4F}" type="pres">
      <dgm:prSet presAssocID="{9345BFFF-5741-461B-AA19-0E34E866D010}" presName="Name0" presStyleCnt="0">
        <dgm:presLayoutVars>
          <dgm:dir/>
          <dgm:animLvl val="lvl"/>
          <dgm:resizeHandles val="exact"/>
        </dgm:presLayoutVars>
      </dgm:prSet>
      <dgm:spPr/>
    </dgm:pt>
    <dgm:pt modelId="{5736D837-4650-4DC9-9A0D-90664E507503}" type="pres">
      <dgm:prSet presAssocID="{32AFE493-FB4D-4FE3-8D39-1C9405ACE61A}" presName="parTxOnly" presStyleLbl="node1" presStyleIdx="0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40842162-CBD4-4F5A-BD46-91BA4CE63117}" type="pres">
      <dgm:prSet presAssocID="{33419E58-CB36-488B-920A-58508BF1335A}" presName="parTxOnlySpace" presStyleCnt="0"/>
      <dgm:spPr/>
    </dgm:pt>
    <dgm:pt modelId="{612FE400-33A7-49DF-A4B5-B28250740A3A}" type="pres">
      <dgm:prSet presAssocID="{B6306569-7383-46D2-BF61-CA46B85FE4AB}" presName="parTxOnly" presStyleLbl="node1" presStyleIdx="1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3EA2EFC7-7AF6-443D-8B62-558D758FBE83}" type="pres">
      <dgm:prSet presAssocID="{15A60EB5-9A88-4642-95C1-317C1C5801F4}" presName="parTxOnlySpace" presStyleCnt="0"/>
      <dgm:spPr/>
    </dgm:pt>
    <dgm:pt modelId="{CCB0E63D-F19E-464F-9832-134554B02534}" type="pres">
      <dgm:prSet presAssocID="{1967C5E8-6EC3-4D5C-89AB-208BEEDC145F}" presName="parTxOnly" presStyleLbl="node1" presStyleIdx="2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D0B62B32-C379-4D29-B752-C410487D9243}" type="pres">
      <dgm:prSet presAssocID="{66865472-56DA-4B61-8E3D-78FE628064D3}" presName="parTxOnlySpace" presStyleCnt="0"/>
      <dgm:spPr/>
    </dgm:pt>
    <dgm:pt modelId="{85682DBB-5852-401A-A818-27134EFD5193}" type="pres">
      <dgm:prSet presAssocID="{936BFAB0-F559-468E-BA5C-4055E9C54041}" presName="parTxOnly" presStyleLbl="node1" presStyleIdx="3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E41F0BF7-E6CB-4D4D-86B4-3C39E95AB0CD}" type="pres">
      <dgm:prSet presAssocID="{0B12CFA7-6AED-4DED-9616-A039AC0AC4C8}" presName="parTxOnlySpace" presStyleCnt="0"/>
      <dgm:spPr/>
    </dgm:pt>
    <dgm:pt modelId="{2F1C6CF5-FAB1-40C7-8AB0-D9F0B759868C}" type="pres">
      <dgm:prSet presAssocID="{0026032F-23B2-4784-AD09-E3B9F948E027}" presName="parTxOnly" presStyleLbl="node1" presStyleIdx="4" presStyleCnt="6" custScaleX="100225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59E41463-1159-4C88-97DC-B5F69DC8C132}" type="pres">
      <dgm:prSet presAssocID="{B8635131-28DE-4094-AACB-80AE20023E7C}" presName="parTxOnlySpace" presStyleCnt="0"/>
      <dgm:spPr/>
    </dgm:pt>
    <dgm:pt modelId="{13B23CF7-E7A3-4EB3-BA69-3768EB0F439D}" type="pres">
      <dgm:prSet presAssocID="{981E26A3-47B8-48F5-9114-A5D814429388}" presName="parTxOnly" presStyleLbl="node1" presStyleIdx="5" presStyleCnt="6" custScaleX="100225" custScaleY="60309" custLinFactNeighborY="11844">
        <dgm:presLayoutVars>
          <dgm:chMax val="0"/>
          <dgm:chPref val="0"/>
          <dgm:bulletEnabled val="1"/>
        </dgm:presLayoutVars>
      </dgm:prSet>
      <dgm:spPr/>
    </dgm:pt>
  </dgm:ptLst>
  <dgm:cxnLst>
    <dgm:cxn modelId="{02C4EA05-3DFB-4A4E-91C9-568968146F8F}" type="presOf" srcId="{0026032F-23B2-4784-AD09-E3B9F948E027}" destId="{2F1C6CF5-FAB1-40C7-8AB0-D9F0B759868C}" srcOrd="0" destOrd="0" presId="urn:microsoft.com/office/officeart/2005/8/layout/chevron1"/>
    <dgm:cxn modelId="{8F82801C-3B47-41BF-A2B1-6C08EC1DA22A}" type="presOf" srcId="{1967C5E8-6EC3-4D5C-89AB-208BEEDC145F}" destId="{CCB0E63D-F19E-464F-9832-134554B02534}" srcOrd="0" destOrd="0" presId="urn:microsoft.com/office/officeart/2005/8/layout/chevron1"/>
    <dgm:cxn modelId="{F3356827-0C41-4CDD-A7B5-C85F5B40B750}" type="presOf" srcId="{32AFE493-FB4D-4FE3-8D39-1C9405ACE61A}" destId="{5736D837-4650-4DC9-9A0D-90664E507503}" srcOrd="0" destOrd="0" presId="urn:microsoft.com/office/officeart/2005/8/layout/chevron1"/>
    <dgm:cxn modelId="{0D04993F-CB25-4FF2-A08C-A29D1FEE1E88}" srcId="{9345BFFF-5741-461B-AA19-0E34E866D010}" destId="{936BFAB0-F559-468E-BA5C-4055E9C54041}" srcOrd="3" destOrd="0" parTransId="{8E2A7F01-2F2B-4971-807C-DCA565971377}" sibTransId="{0B12CFA7-6AED-4DED-9616-A039AC0AC4C8}"/>
    <dgm:cxn modelId="{48C8205E-6498-4830-9308-282EE2CEDE7A}" srcId="{9345BFFF-5741-461B-AA19-0E34E866D010}" destId="{1967C5E8-6EC3-4D5C-89AB-208BEEDC145F}" srcOrd="2" destOrd="0" parTransId="{74974B0D-3C7D-40DD-BA97-034E89292F02}" sibTransId="{66865472-56DA-4B61-8E3D-78FE628064D3}"/>
    <dgm:cxn modelId="{063DA07E-DFA1-4517-85D1-10043517060F}" srcId="{9345BFFF-5741-461B-AA19-0E34E866D010}" destId="{32AFE493-FB4D-4FE3-8D39-1C9405ACE61A}" srcOrd="0" destOrd="0" parTransId="{406364CF-027C-48B5-A9D8-996D1306D0B8}" sibTransId="{33419E58-CB36-488B-920A-58508BF1335A}"/>
    <dgm:cxn modelId="{BD960180-563F-437F-AE6C-77BCB0878F5A}" srcId="{9345BFFF-5741-461B-AA19-0E34E866D010}" destId="{B6306569-7383-46D2-BF61-CA46B85FE4AB}" srcOrd="1" destOrd="0" parTransId="{50345347-CD0A-43A8-8F9A-DAE75D6714CC}" sibTransId="{15A60EB5-9A88-4642-95C1-317C1C5801F4}"/>
    <dgm:cxn modelId="{308682A5-1587-4956-8EFC-B8D9DF281F1C}" type="presOf" srcId="{936BFAB0-F559-468E-BA5C-4055E9C54041}" destId="{85682DBB-5852-401A-A818-27134EFD5193}" srcOrd="0" destOrd="0" presId="urn:microsoft.com/office/officeart/2005/8/layout/chevron1"/>
    <dgm:cxn modelId="{2C60FFC3-C974-4ECD-B7E9-6EB1658271BC}" type="presOf" srcId="{B6306569-7383-46D2-BF61-CA46B85FE4AB}" destId="{612FE400-33A7-49DF-A4B5-B28250740A3A}" srcOrd="0" destOrd="0" presId="urn:microsoft.com/office/officeart/2005/8/layout/chevron1"/>
    <dgm:cxn modelId="{BBA8F0D2-F503-4E31-8053-9BE1A9AB03E8}" type="presOf" srcId="{981E26A3-47B8-48F5-9114-A5D814429388}" destId="{13B23CF7-E7A3-4EB3-BA69-3768EB0F439D}" srcOrd="0" destOrd="0" presId="urn:microsoft.com/office/officeart/2005/8/layout/chevron1"/>
    <dgm:cxn modelId="{55574DD6-7E04-465A-AF1C-D7DD7BA0338A}" type="presOf" srcId="{9345BFFF-5741-461B-AA19-0E34E866D010}" destId="{1F942627-3EAF-49BB-806F-8CAD9A794F4F}" srcOrd="0" destOrd="0" presId="urn:microsoft.com/office/officeart/2005/8/layout/chevron1"/>
    <dgm:cxn modelId="{CCE9C9ED-FE7C-4CB2-827A-EC0C93E5057E}" srcId="{9345BFFF-5741-461B-AA19-0E34E866D010}" destId="{981E26A3-47B8-48F5-9114-A5D814429388}" srcOrd="5" destOrd="0" parTransId="{6991743F-3EB9-47FA-AA03-F195009D68A6}" sibTransId="{97BECD6F-4933-4D5C-899E-5632C676B694}"/>
    <dgm:cxn modelId="{8D51FEEF-4A02-4CE0-AE7C-6BA3C3E1A4E5}" srcId="{9345BFFF-5741-461B-AA19-0E34E866D010}" destId="{0026032F-23B2-4784-AD09-E3B9F948E027}" srcOrd="4" destOrd="0" parTransId="{EE9E0BAF-04C8-4A89-BB6F-855B06BF33FE}" sibTransId="{B8635131-28DE-4094-AACB-80AE20023E7C}"/>
    <dgm:cxn modelId="{3659495F-41AB-4226-8F01-C2DBC6602519}" type="presParOf" srcId="{1F942627-3EAF-49BB-806F-8CAD9A794F4F}" destId="{5736D837-4650-4DC9-9A0D-90664E507503}" srcOrd="0" destOrd="0" presId="urn:microsoft.com/office/officeart/2005/8/layout/chevron1"/>
    <dgm:cxn modelId="{4598AC7F-7803-4EA1-91BB-E2B224315E87}" type="presParOf" srcId="{1F942627-3EAF-49BB-806F-8CAD9A794F4F}" destId="{40842162-CBD4-4F5A-BD46-91BA4CE63117}" srcOrd="1" destOrd="0" presId="urn:microsoft.com/office/officeart/2005/8/layout/chevron1"/>
    <dgm:cxn modelId="{616194A3-E69D-4E13-94A5-868EA58F6ED1}" type="presParOf" srcId="{1F942627-3EAF-49BB-806F-8CAD9A794F4F}" destId="{612FE400-33A7-49DF-A4B5-B28250740A3A}" srcOrd="2" destOrd="0" presId="urn:microsoft.com/office/officeart/2005/8/layout/chevron1"/>
    <dgm:cxn modelId="{660690F8-1841-44E4-8259-6F9385EEE250}" type="presParOf" srcId="{1F942627-3EAF-49BB-806F-8CAD9A794F4F}" destId="{3EA2EFC7-7AF6-443D-8B62-558D758FBE83}" srcOrd="3" destOrd="0" presId="urn:microsoft.com/office/officeart/2005/8/layout/chevron1"/>
    <dgm:cxn modelId="{AEE370D5-BA3A-4BDE-91FF-8FA44EDA4DCC}" type="presParOf" srcId="{1F942627-3EAF-49BB-806F-8CAD9A794F4F}" destId="{CCB0E63D-F19E-464F-9832-134554B02534}" srcOrd="4" destOrd="0" presId="urn:microsoft.com/office/officeart/2005/8/layout/chevron1"/>
    <dgm:cxn modelId="{1B1BD8DD-87F5-4503-9B62-F5C4D727D638}" type="presParOf" srcId="{1F942627-3EAF-49BB-806F-8CAD9A794F4F}" destId="{D0B62B32-C379-4D29-B752-C410487D9243}" srcOrd="5" destOrd="0" presId="urn:microsoft.com/office/officeart/2005/8/layout/chevron1"/>
    <dgm:cxn modelId="{86C80E6D-7036-4EAA-80A4-80081EA45B1F}" type="presParOf" srcId="{1F942627-3EAF-49BB-806F-8CAD9A794F4F}" destId="{85682DBB-5852-401A-A818-27134EFD5193}" srcOrd="6" destOrd="0" presId="urn:microsoft.com/office/officeart/2005/8/layout/chevron1"/>
    <dgm:cxn modelId="{CB3C04DE-1E0B-41FD-A279-CFEE23440CD7}" type="presParOf" srcId="{1F942627-3EAF-49BB-806F-8CAD9A794F4F}" destId="{E41F0BF7-E6CB-4D4D-86B4-3C39E95AB0CD}" srcOrd="7" destOrd="0" presId="urn:microsoft.com/office/officeart/2005/8/layout/chevron1"/>
    <dgm:cxn modelId="{528D0963-3F12-416D-BB22-DA25E5EF1C85}" type="presParOf" srcId="{1F942627-3EAF-49BB-806F-8CAD9A794F4F}" destId="{2F1C6CF5-FAB1-40C7-8AB0-D9F0B759868C}" srcOrd="8" destOrd="0" presId="urn:microsoft.com/office/officeart/2005/8/layout/chevron1"/>
    <dgm:cxn modelId="{D87258BA-5620-4275-B8A7-707F3AE5B6E3}" type="presParOf" srcId="{1F942627-3EAF-49BB-806F-8CAD9A794F4F}" destId="{59E41463-1159-4C88-97DC-B5F69DC8C132}" srcOrd="9" destOrd="0" presId="urn:microsoft.com/office/officeart/2005/8/layout/chevron1"/>
    <dgm:cxn modelId="{44471571-7CF7-4664-B31D-032895E7A279}" type="presParOf" srcId="{1F942627-3EAF-49BB-806F-8CAD9A794F4F}" destId="{13B23CF7-E7A3-4EB3-BA69-3768EB0F439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6D837-4650-4DC9-9A0D-90664E507503}">
      <dsp:nvSpPr>
        <dsp:cNvPr id="0" name=""/>
        <dsp:cNvSpPr/>
      </dsp:nvSpPr>
      <dsp:spPr>
        <a:xfrm>
          <a:off x="636" y="793914"/>
          <a:ext cx="1452732" cy="350451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1999</a:t>
          </a:r>
        </a:p>
      </dsp:txBody>
      <dsp:txXfrm>
        <a:off x="175862" y="793914"/>
        <a:ext cx="1102281" cy="350451"/>
      </dsp:txXfrm>
    </dsp:sp>
    <dsp:sp modelId="{612FE400-33A7-49DF-A4B5-B28250740A3A}">
      <dsp:nvSpPr>
        <dsp:cNvPr id="0" name=""/>
        <dsp:cNvSpPr/>
      </dsp:nvSpPr>
      <dsp:spPr>
        <a:xfrm>
          <a:off x="1308095" y="793914"/>
          <a:ext cx="1452732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2002</a:t>
          </a:r>
        </a:p>
      </dsp:txBody>
      <dsp:txXfrm>
        <a:off x="1483321" y="793914"/>
        <a:ext cx="1102281" cy="350451"/>
      </dsp:txXfrm>
    </dsp:sp>
    <dsp:sp modelId="{CCB0E63D-F19E-464F-9832-134554B02534}">
      <dsp:nvSpPr>
        <dsp:cNvPr id="0" name=""/>
        <dsp:cNvSpPr/>
      </dsp:nvSpPr>
      <dsp:spPr>
        <a:xfrm>
          <a:off x="2615555" y="793914"/>
          <a:ext cx="1452732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2006</a:t>
          </a:r>
        </a:p>
      </dsp:txBody>
      <dsp:txXfrm>
        <a:off x="2790781" y="793914"/>
        <a:ext cx="1102281" cy="350451"/>
      </dsp:txXfrm>
    </dsp:sp>
    <dsp:sp modelId="{85682DBB-5852-401A-A818-27134EFD5193}">
      <dsp:nvSpPr>
        <dsp:cNvPr id="0" name=""/>
        <dsp:cNvSpPr/>
      </dsp:nvSpPr>
      <dsp:spPr>
        <a:xfrm>
          <a:off x="3923014" y="793914"/>
          <a:ext cx="1452732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2015</a:t>
          </a:r>
        </a:p>
      </dsp:txBody>
      <dsp:txXfrm>
        <a:off x="4098240" y="793914"/>
        <a:ext cx="1102281" cy="350451"/>
      </dsp:txXfrm>
    </dsp:sp>
    <dsp:sp modelId="{2F1C6CF5-FAB1-40C7-8AB0-D9F0B759868C}">
      <dsp:nvSpPr>
        <dsp:cNvPr id="0" name=""/>
        <dsp:cNvSpPr/>
      </dsp:nvSpPr>
      <dsp:spPr>
        <a:xfrm>
          <a:off x="5230474" y="793914"/>
          <a:ext cx="1456001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2020</a:t>
          </a:r>
        </a:p>
      </dsp:txBody>
      <dsp:txXfrm>
        <a:off x="5405700" y="793914"/>
        <a:ext cx="1105550" cy="350451"/>
      </dsp:txXfrm>
    </dsp:sp>
    <dsp:sp modelId="{13B23CF7-E7A3-4EB3-BA69-3768EB0F439D}">
      <dsp:nvSpPr>
        <dsp:cNvPr id="0" name=""/>
        <dsp:cNvSpPr/>
      </dsp:nvSpPr>
      <dsp:spPr>
        <a:xfrm>
          <a:off x="6541202" y="793914"/>
          <a:ext cx="1456001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2022</a:t>
          </a:r>
        </a:p>
      </dsp:txBody>
      <dsp:txXfrm>
        <a:off x="6716428" y="793914"/>
        <a:ext cx="1105550" cy="350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2AF4E983-6A83-44AD-ADCC-D5E6156852A1}" type="datetimeFigureOut">
              <a:rPr lang="en-US" altLang="en-US"/>
              <a:pPr>
                <a:defRPr/>
              </a:pPr>
              <a:t>8/10/2023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2A701C36-3ED8-4EED-B87C-77442885F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69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E90FB3BC-5098-4026-8D93-19C6EC9AB5BF}" type="datetimeFigureOut">
              <a:rPr lang="en-US" altLang="en-US"/>
              <a:pPr>
                <a:defRPr/>
              </a:pPr>
              <a:t>8/10/2023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5176B890-8CE0-450B-8AF2-EEBE27D71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47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2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66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28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5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0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8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2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3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0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65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64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3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1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4513"/>
            <a:ext cx="81549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nda-word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3452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32150"/>
            <a:ext cx="3827462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-NCR-400\Restricted\PC-PC\COMMS\E-COMMS\RESOURCE\STANDARDS\FIP\GRAPHICS\Infrastructure Signature\059-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75"/>
            <a:ext cx="13065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CD65-63EF-46DE-BBF5-F97C75F71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774F-4179-42F7-AF48-A9D8F2CF1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4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C306-1C04-4DF3-90B1-3B38FD28E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BA2E34"/>
              </a:buClr>
              <a:defRPr sz="26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200"/>
            </a:lvl3pPr>
            <a:lvl4pPr>
              <a:buClr>
                <a:srgbClr val="BA2E34"/>
              </a:buClr>
              <a:defRPr sz="2000"/>
            </a:lvl4pPr>
            <a:lvl5pPr>
              <a:buClr>
                <a:srgbClr val="BA2E34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5689-28FD-4DFF-8B9B-5BB0764C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51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BF8A-1866-448A-A4A1-C850E95E8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8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BA2E34"/>
              </a:buClr>
              <a:defRPr/>
            </a:lvl1pPr>
            <a:lvl2pPr>
              <a:buClr>
                <a:srgbClr val="BA2E34"/>
              </a:buClr>
              <a:defRPr/>
            </a:lvl2pPr>
            <a:lvl3pPr>
              <a:buClr>
                <a:srgbClr val="BA2E34"/>
              </a:buClr>
              <a:defRPr/>
            </a:lvl3pPr>
            <a:lvl4pPr>
              <a:buClr>
                <a:srgbClr val="BA2E34"/>
              </a:buClr>
              <a:defRPr/>
            </a:lvl4pPr>
            <a:lvl5pPr>
              <a:buClr>
                <a:srgbClr val="BA2E34"/>
              </a:buCl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4954-CF85-420F-97E2-31F021F99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6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AD99-BA66-4F6A-AB7E-60899851B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96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17B4-8100-4E13-901B-DE5A2B24B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1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689225"/>
            <a:ext cx="4886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2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BA2E34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BA2E34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BA2E34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BA2E34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BA2E34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D07-733B-4EA3-86B5-C3CE92A8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1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5" name="Picture 9" descr="canda-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424363"/>
            <a:ext cx="73072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4513"/>
            <a:ext cx="81549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FS-NCR-400\Restricted\PC-PC\COMMS\E-COMMS\RESOURCE\STANDARDS\FIP\GRAPHICS\Infrastructure Signature\059-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75"/>
            <a:ext cx="13065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6DC0-3485-4FE6-B7F8-236793ECA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14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BA2E34"/>
                </a:solidFill>
                <a:latin typeface="Century Gothic" pitchFamily="34" charset="0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7950-78FE-4A3E-A85C-17B89F291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0571-55F8-4281-A5D6-3CB139FD9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BA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7669-02B4-43EE-B96A-34E3C2B66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0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22838" y="1600200"/>
            <a:ext cx="3798887" cy="452596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865813"/>
            <a:ext cx="38274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6741-C51C-4BCB-ABEB-9108F3C72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9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649913"/>
            <a:ext cx="81549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12F9-AF10-4A8B-91AB-1312D188A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2F4A-021F-4598-A085-BA2BD8782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42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ple_leaf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F7F7F"/>
                </a:solidFill>
                <a:latin typeface="Century Gothic" panose="020B0502020202020204" pitchFamily="34" charset="0"/>
                <a:cs typeface="ヒラギノ角ゴ Pro W3"/>
              </a:defRPr>
            </a:lvl1pPr>
          </a:lstStyle>
          <a:p>
            <a:pPr>
              <a:defRPr/>
            </a:pPr>
            <a:fld id="{E94627BA-4B92-42D1-B76D-40C024D6B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BA2E34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hifis.ca" TargetMode="External"/><Relationship Id="rId3" Type="http://schemas.openxmlformats.org/officeDocument/2006/relationships/image" Target="../media/image23.png"/><Relationship Id="rId7" Type="http://schemas.openxmlformats.org/officeDocument/2006/relationships/hyperlink" Target="mailto:info@hifis.c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o.hifis.ca/" TargetMode="External"/><Relationship Id="rId5" Type="http://schemas.openxmlformats.org/officeDocument/2006/relationships/hyperlink" Target="http://www.hifis.ca/" TargetMode="External"/><Relationship Id="rId4" Type="http://schemas.openxmlformats.org/officeDocument/2006/relationships/hyperlink" Target="https://www.homelessnesslearninghub.ca/library/resources/reaching-home-coordinated-access-guide" TargetMode="External"/><Relationship Id="rId9" Type="http://schemas.openxmlformats.org/officeDocument/2006/relationships/hyperlink" Target="https://www.homelessnesslearninghub.ca/library/resources/hifis-implementation-guid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Data" Target="../diagrams/data1.xml"/><Relationship Id="rId5" Type="http://schemas.microsoft.com/office/2007/relationships/hdphoto" Target="../media/hdphoto1.wdp"/><Relationship Id="rId15" Type="http://schemas.microsoft.com/office/2007/relationships/diagramDrawing" Target="../diagrams/drawing1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mployment-social-development/programs/homelessness/hifis/dp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mployment-social-development/programs/homelessness/publications-bulleti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92150"/>
            <a:ext cx="80391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0375" y="3294063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1508" name="Title 5"/>
          <p:cNvSpPr>
            <a:spLocks noGrp="1"/>
          </p:cNvSpPr>
          <p:nvPr>
            <p:ph type="ctrTitle"/>
          </p:nvPr>
        </p:nvSpPr>
        <p:spPr>
          <a:xfrm>
            <a:off x="668338" y="2476501"/>
            <a:ext cx="7112000" cy="1841500"/>
          </a:xfrm>
        </p:spPr>
        <p:txBody>
          <a:bodyPr>
            <a:normAutofit/>
          </a:bodyPr>
          <a:lstStyle/>
          <a:p>
            <a:r>
              <a:rPr lang="en-CA" sz="3200"/>
              <a:t>Canada’s Homelessness Management Information System</a:t>
            </a:r>
            <a:endParaRPr lang="en-CA" altLang="en-US" sz="3200">
              <a:ea typeface="ヒラギノ角ゴ Pro W3"/>
            </a:endParaRPr>
          </a:p>
        </p:txBody>
      </p:sp>
      <p:sp>
        <p:nvSpPr>
          <p:cNvPr id="21509" name="Subtitle 6"/>
          <p:cNvSpPr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</p:spPr>
        <p:txBody>
          <a:bodyPr>
            <a:normAutofit lnSpcReduction="10000"/>
          </a:bodyPr>
          <a:lstStyle/>
          <a:p>
            <a:r>
              <a:rPr lang="en-CA" sz="2400" b="0" dirty="0"/>
              <a:t>The Homeless Individuals and Families Information System (</a:t>
            </a:r>
            <a:r>
              <a:rPr lang="en-CA" sz="2400" b="0"/>
              <a:t>HIFIS)</a:t>
            </a:r>
            <a:endParaRPr lang="en-CA" sz="2400" b="0" dirty="0"/>
          </a:p>
        </p:txBody>
      </p:sp>
      <p:sp>
        <p:nvSpPr>
          <p:cNvPr id="21510" name="Footer Placeholder 4"/>
          <p:cNvSpPr txBox="1">
            <a:spLocks/>
          </p:cNvSpPr>
          <p:nvPr/>
        </p:nvSpPr>
        <p:spPr bwMode="auto">
          <a:xfrm>
            <a:off x="387350" y="6286500"/>
            <a:ext cx="7181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1"/>
          </a:p>
        </p:txBody>
      </p:sp>
      <p:pic>
        <p:nvPicPr>
          <p:cNvPr id="21511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424363"/>
            <a:ext cx="69008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>
                <a:solidFill>
                  <a:schemeClr val="accent2"/>
                </a:solidFill>
                <a:cs typeface="Calibri" panose="020F0502020204030204" pitchFamily="34" charset="0"/>
              </a:rPr>
              <a:t>Data Protection and Data Security – A Shared Responsibility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51685-81B1-4024-B573-CDC09DDC1A38}"/>
              </a:ext>
            </a:extLst>
          </p:cNvPr>
          <p:cNvSpPr/>
          <p:nvPr/>
        </p:nvSpPr>
        <p:spPr>
          <a:xfrm>
            <a:off x="1152269" y="1314451"/>
            <a:ext cx="4573413" cy="274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500" b="1">
                <a:solidFill>
                  <a:srgbClr val="000000"/>
                </a:solidFill>
                <a:latin typeface="Century Gothic" panose="020B0502020202020204" pitchFamily="34" charset="0"/>
              </a:rPr>
              <a:t>NEEDED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710F9-0739-401D-88EE-7344516CE0A8}"/>
              </a:ext>
            </a:extLst>
          </p:cNvPr>
          <p:cNvSpPr/>
          <p:nvPr/>
        </p:nvSpPr>
        <p:spPr>
          <a:xfrm>
            <a:off x="5870961" y="1315902"/>
            <a:ext cx="2746355" cy="2725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500" b="1">
                <a:solidFill>
                  <a:srgbClr val="000000"/>
                </a:solidFill>
                <a:latin typeface="Century Gothic" panose="020B0502020202020204" pitchFamily="34" charset="0"/>
              </a:rPr>
              <a:t>PROVIDED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8F0DE-849E-450F-86BE-F60898A4F9AC}"/>
              </a:ext>
            </a:extLst>
          </p:cNvPr>
          <p:cNvSpPr/>
          <p:nvPr/>
        </p:nvSpPr>
        <p:spPr>
          <a:xfrm>
            <a:off x="1158067" y="1657350"/>
            <a:ext cx="2343813" cy="250561"/>
          </a:xfrm>
          <a:prstGeom prst="rect">
            <a:avLst/>
          </a:prstGeom>
          <a:solidFill>
            <a:schemeClr val="accent3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500" b="1">
                <a:solidFill>
                  <a:srgbClr val="000000"/>
                </a:solidFill>
                <a:latin typeface="Century Gothic" panose="020B0502020202020204" pitchFamily="34" charset="0"/>
              </a:rPr>
              <a:t>GOVERNANCE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CBC6-2F80-4B5F-B4D3-21810F541402}"/>
              </a:ext>
            </a:extLst>
          </p:cNvPr>
          <p:cNvSpPr/>
          <p:nvPr/>
        </p:nvSpPr>
        <p:spPr>
          <a:xfrm>
            <a:off x="3678892" y="1651610"/>
            <a:ext cx="2058636" cy="256302"/>
          </a:xfrm>
          <a:prstGeom prst="rect">
            <a:avLst/>
          </a:prstGeom>
          <a:solidFill>
            <a:schemeClr val="accent3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500" b="1">
                <a:solidFill>
                  <a:srgbClr val="000000"/>
                </a:solidFill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F8FC9-3030-42A9-AEBE-9F65D57866E1}"/>
              </a:ext>
            </a:extLst>
          </p:cNvPr>
          <p:cNvSpPr/>
          <p:nvPr/>
        </p:nvSpPr>
        <p:spPr>
          <a:xfrm>
            <a:off x="5870961" y="1663092"/>
            <a:ext cx="2746355" cy="244819"/>
          </a:xfrm>
          <a:prstGeom prst="rect">
            <a:avLst/>
          </a:prstGeom>
          <a:solidFill>
            <a:schemeClr val="accent3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500" b="1">
                <a:solidFill>
                  <a:srgbClr val="000000"/>
                </a:solidFill>
                <a:latin typeface="Century Gothic" panose="020B0502020202020204" pitchFamily="34" charset="0"/>
              </a:rPr>
              <a:t>HIFIS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D0BB6B-B613-4E62-AB0A-101FE3D19FD1}"/>
              </a:ext>
            </a:extLst>
          </p:cNvPr>
          <p:cNvSpPr txBox="1"/>
          <p:nvPr/>
        </p:nvSpPr>
        <p:spPr>
          <a:xfrm>
            <a:off x="619554" y="1988826"/>
            <a:ext cx="400110" cy="266699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CA" sz="1400" b="1">
                <a:solidFill>
                  <a:srgbClr val="000000"/>
                </a:solidFill>
                <a:latin typeface="Century Gothic" panose="020B0502020202020204" pitchFamily="34" charset="0"/>
              </a:rPr>
              <a:t>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CDC676-F1E6-4DE3-A683-0135631D43B3}"/>
              </a:ext>
            </a:extLst>
          </p:cNvPr>
          <p:cNvSpPr txBox="1"/>
          <p:nvPr/>
        </p:nvSpPr>
        <p:spPr>
          <a:xfrm>
            <a:off x="619554" y="4759150"/>
            <a:ext cx="400110" cy="128904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CA" sz="1400" b="1">
                <a:solidFill>
                  <a:srgbClr val="000000"/>
                </a:solidFill>
                <a:latin typeface="Century Gothic" panose="020B0502020202020204" pitchFamily="34" charset="0"/>
              </a:rPr>
              <a:t>OUTCOME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6A9954-866F-4E18-A8AE-F433D1B645CA}"/>
              </a:ext>
            </a:extLst>
          </p:cNvPr>
          <p:cNvSpPr/>
          <p:nvPr/>
        </p:nvSpPr>
        <p:spPr>
          <a:xfrm>
            <a:off x="1152271" y="1994293"/>
            <a:ext cx="2349609" cy="266152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Define roles &amp; responsibilities</a:t>
            </a:r>
          </a:p>
          <a:p>
            <a:pPr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Define user access rights</a:t>
            </a:r>
          </a:p>
          <a:p>
            <a:pPr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Develop and standardize policies and procedures</a:t>
            </a:r>
          </a:p>
          <a:p>
            <a:pPr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Develop applicable agreements (e.g., client consent form)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6A6627-2EEE-4F55-9F40-C2497AF013C2}"/>
              </a:ext>
            </a:extLst>
          </p:cNvPr>
          <p:cNvSpPr/>
          <p:nvPr/>
        </p:nvSpPr>
        <p:spPr>
          <a:xfrm>
            <a:off x="3667046" y="1994293"/>
            <a:ext cx="2058636" cy="266699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Secure server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Local encryption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Firewall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Establish user-rights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Back-ups and safeguards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On-site technical expertise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6D39B-3D45-4C51-B309-E1F899DE5600}"/>
              </a:ext>
            </a:extLst>
          </p:cNvPr>
          <p:cNvSpPr/>
          <p:nvPr/>
        </p:nvSpPr>
        <p:spPr>
          <a:xfrm>
            <a:off x="5890848" y="1975533"/>
            <a:ext cx="2720674" cy="26857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Configurable access and viewing rights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Activity and audit logs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Integrated help centre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Encrypted data exports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Granular configurations at the source-code level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User-rights flexibility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5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The ability to be clustered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A9688-3E25-4656-927B-053E4830EEB0}"/>
              </a:ext>
            </a:extLst>
          </p:cNvPr>
          <p:cNvSpPr/>
          <p:nvPr/>
        </p:nvSpPr>
        <p:spPr>
          <a:xfrm>
            <a:off x="1152269" y="4759151"/>
            <a:ext cx="2349611" cy="128904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Community roles, priorities, and data needs are clearly defined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399FEB-B4AE-4A5B-B113-C7E81E9B4A69}"/>
              </a:ext>
            </a:extLst>
          </p:cNvPr>
          <p:cNvSpPr/>
          <p:nvPr/>
        </p:nvSpPr>
        <p:spPr>
          <a:xfrm>
            <a:off x="3667046" y="4759151"/>
            <a:ext cx="2058636" cy="128904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Collected data are secured from accidental data loss and/or external threats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8000DE-C4CE-42DD-B39E-7B4A3D343E59}"/>
              </a:ext>
            </a:extLst>
          </p:cNvPr>
          <p:cNvSpPr/>
          <p:nvPr/>
        </p:nvSpPr>
        <p:spPr>
          <a:xfrm>
            <a:off x="5870961" y="4759150"/>
            <a:ext cx="2746355" cy="128904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</a:rPr>
              <a:t>Integrated and customizable privacy functions enables data to be collected, shared, and exported securely and privately</a:t>
            </a:r>
          </a:p>
        </p:txBody>
      </p:sp>
    </p:spTree>
    <p:extLst>
      <p:ext uri="{BB962C8B-B14F-4D97-AF65-F5344CB8AC3E}">
        <p14:creationId xmlns:p14="http://schemas.microsoft.com/office/powerpoint/2010/main" val="344103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>
                <a:solidFill>
                  <a:schemeClr val="accent2"/>
                </a:solidFill>
                <a:cs typeface="Calibri" panose="020F0502020204030204" pitchFamily="34" charset="0"/>
              </a:rPr>
              <a:t>HIFIS Implementation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9A910-1879-4A86-ACD2-63BACB3C171F}"/>
              </a:ext>
            </a:extLst>
          </p:cNvPr>
          <p:cNvSpPr/>
          <p:nvPr/>
        </p:nvSpPr>
        <p:spPr>
          <a:xfrm>
            <a:off x="577254" y="1264659"/>
            <a:ext cx="515237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is HIFIS </a:t>
            </a:r>
            <a:r>
              <a:rPr lang="en-CA" b="1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implemented </a:t>
            </a:r>
            <a:r>
              <a:rPr lang="en-CA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the community?</a:t>
            </a:r>
            <a:endParaRPr lang="en-CA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26967-88C5-475D-9108-E717AF1F1209}"/>
              </a:ext>
            </a:extLst>
          </p:cNvPr>
          <p:cNvSpPr/>
          <p:nvPr/>
        </p:nvSpPr>
        <p:spPr>
          <a:xfrm>
            <a:off x="802611" y="1660820"/>
            <a:ext cx="77716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INFC develops HIFIS internally and provides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a license to our Community Entities to host,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install, and implement HIFIS locally in their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community (or in the case of some jurisdictions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– provincially).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INFC continues to maintain and update the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system – through a series of releases to address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bug fixes, and increase functionalities on key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priorities both with the community and for INFC, </a:t>
            </a:r>
          </a:p>
          <a:p>
            <a:pPr marL="266700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such as Coordinated Access functionalities.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The community is responsible for implementing and configuring HIFIS based on the needs of their community and through community consultation – what service providers need access, what roles and responsibilities service providers have.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This includes: Planning, a Needs Assessment, Designing how that will work within the confines of how HIFIS operates, and providing training and maintaining the system. </a:t>
            </a:r>
          </a:p>
          <a:p>
            <a:pPr marL="171450" indent="-171450">
              <a:buFontTx/>
              <a:buChar char="-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3D018-365A-496A-B29E-7B116339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56" y="1264659"/>
            <a:ext cx="3126165" cy="26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919784" cy="4525963"/>
          </a:xfrm>
        </p:spPr>
        <p:txBody>
          <a:bodyPr>
            <a:normAutofit/>
          </a:bodyPr>
          <a:lstStyle/>
          <a:p>
            <a:r>
              <a:rPr lang="en-CA" dirty="0"/>
              <a:t>Lots of requests for enhancements</a:t>
            </a:r>
          </a:p>
          <a:p>
            <a:endParaRPr lang="en-CA" dirty="0"/>
          </a:p>
          <a:p>
            <a:r>
              <a:rPr lang="en-CA" dirty="0"/>
              <a:t>Three main groups: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2400" dirty="0"/>
              <a:t>Data Collection (Data In)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2400" dirty="0"/>
              <a:t>Data Reporting (Data Out)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2400" dirty="0"/>
              <a:t>Application (HIFIS Software)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8" y="2918704"/>
            <a:ext cx="3385751" cy="2789668"/>
          </a:xfrm>
          <a:prstGeom prst="rect">
            <a:avLst/>
          </a:prstGeom>
        </p:spPr>
      </p:pic>
      <p:sp>
        <p:nvSpPr>
          <p:cNvPr id="2" name="Google Shape;207;p6">
            <a:extLst>
              <a:ext uri="{FF2B5EF4-FFF2-40B4-BE49-F238E27FC236}">
                <a16:creationId xmlns:a16="http://schemas.microsoft.com/office/drawing/2014/main" id="{04BD273D-C422-7575-CCBE-54A176F58416}"/>
              </a:ext>
            </a:extLst>
          </p:cNvPr>
          <p:cNvSpPr txBox="1"/>
          <p:nvPr/>
        </p:nvSpPr>
        <p:spPr>
          <a:xfrm>
            <a:off x="0" y="290557"/>
            <a:ext cx="9144000" cy="78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HIFIS Development gets Prioritized?</a:t>
            </a:r>
            <a:endParaRPr sz="2200" b="0" i="0" dirty="0">
              <a:solidFill>
                <a:srgbClr val="BA2E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986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D24964A-2AF4-432F-86AD-BEEFB31A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1640" y="5600900"/>
            <a:ext cx="2882681" cy="677071"/>
          </a:xfrm>
          <a:prstGeom prst="rect">
            <a:avLst/>
          </a:prstGeom>
          <a:noFill/>
        </p:spPr>
      </p:pic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THANK YOU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>
                <a:solidFill>
                  <a:schemeClr val="accent2"/>
                </a:solidFill>
                <a:cs typeface="Calibri" panose="020F0502020204030204" pitchFamily="34" charset="0"/>
              </a:rPr>
              <a:t>Additional Resources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8DF85A1-174F-4670-8C9A-C8CC9C71C6B9}"/>
              </a:ext>
            </a:extLst>
          </p:cNvPr>
          <p:cNvSpPr txBox="1">
            <a:spLocks/>
          </p:cNvSpPr>
          <p:nvPr/>
        </p:nvSpPr>
        <p:spPr>
          <a:xfrm>
            <a:off x="480646" y="1080109"/>
            <a:ext cx="8390221" cy="519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Coordinated Access Guide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more information on Coordinated Access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CA" sz="1200" dirty="0">
                <a:solidFill>
                  <a:srgbClr val="76B53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https://www.homelessnesslearninghub.ca/library/resources/reaching-home-coordinated-access-guide</a:t>
            </a:r>
            <a:endParaRPr lang="en-CA" sz="1200" dirty="0">
              <a:solidFill>
                <a:srgbClr val="76B53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sz="800" b="1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HIFIS Website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more information on HIFIS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6B9F25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http://www.hifis.ca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CA" sz="12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HIFIS </a:t>
            </a:r>
            <a:r>
              <a:rPr lang="en-CA" altLang="en-US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 Site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 hands-on experience with HIFIS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CA" altLang="en-US" sz="1200" dirty="0">
                <a:solidFill>
                  <a:srgbClr val="6B9F25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https://demo.hifis.ca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CA" altLang="en-US" sz="12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altLang="en-US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altLang="en-US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Reaching Home Newsletter</a:t>
            </a:r>
            <a:endParaRPr lang="en-CA" altLang="en-US" sz="12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the latest news and updates on the Reaching Home program, please sign up to the email distribution list.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7"/>
              </a:rPr>
              <a:t>info@hifis.ca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altLang="en-US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HIFIS Newsletter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the latest news and updates on HIFIS, please sign up to the email distribution list.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support@hifis.ca</a:t>
            </a:r>
            <a:endParaRPr lang="en-CA" sz="1200" dirty="0">
              <a:solidFill>
                <a:srgbClr val="76B53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Homelessness Learning Hub (HIFIS Toolkit)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access to a wide range of free supporting documents on Coordinated Access, HIFIS, and Reaching Home.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https://www.homelessnesslearninghub.ca/library/resources/hifis-implementation-guide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CA" altLang="en-US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altLang="en-US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HIFIS Client Support Center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all inquires regarding HIFIS.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support@hifis.ca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and 1-866-324-2375</a:t>
            </a:r>
          </a:p>
          <a:p>
            <a:pPr marL="857250" lvl="2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CA" altLang="en-US" sz="10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7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312456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 dirty="0">
                <a:solidFill>
                  <a:schemeClr val="accent1"/>
                </a:solidFill>
                <a:cs typeface="Calibri" panose="020F0502020204030204" pitchFamily="34" charset="0"/>
              </a:rPr>
              <a:t>ANNEX 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The 38 Non-directly Identifiable Export Fields Collected by INFC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440FFF-5EDA-496A-AF5B-E5F01C4FE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47628"/>
              </p:ext>
            </p:extLst>
          </p:nvPr>
        </p:nvGraphicFramePr>
        <p:xfrm>
          <a:off x="807522" y="1285691"/>
          <a:ext cx="7528956" cy="486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478">
                  <a:extLst>
                    <a:ext uri="{9D8B030D-6E8A-4147-A177-3AD203B41FA5}">
                      <a16:colId xmlns:a16="http://schemas.microsoft.com/office/drawing/2014/main" val="3559912819"/>
                    </a:ext>
                  </a:extLst>
                </a:gridCol>
                <a:gridCol w="3764478">
                  <a:extLst>
                    <a:ext uri="{9D8B030D-6E8A-4147-A177-3AD203B41FA5}">
                      <a16:colId xmlns:a16="http://schemas.microsoft.com/office/drawing/2014/main" val="950330095"/>
                    </a:ext>
                  </a:extLst>
                </a:gridCol>
              </a:tblGrid>
              <a:tr h="48650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Shelter Information</a:t>
                      </a:r>
                    </a:p>
                    <a:p>
                      <a:pPr marL="0" indent="0">
                        <a:buNone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Shelter provider ID*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Shelter provider name*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Service provider type*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Bed counts*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Bed types*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Community*</a:t>
                      </a:r>
                    </a:p>
                    <a:p>
                      <a:endParaRPr lang="en-CA" sz="12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Client Information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Unique client identifier*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Year and month of birth*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Family role*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Family head ID*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Citizenship/immigration status*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Indigenous indicator*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Veteran status*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Life events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Contributing factors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Contributing factor start date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Contributing factor end date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Employment status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endParaRPr lang="en-CA" sz="12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Client Information (continued)</a:t>
                      </a:r>
                      <a:endParaRPr lang="en-CA" sz="12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Country of origin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Education </a:t>
                      </a: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CA" sz="12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Sources of income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Income</a:t>
                      </a: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start date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Income end date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 conditions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Housing types 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Housing start date</a:t>
                      </a:r>
                      <a:b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Housing end date</a:t>
                      </a:r>
                    </a:p>
                    <a:p>
                      <a:endParaRPr lang="en-CA" sz="1200" b="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Client Shelter Information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Reason for service*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Reason for discharge*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Book-in date* </a:t>
                      </a:r>
                      <a:b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Book-out date*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Turnaway</a:t>
                      </a:r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Informaiton</a:t>
                      </a:r>
                      <a:endParaRPr kumimoji="0" lang="en-CA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Reason for </a:t>
                      </a:r>
                      <a:r>
                        <a:rPr kumimoji="0" lang="en-CA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turnaway</a:t>
                      </a: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Date of </a:t>
                      </a:r>
                      <a:r>
                        <a:rPr kumimoji="0" lang="en-CA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turnaway</a:t>
                      </a: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Anonymous gender*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Anonymous age category*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Anonymous Indigenous indicator (assumed)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Anonymous disability indicator (observed)</a:t>
                      </a:r>
                    </a:p>
                    <a:p>
                      <a:endParaRPr lang="en-CA" sz="12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3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49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4"/>
          <p:cNvSpPr>
            <a:spLocks noGrp="1"/>
          </p:cNvSpPr>
          <p:nvPr>
            <p:ph type="title"/>
          </p:nvPr>
        </p:nvSpPr>
        <p:spPr>
          <a:xfrm>
            <a:off x="76912" y="16523"/>
            <a:ext cx="8990176" cy="766535"/>
          </a:xfrm>
        </p:spPr>
        <p:txBody>
          <a:bodyPr>
            <a:noAutofit/>
          </a:bodyPr>
          <a:lstStyle/>
          <a:p>
            <a:pPr algn="ctr"/>
            <a:r>
              <a:rPr lang="en-CA" altLang="en-US" sz="2400" b="1">
                <a:solidFill>
                  <a:schemeClr val="accent1"/>
                </a:solidFill>
                <a:ea typeface="ヒラギノ角ゴ Pro W3"/>
              </a:rPr>
              <a:t>Canada’s Homelessness Management Information System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63686"/>
            <a:ext cx="8229600" cy="39602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sz="800" b="1" kern="0" dirty="0">
              <a:solidFill>
                <a:srgbClr val="7B230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HIFIS and Coordinated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The Evolution of HIFIS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The Benefits of HIFIS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Some Key Features of HIFIS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Data Sharing and Data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Data Protection and Data Security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fld id="{FC678422-F3E1-447E-AB7F-AF83939F7776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D8C6-4236-4F11-9744-40DBB17CEB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6018" y="4443813"/>
            <a:ext cx="7791877" cy="1660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33ACC-0079-4BEE-AED5-C70FF5FED7FD}"/>
              </a:ext>
            </a:extLst>
          </p:cNvPr>
          <p:cNvSpPr txBox="1"/>
          <p:nvPr/>
        </p:nvSpPr>
        <p:spPr>
          <a:xfrm>
            <a:off x="3892609" y="697150"/>
            <a:ext cx="1358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accent2"/>
                </a:solidFill>
                <a:latin typeface="Century Gothic" panose="020B0502020202020204" pitchFamily="34" charset="0"/>
              </a:rPr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69996C-3F61-4A36-8DBF-D6B1579C7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140" r="-34650"/>
          <a:stretch/>
        </p:blipFill>
        <p:spPr>
          <a:xfrm>
            <a:off x="6626466" y="1732554"/>
            <a:ext cx="2654580" cy="1431391"/>
          </a:xfrm>
          <a:prstGeom prst="rect">
            <a:avLst/>
          </a:prstGeom>
        </p:spPr>
      </p:pic>
      <p:sp>
        <p:nvSpPr>
          <p:cNvPr id="25602" name="Title 14"/>
          <p:cNvSpPr>
            <a:spLocks noGrp="1"/>
          </p:cNvSpPr>
          <p:nvPr>
            <p:ph type="title"/>
          </p:nvPr>
        </p:nvSpPr>
        <p:spPr>
          <a:xfrm>
            <a:off x="-153824" y="-345526"/>
            <a:ext cx="9436693" cy="1431391"/>
          </a:xfrm>
        </p:spPr>
        <p:txBody>
          <a:bodyPr>
            <a:normAutofit/>
          </a:bodyPr>
          <a:lstStyle/>
          <a:p>
            <a:pPr algn="ctr"/>
            <a:r>
              <a:rPr lang="en-CA" sz="24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36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000" b="0">
                <a:solidFill>
                  <a:schemeClr val="accent2"/>
                </a:solidFill>
                <a:cs typeface="Calibri" panose="020F0502020204030204" pitchFamily="34" charset="0"/>
              </a:rPr>
              <a:t>HIFIS and Coordinated Access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339419"/>
            <a:ext cx="8229600" cy="2620732"/>
          </a:xfrm>
        </p:spPr>
        <p:txBody>
          <a:bodyPr/>
          <a:lstStyle/>
          <a:p>
            <a:pPr marL="0" indent="0">
              <a:buNone/>
            </a:pPr>
            <a:r>
              <a:rPr lang="en-CA" sz="2000" b="1" ker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Why is HIFIS essential to Coordinated Access?</a:t>
            </a:r>
            <a:endParaRPr sz="2000" b="1" kern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/>
              <a:t>Supports the collection of reliable, </a:t>
            </a:r>
            <a:r>
              <a:rPr lang="en-CA" sz="1500" b="1"/>
              <a:t>real-time</a:t>
            </a:r>
            <a:r>
              <a:rPr lang="en-CA" sz="1500"/>
              <a:t> homelessness data that can be shared through a centralized database ensuring clients can be </a:t>
            </a:r>
            <a:r>
              <a:rPr lang="en-CA" sz="1500" b="1"/>
              <a:t>triaged</a:t>
            </a:r>
            <a:r>
              <a:rPr lang="en-CA" sz="1500"/>
              <a:t> appropriately and, when vacancies become available, </a:t>
            </a:r>
            <a:r>
              <a:rPr lang="en-CA" sz="1500" b="1"/>
              <a:t>prioritized for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/>
              <a:t>Reduces administrative burden. Service providers can start, update and share service plans when working with common clients. Reports can be customized to meet various needs. This helps creates a </a:t>
            </a:r>
            <a:r>
              <a:rPr lang="en-CA" sz="1500" b="1"/>
              <a:t>unified</a:t>
            </a:r>
            <a:r>
              <a:rPr lang="en-CA" sz="1500"/>
              <a:t> service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/>
              <a:t>Can generate data for core outcomes of Reaching Home: homelessness/eviction prevention, Indigenous homelessness, chronic homelessness, and measures of client inflow and outflow.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3C677-2718-4CCD-A5D7-9BFD36D20D3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409ED-2327-404B-93F1-F16D180D92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240" y="1569873"/>
            <a:ext cx="2390962" cy="1805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9B93-0CD3-4181-8146-AA6F81434ACC}"/>
              </a:ext>
            </a:extLst>
          </p:cNvPr>
          <p:cNvSpPr txBox="1"/>
          <p:nvPr/>
        </p:nvSpPr>
        <p:spPr>
          <a:xfrm>
            <a:off x="457200" y="1138154"/>
            <a:ext cx="6514644" cy="23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Font typeface="Arial"/>
              <a:buNone/>
              <a:defRPr/>
            </a:pPr>
            <a:r>
              <a:rPr lang="fr-CA" sz="2000" b="1" kern="0" err="1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CA" sz="2000" b="1" kern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b="1" kern="0" err="1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2000" b="1" kern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HIFIS?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HIFIS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is a comprehensive web-based, 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collection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case management 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system designed to support the day-to-day operational activities of service providers and 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Coordinated Access</a:t>
            </a:r>
            <a:endParaRPr lang="en-CA" sz="150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HIFIS empowers service providers from the same community to collect, manage, and share 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real-time data 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their clients.</a:t>
            </a:r>
            <a:endParaRPr lang="fr-CA" sz="1500">
              <a:solidFill>
                <a:srgbClr val="59595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CA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B2EF40-0374-4B8E-8B16-AE0E9E6496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5098" y="1642758"/>
            <a:ext cx="756467" cy="756467"/>
          </a:xfrm>
          <a:prstGeom prst="rect">
            <a:avLst/>
          </a:prstGeom>
        </p:spPr>
      </p:pic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b="0">
                <a:solidFill>
                  <a:schemeClr val="accent2"/>
                </a:solidFill>
                <a:cs typeface="Calibri" panose="020F0502020204030204" pitchFamily="34" charset="0"/>
              </a:rPr>
              <a:t>The Evolution of HIFIS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F7F57-3861-4090-9969-15DA5CC2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256" y="1642758"/>
            <a:ext cx="756467" cy="756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A640D-DA8C-4FA6-9242-92768432D0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2223" y="1641159"/>
            <a:ext cx="756467" cy="756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8530B-2AAF-49B3-BA21-B9A761DF2F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077" y1="78947" x2="23077" y2="78947"/>
                        <a14:backgroundMark x1="78846" y1="74737" x2="78846" y2="74737"/>
                        <a14:backgroundMark x1="26923" y1="20000" x2="26923" y2="20000"/>
                        <a14:backgroundMark x1="77885" y1="21053" x2="77885" y2="2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93" y="1641538"/>
            <a:ext cx="246831" cy="225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A2F28-9A7C-4DD5-8B6E-1198A04DC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872" l="1778" r="98667">
                        <a14:foregroundMark x1="18667" y1="41026" x2="18667" y2="41026"/>
                        <a14:foregroundMark x1="78667" y1="32051" x2="78667" y2="32051"/>
                        <a14:foregroundMark x1="21778" y1="60897" x2="21778" y2="60897"/>
                        <a14:foregroundMark x1="27556" y1="65385" x2="27556" y2="65385"/>
                        <a14:foregroundMark x1="36889" y1="67308" x2="36889" y2="67308"/>
                        <a14:foregroundMark x1="45778" y1="75000" x2="45778" y2="75000"/>
                        <a14:foregroundMark x1="52000" y1="80128" x2="52000" y2="80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5789" y="1803693"/>
            <a:ext cx="455087" cy="301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6DAD5A-5810-4E73-9B0A-8DF58F92CF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091" y="1660802"/>
            <a:ext cx="813169" cy="778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364A7-B166-4C50-A631-AAF515FFD6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7385" y="1684959"/>
            <a:ext cx="802153" cy="735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F973A-9A9E-44DC-ACAF-0330A9522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3565" y="1684959"/>
            <a:ext cx="802153" cy="7353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7481F-ABE4-498B-A4EA-861DE76009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077" y1="78947" x2="23077" y2="78947"/>
                        <a14:backgroundMark x1="78846" y1="74737" x2="78846" y2="74737"/>
                        <a14:backgroundMark x1="26923" y1="20000" x2="26923" y2="20000"/>
                        <a14:backgroundMark x1="77885" y1="21053" x2="77885" y2="2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8887" y="1660802"/>
            <a:ext cx="246831" cy="2254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A47BFC-A9AE-440F-A632-EF6A20669B67}"/>
              </a:ext>
            </a:extLst>
          </p:cNvPr>
          <p:cNvSpPr/>
          <p:nvPr/>
        </p:nvSpPr>
        <p:spPr>
          <a:xfrm>
            <a:off x="908946" y="2390090"/>
            <a:ext cx="73609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HIFIS 1</a:t>
            </a:r>
            <a:endParaRPr lang="en-CA" sz="1400" b="1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9318F-ADE8-4D10-B99D-1089B59DDE9A}"/>
              </a:ext>
            </a:extLst>
          </p:cNvPr>
          <p:cNvSpPr/>
          <p:nvPr/>
        </p:nvSpPr>
        <p:spPr>
          <a:xfrm>
            <a:off x="2169968" y="2399712"/>
            <a:ext cx="73609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HIFIS 2</a:t>
            </a:r>
            <a:endParaRPr lang="en-CA" sz="1400" b="1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88176-F37E-4648-BD64-0E15EB18183E}"/>
              </a:ext>
            </a:extLst>
          </p:cNvPr>
          <p:cNvSpPr/>
          <p:nvPr/>
        </p:nvSpPr>
        <p:spPr>
          <a:xfrm>
            <a:off x="3506855" y="2410845"/>
            <a:ext cx="73609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HIFIS 3</a:t>
            </a:r>
            <a:endParaRPr lang="en-CA" sz="1400" b="1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A56B8-67F4-4A1D-A0C1-0738F1AD87C0}"/>
              </a:ext>
            </a:extLst>
          </p:cNvPr>
          <p:cNvSpPr/>
          <p:nvPr/>
        </p:nvSpPr>
        <p:spPr>
          <a:xfrm>
            <a:off x="4818517" y="2420266"/>
            <a:ext cx="73609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HIFIS 4</a:t>
            </a:r>
            <a:endParaRPr lang="en-CA" sz="1400" b="1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C445A9-73C0-402D-B5BB-FDD3ED4A7516}"/>
              </a:ext>
            </a:extLst>
          </p:cNvPr>
          <p:cNvSpPr/>
          <p:nvPr/>
        </p:nvSpPr>
        <p:spPr>
          <a:xfrm>
            <a:off x="5809609" y="2434287"/>
            <a:ext cx="128913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Enhancements</a:t>
            </a:r>
            <a:endParaRPr lang="en-CA" sz="1200" b="1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94A73-2E04-4270-B239-A3FD8F34A5B0}"/>
              </a:ext>
            </a:extLst>
          </p:cNvPr>
          <p:cNvSpPr/>
          <p:nvPr/>
        </p:nvSpPr>
        <p:spPr>
          <a:xfrm>
            <a:off x="7177757" y="2430098"/>
            <a:ext cx="1289134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CA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Enhancements</a:t>
            </a:r>
            <a:endParaRPr lang="en-CA" sz="1200" b="1">
              <a:latin typeface="Century Gothic" panose="020B0502020202020204" pitchFamily="34" charset="0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4A08795-AE09-483F-8EF1-B22A3E00F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625092"/>
              </p:ext>
            </p:extLst>
          </p:nvPr>
        </p:nvGraphicFramePr>
        <p:xfrm>
          <a:off x="576470" y="2019393"/>
          <a:ext cx="7997840" cy="180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1469CB-4BB6-42DC-80C4-30DA336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53" y="3287463"/>
            <a:ext cx="1320211" cy="1800723"/>
          </a:xfrm>
          <a:ln w="285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50"/>
              <a:t>An internal desktop application to collect data for the Government of Canada.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C2F2D94-4821-4104-840A-66102DD83757}"/>
              </a:ext>
            </a:extLst>
          </p:cNvPr>
          <p:cNvSpPr txBox="1">
            <a:spLocks/>
          </p:cNvSpPr>
          <p:nvPr/>
        </p:nvSpPr>
        <p:spPr>
          <a:xfrm>
            <a:off x="1876020" y="3264114"/>
            <a:ext cx="1465085" cy="251673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450">
                <a:solidFill>
                  <a:srgbClr val="595959"/>
                </a:solidFill>
                <a:latin typeface="Century Gothic" panose="020B0502020202020204" pitchFamily="34" charset="0"/>
              </a:rPr>
              <a:t>An internal desktop application to collect data for the Government of Canada with expanded functionalities.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E86B663-7D02-4C31-913B-A88B532C6657}"/>
              </a:ext>
            </a:extLst>
          </p:cNvPr>
          <p:cNvSpPr txBox="1">
            <a:spLocks/>
          </p:cNvSpPr>
          <p:nvPr/>
        </p:nvSpPr>
        <p:spPr>
          <a:xfrm>
            <a:off x="3243182" y="3279105"/>
            <a:ext cx="1355533" cy="251673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450">
                <a:solidFill>
                  <a:srgbClr val="595959"/>
                </a:solidFill>
                <a:latin typeface="Century Gothic" panose="020B0502020202020204" pitchFamily="34" charset="0"/>
              </a:rPr>
              <a:t>A desktop application driven by the community.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72105AD-9F78-4A56-9E74-0BFFAAD73FFD}"/>
              </a:ext>
            </a:extLst>
          </p:cNvPr>
          <p:cNvSpPr txBox="1">
            <a:spLocks/>
          </p:cNvSpPr>
          <p:nvPr/>
        </p:nvSpPr>
        <p:spPr>
          <a:xfrm>
            <a:off x="4527478" y="3266782"/>
            <a:ext cx="1355533" cy="251673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450" dirty="0">
                <a:solidFill>
                  <a:srgbClr val="595959"/>
                </a:solidFill>
                <a:latin typeface="Century Gothic" panose="020B0502020202020204" pitchFamily="34" charset="0"/>
              </a:rPr>
              <a:t>A web-based application that is user-friendly and highly configurable to support the shift towards Coordinated Access.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B1515D4-28B6-4A81-8A2C-DCCC58AA6B3F}"/>
              </a:ext>
            </a:extLst>
          </p:cNvPr>
          <p:cNvSpPr txBox="1">
            <a:spLocks/>
          </p:cNvSpPr>
          <p:nvPr/>
        </p:nvSpPr>
        <p:spPr>
          <a:xfrm>
            <a:off x="5896375" y="3280096"/>
            <a:ext cx="1393639" cy="251673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450">
                <a:solidFill>
                  <a:srgbClr val="595959"/>
                </a:solidFill>
                <a:latin typeface="Century Gothic" panose="020B0502020202020204" pitchFamily="34" charset="0"/>
              </a:rPr>
              <a:t>Inclusion of the Coordinated Access module; addition of a Unique Identifier List.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42812C3-9822-4A11-AEC4-0F4E8C3C9404}"/>
              </a:ext>
            </a:extLst>
          </p:cNvPr>
          <p:cNvSpPr txBox="1">
            <a:spLocks/>
          </p:cNvSpPr>
          <p:nvPr/>
        </p:nvSpPr>
        <p:spPr>
          <a:xfrm>
            <a:off x="7251908" y="3282828"/>
            <a:ext cx="1466970" cy="251673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450" dirty="0">
                <a:solidFill>
                  <a:srgbClr val="595959"/>
                </a:solidFill>
                <a:latin typeface="Century Gothic" panose="020B0502020202020204" pitchFamily="34" charset="0"/>
              </a:rPr>
              <a:t>Improvements to the Coordinated Access module.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b="0">
                <a:solidFill>
                  <a:schemeClr val="accent2"/>
                </a:solidFill>
                <a:cs typeface="Calibri" panose="020F0502020204030204" pitchFamily="34" charset="0"/>
              </a:rPr>
              <a:t>HIFIS Benefits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7CC92F-FE9A-4F12-B237-3800CF21BA99}"/>
              </a:ext>
            </a:extLst>
          </p:cNvPr>
          <p:cNvSpPr/>
          <p:nvPr/>
        </p:nvSpPr>
        <p:spPr>
          <a:xfrm>
            <a:off x="1478071" y="1132817"/>
            <a:ext cx="7096239" cy="1284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650" b="1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Clients</a:t>
            </a:r>
          </a:p>
          <a:p>
            <a:endParaRPr lang="en-US" sz="500">
              <a:solidFill>
                <a:schemeClr val="accent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client management system that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eliminates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the clients’ need to repeat their personal history during their intake/assessment.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client management system that assists with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referring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clients to the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right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services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at the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right time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707990-BBA7-408D-A677-5F866EE03C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968" l="3125" r="96875">
                        <a14:foregroundMark x1="69531" y1="53226" x2="69531" y2="53226"/>
                        <a14:foregroundMark x1="57031" y1="26613" x2="57031" y2="26613"/>
                        <a14:foregroundMark x1="39063" y1="73387" x2="39063" y2="7338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35" y="1458529"/>
            <a:ext cx="747301" cy="7239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959EACD-38EE-4524-9A1D-82E2183ACCF6}"/>
              </a:ext>
            </a:extLst>
          </p:cNvPr>
          <p:cNvSpPr/>
          <p:nvPr/>
        </p:nvSpPr>
        <p:spPr>
          <a:xfrm>
            <a:off x="576470" y="2590079"/>
            <a:ext cx="7096239" cy="193129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650" b="1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Service Providers and </a:t>
            </a:r>
            <a:r>
              <a:rPr lang="en-CA" sz="1650" b="1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Communities</a:t>
            </a:r>
          </a:p>
          <a:p>
            <a:endParaRPr lang="en-CA" sz="500" b="1">
              <a:solidFill>
                <a:schemeClr val="accent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data collection and sharing system that 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encourages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community collaboration 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support service planning.</a:t>
            </a:r>
            <a:endParaRPr lang="fr-CA" sz="1400">
              <a:solidFill>
                <a:srgbClr val="59595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data collection and sharing system that enables the development of</a:t>
            </a:r>
            <a:r>
              <a:rPr lang="fr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reports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that improve the understanding of </a:t>
            </a:r>
            <a:r>
              <a:rPr lang="fr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local homelessness 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 </a:t>
            </a:r>
            <a:r>
              <a:rPr lang="fr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housing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client management system that provides 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access to </a:t>
            </a:r>
            <a:r>
              <a:rPr lang="fr-CA" sz="140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various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CA" sz="1400" b="1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assessment</a:t>
            </a:r>
            <a:r>
              <a:rPr lang="fr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tools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that </a:t>
            </a:r>
            <a:r>
              <a:rPr lang="fr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streamlines intake 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 </a:t>
            </a:r>
            <a:r>
              <a:rPr lang="fr-CA" sz="1400" b="1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prioritization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CA" sz="1400" b="1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process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of clients.</a:t>
            </a:r>
            <a:endParaRPr lang="en-CA" sz="1400">
              <a:solidFill>
                <a:srgbClr val="59595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B3B55DA-2197-47BF-84FA-AF2643FCED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6" l="0" r="98778">
                        <a14:foregroundMark x1="20782" y1="20149" x2="20782" y2="20149"/>
                        <a14:foregroundMark x1="22738" y1="36318" x2="22738" y2="36318"/>
                        <a14:foregroundMark x1="70905" y1="74627" x2="70905" y2="74627"/>
                      </a14:backgroundRemoval>
                    </a14:imgEffect>
                    <a14:imgEffect>
                      <a14:artisticPaintStrokes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5904" y="3259918"/>
            <a:ext cx="671283" cy="7547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A45FE8C-D633-4F15-97E8-8F8D5B327BF8}"/>
              </a:ext>
            </a:extLst>
          </p:cNvPr>
          <p:cNvSpPr/>
          <p:nvPr/>
        </p:nvSpPr>
        <p:spPr>
          <a:xfrm>
            <a:off x="1478071" y="4713130"/>
            <a:ext cx="7096239" cy="1284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650" b="1" err="1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Homeless-serving</a:t>
            </a:r>
            <a:r>
              <a:rPr lang="fr-CA" sz="1650" b="1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Sector</a:t>
            </a:r>
          </a:p>
          <a:p>
            <a:endParaRPr lang="fr-CA" sz="500" b="1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data collection and sharing system that </a:t>
            </a:r>
            <a:r>
              <a:rPr lang="fr-CA" sz="140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contributes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to the </a:t>
            </a:r>
            <a:r>
              <a:rPr lang="fr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national </a:t>
            </a: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understanding of homelessness.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data collection and sharing system that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informs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and </a:t>
            </a:r>
            <a:r>
              <a:rPr lang="en-CA" sz="1400" b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advances research </a:t>
            </a:r>
            <a:r>
              <a:rPr lang="en-CA" sz="14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 policy development including identifies gaps in the sector.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0A9BFD-4AFC-465C-AEC9-D6D2C9AF4DF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509" l="0" r="98974">
                        <a14:foregroundMark x1="31026" y1="20659" x2="31026" y2="20659"/>
                        <a14:foregroundMark x1="40513" y1="26946" x2="40513" y2="26946"/>
                        <a14:foregroundMark x1="64359" y1="35928" x2="64359" y2="35928"/>
                        <a14:foregroundMark x1="72821" y1="59581" x2="72821" y2="59581"/>
                        <a14:foregroundMark x1="33846" y1="55988" x2="33846" y2="55988"/>
                        <a14:foregroundMark x1="34103" y1="74850" x2="34103" y2="74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470" y="5067398"/>
            <a:ext cx="788866" cy="7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70AAB9-7AB3-4643-B717-CAB344CD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47" y="1367325"/>
            <a:ext cx="4217714" cy="2877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>
                <a:solidFill>
                  <a:schemeClr val="accent2"/>
                </a:solidFill>
                <a:cs typeface="Calibri" panose="020F0502020204030204" pitchFamily="34" charset="0"/>
              </a:rPr>
              <a:t>Key Features of HIFIS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169C2-6E77-404B-A3F1-9DAF89A948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7" b="98127" l="1887" r="98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165" y="1136607"/>
            <a:ext cx="4525878" cy="3945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592768-98EC-4EBC-A1D1-4ABE63E64A0A}"/>
              </a:ext>
            </a:extLst>
          </p:cNvPr>
          <p:cNvSpPr/>
          <p:nvPr/>
        </p:nvSpPr>
        <p:spPr>
          <a:xfrm>
            <a:off x="577254" y="1307504"/>
            <a:ext cx="16129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Key Features</a:t>
            </a:r>
            <a:endParaRPr lang="en-CA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342FEC-ECEE-4D1D-A8FC-01DD6372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79" y="1691910"/>
            <a:ext cx="3128755" cy="2835175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CA" sz="1600">
                <a:cs typeface="Arial" panose="020B0604020202020204" pitchFamily="34" charset="0"/>
              </a:rPr>
              <a:t>Web Environment</a:t>
            </a:r>
          </a:p>
          <a:p>
            <a:r>
              <a:rPr lang="en-CA" sz="1600">
                <a:cs typeface="Arial" panose="020B0604020202020204" pitchFamily="34" charset="0"/>
              </a:rPr>
              <a:t>Highly Configurable</a:t>
            </a:r>
          </a:p>
          <a:p>
            <a:r>
              <a:rPr lang="en-CA" sz="1600">
                <a:cs typeface="Arial" panose="020B0604020202020204" pitchFamily="34" charset="0"/>
              </a:rPr>
              <a:t>HIFIS Support and Services</a:t>
            </a:r>
          </a:p>
          <a:p>
            <a:r>
              <a:rPr lang="en-CA" sz="1600">
                <a:cs typeface="Arial" panose="020B0604020202020204" pitchFamily="34" charset="0"/>
              </a:rPr>
              <a:t>Custom Reports</a:t>
            </a:r>
          </a:p>
          <a:p>
            <a:r>
              <a:rPr lang="en-CA" sz="1600">
                <a:cs typeface="Arial" panose="020B0604020202020204" pitchFamily="34" charset="0"/>
              </a:rPr>
              <a:t>Client Assessments</a:t>
            </a:r>
          </a:p>
          <a:p>
            <a:r>
              <a:rPr lang="en-CA" sz="1600">
                <a:cs typeface="Arial" panose="020B0604020202020204" pitchFamily="34" charset="0"/>
              </a:rPr>
              <a:t>Point-in-Time (</a:t>
            </a:r>
            <a:r>
              <a:rPr lang="en-CA" sz="1600" err="1">
                <a:cs typeface="Arial" panose="020B0604020202020204" pitchFamily="34" charset="0"/>
              </a:rPr>
              <a:t>PiT</a:t>
            </a:r>
            <a:r>
              <a:rPr lang="en-CA" sz="1600">
                <a:cs typeface="Arial" panose="020B0604020202020204" pitchFamily="34" charset="0"/>
              </a:rPr>
              <a:t>) Counts</a:t>
            </a:r>
          </a:p>
          <a:p>
            <a:r>
              <a:rPr lang="en-CA" sz="1600">
                <a:cs typeface="Arial" panose="020B0604020202020204" pitchFamily="34" charset="0"/>
              </a:rPr>
              <a:t>Unique Identifier List (By-Name List)</a:t>
            </a:r>
          </a:p>
          <a:p>
            <a:r>
              <a:rPr lang="en-CA" sz="1600">
                <a:cs typeface="Arial" panose="020B0604020202020204" pitchFamily="34" charset="0"/>
              </a:rPr>
              <a:t>Integrated consent</a:t>
            </a:r>
          </a:p>
          <a:p>
            <a:r>
              <a:rPr lang="en-CA" sz="1600">
                <a:cs typeface="Arial" panose="020B0604020202020204" pitchFamily="34" charset="0"/>
              </a:rPr>
              <a:t>Communication Tools (broadcasts and bulletins)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CD12B-A67B-4D91-BCC3-CA8D2803D71A}"/>
              </a:ext>
            </a:extLst>
          </p:cNvPr>
          <p:cNvSpPr/>
          <p:nvPr/>
        </p:nvSpPr>
        <p:spPr>
          <a:xfrm>
            <a:off x="577254" y="5209063"/>
            <a:ext cx="7921287" cy="8309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HIFIS allows for seamless </a:t>
            </a:r>
            <a:r>
              <a:rPr lang="en-CA" sz="1600" b="1">
                <a:solidFill>
                  <a:srgbClr val="595959"/>
                </a:solidFill>
                <a:latin typeface="Century Gothic" panose="020B0502020202020204" pitchFamily="34" charset="0"/>
              </a:rPr>
              <a:t>service delivery</a:t>
            </a:r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. Service providers can build on each other’s </a:t>
            </a:r>
            <a:r>
              <a:rPr lang="en-CA" sz="1600" b="1">
                <a:solidFill>
                  <a:srgbClr val="595959"/>
                </a:solidFill>
                <a:latin typeface="Century Gothic" panose="020B0502020202020204" pitchFamily="34" charset="0"/>
              </a:rPr>
              <a:t>service planning </a:t>
            </a:r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when working with common clients, creating a </a:t>
            </a:r>
            <a:r>
              <a:rPr lang="en-CA" sz="1600" b="1">
                <a:solidFill>
                  <a:srgbClr val="595959"/>
                </a:solidFill>
                <a:latin typeface="Century Gothic" panose="020B0502020202020204" pitchFamily="34" charset="0"/>
              </a:rPr>
              <a:t>unified</a:t>
            </a:r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 service experience.</a:t>
            </a:r>
          </a:p>
        </p:txBody>
      </p:sp>
    </p:spTree>
    <p:extLst>
      <p:ext uri="{BB962C8B-B14F-4D97-AF65-F5344CB8AC3E}">
        <p14:creationId xmlns:p14="http://schemas.microsoft.com/office/powerpoint/2010/main" val="311909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>
                <a:solidFill>
                  <a:schemeClr val="accent2"/>
                </a:solidFill>
                <a:cs typeface="Calibri" panose="020F0502020204030204" pitchFamily="34" charset="0"/>
              </a:rPr>
              <a:t>Data Collection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4772E-CC6E-4F48-BDFA-BBA295769571}"/>
              </a:ext>
            </a:extLst>
          </p:cNvPr>
          <p:cNvSpPr/>
          <p:nvPr/>
        </p:nvSpPr>
        <p:spPr>
          <a:xfrm>
            <a:off x="576470" y="1278455"/>
            <a:ext cx="373531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6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types data does HIFIS collect?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FA56A-1B50-4F85-8F8B-58DD988B0777}"/>
              </a:ext>
            </a:extLst>
          </p:cNvPr>
          <p:cNvSpPr/>
          <p:nvPr/>
        </p:nvSpPr>
        <p:spPr>
          <a:xfrm>
            <a:off x="811993" y="1669915"/>
            <a:ext cx="776231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Communities can collect over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1000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various data points. Communities decide what data they wish to collect (excluding the mandatory export fields).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INFC collects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38 non-directly identifiable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export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fields.</a:t>
            </a:r>
          </a:p>
          <a:p>
            <a:endParaRPr lang="en-CA" sz="8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434CD3-C498-424D-BE90-5E06E19D395D}"/>
              </a:ext>
            </a:extLst>
          </p:cNvPr>
          <p:cNvSpPr/>
          <p:nvPr/>
        </p:nvSpPr>
        <p:spPr>
          <a:xfrm>
            <a:off x="576470" y="2784650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are the 38 non-directly identifiable export fields, and how are they collected?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9078E4-7703-4792-94D3-74867BFE61DE}"/>
              </a:ext>
            </a:extLst>
          </p:cNvPr>
          <p:cNvSpPr/>
          <p:nvPr/>
        </p:nvSpPr>
        <p:spPr>
          <a:xfrm>
            <a:off x="811992" y="3184637"/>
            <a:ext cx="77623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38 non-directly identifiable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export fields are mandatory data fields collected through HIFIS and automatically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anonymized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and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encrypted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and exported to INFC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each quarter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These fields include: Service Provider Information (e.g., service provider ID), Client Information (e.g., country of origin), Shelter Stay Information (e.g., reason for service), and Turn-away Information (e.g., reason for turn-away).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97A615-6ECC-47C3-98E1-A9175D4954DF}"/>
              </a:ext>
            </a:extLst>
          </p:cNvPr>
          <p:cNvSpPr/>
          <p:nvPr/>
        </p:nvSpPr>
        <p:spPr>
          <a:xfrm>
            <a:off x="531874" y="5050492"/>
            <a:ext cx="8087032" cy="78483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The HIFIS </a:t>
            </a:r>
            <a:r>
              <a:rPr lang="en-CA" sz="1500" b="1" dirty="0">
                <a:solidFill>
                  <a:srgbClr val="76B53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Provision Agreement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is an agreement between the HIFIS Lead organization and INFC. It details roles and responsibilities, and authorizes INFC’s collection of the non-directly identifiable export fields.</a:t>
            </a:r>
          </a:p>
        </p:txBody>
      </p:sp>
    </p:spTree>
    <p:extLst>
      <p:ext uri="{BB962C8B-B14F-4D97-AF65-F5344CB8AC3E}">
        <p14:creationId xmlns:p14="http://schemas.microsoft.com/office/powerpoint/2010/main" val="356087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>
                <a:solidFill>
                  <a:schemeClr val="accent2"/>
                </a:solidFill>
                <a:cs typeface="Calibri" panose="020F0502020204030204" pitchFamily="34" charset="0"/>
              </a:rPr>
              <a:t>Data Sharing and Data Use</a:t>
            </a:r>
            <a:endParaRPr lang="en-CA" altLang="en-US" sz="220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A30BE7-D52E-4D3C-BEC0-5FCB98E2F633}"/>
              </a:ext>
            </a:extLst>
          </p:cNvPr>
          <p:cNvSpPr/>
          <p:nvPr/>
        </p:nvSpPr>
        <p:spPr>
          <a:xfrm>
            <a:off x="577254" y="1264659"/>
            <a:ext cx="2946640" cy="36163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75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is HIFIS </a:t>
            </a:r>
            <a:r>
              <a:rPr lang="en-CA" sz="1750" b="1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</a:t>
            </a:r>
            <a:r>
              <a:rPr lang="en-CA" sz="175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shared?</a:t>
            </a:r>
            <a:endParaRPr lang="en-CA" sz="1750" b="1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B03B7-FD70-4E35-8E04-CBEBBD05F881}"/>
              </a:ext>
            </a:extLst>
          </p:cNvPr>
          <p:cNvSpPr/>
          <p:nvPr/>
        </p:nvSpPr>
        <p:spPr>
          <a:xfrm>
            <a:off x="802611" y="1660820"/>
            <a:ext cx="7771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Each </a:t>
            </a:r>
            <a:r>
              <a:rPr lang="en-CA" sz="1600" b="1">
                <a:solidFill>
                  <a:srgbClr val="595959"/>
                </a:solidFill>
                <a:latin typeface="Century Gothic" panose="020B0502020202020204" pitchFamily="34" charset="0"/>
              </a:rPr>
              <a:t>Community </a:t>
            </a:r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has a </a:t>
            </a:r>
            <a:r>
              <a:rPr lang="en-CA" sz="1600" b="1">
                <a:solidFill>
                  <a:srgbClr val="595959"/>
                </a:solidFill>
                <a:latin typeface="Century Gothic" panose="020B0502020202020204" pitchFamily="34" charset="0"/>
              </a:rPr>
              <a:t>HIFIS lead                                                                                                       organization </a:t>
            </a:r>
            <a:r>
              <a:rPr lang="en-CA" sz="1600">
                <a:solidFill>
                  <a:srgbClr val="595959"/>
                </a:solidFill>
                <a:latin typeface="Century Gothic" panose="020B0502020202020204" pitchFamily="34" charset="0"/>
              </a:rPr>
              <a:t>that is responsible for                                                                                                   the installation, configuration, and                                                                                          maintenance of HIFIS for their local                                                                                   community service providers.</a:t>
            </a:r>
          </a:p>
          <a:p>
            <a:endParaRPr lang="en-CA" sz="16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761E76-8B5C-450B-B2F1-42800BD575FF}"/>
              </a:ext>
            </a:extLst>
          </p:cNvPr>
          <p:cNvSpPr/>
          <p:nvPr/>
        </p:nvSpPr>
        <p:spPr>
          <a:xfrm>
            <a:off x="576470" y="3252079"/>
            <a:ext cx="3640740" cy="36163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75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is HIFIS data used by INFC?</a:t>
            </a:r>
            <a:endParaRPr lang="en-CA" sz="175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08BDD1-BAE7-49DC-AFDA-340404D4F64B}"/>
              </a:ext>
            </a:extLst>
          </p:cNvPr>
          <p:cNvSpPr/>
          <p:nvPr/>
        </p:nvSpPr>
        <p:spPr>
          <a:xfrm>
            <a:off x="802610" y="3674948"/>
            <a:ext cx="7686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INFC uses the 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38 non-directly identifiable 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export fields to support research and analysis on homelessness in Canada and the homeless-serving sector, which contributes to evidenced-based policy and decision-making and publications (e.g., the </a:t>
            </a:r>
            <a:r>
              <a:rPr lang="en-US" sz="1600" u="sng" dirty="0">
                <a:solidFill>
                  <a:srgbClr val="76B53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Shelter Study</a:t>
            </a:r>
            <a:r>
              <a:rPr lang="en-US" sz="1600" dirty="0">
                <a:solidFill>
                  <a:srgbClr val="76B53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u="sng" dirty="0">
                <a:solidFill>
                  <a:srgbClr val="76B53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Shelter Capacity Report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B58DAB-B2E0-4420-9E16-66DBAEDA3657}"/>
              </a:ext>
            </a:extLst>
          </p:cNvPr>
          <p:cNvSpPr/>
          <p:nvPr/>
        </p:nvSpPr>
        <p:spPr>
          <a:xfrm>
            <a:off x="674307" y="5102619"/>
            <a:ext cx="7771692" cy="78483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</a:rPr>
              <a:t>Under Reaching Home: Canada’s Homelessness Strategy, the 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</a:rPr>
              <a:t>Designated Communities 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</a:rPr>
              <a:t>stream and the 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</a:rPr>
              <a:t>Territorial Homelessness 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</a:rPr>
              <a:t>stream</a:t>
            </a:r>
            <a:r>
              <a:rPr lang="en-CA" sz="1500" b="1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500">
                <a:solidFill>
                  <a:srgbClr val="595959"/>
                </a:solidFill>
                <a:latin typeface="Century Gothic" panose="020B0502020202020204" pitchFamily="34" charset="0"/>
              </a:rPr>
              <a:t>are required to adopt HIFIS if the community does already have an equivalent HMIS in place.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DBDE-86DB-4288-9E28-BD4AA490B8F5}"/>
              </a:ext>
            </a:extLst>
          </p:cNvPr>
          <p:cNvGrpSpPr/>
          <p:nvPr/>
        </p:nvGrpSpPr>
        <p:grpSpPr>
          <a:xfrm>
            <a:off x="4734126" y="1510929"/>
            <a:ext cx="1805280" cy="1552427"/>
            <a:chOff x="4446445" y="1286240"/>
            <a:chExt cx="2135093" cy="19480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5661E5-789E-4DDE-8963-8AC2D77AB47F}"/>
                </a:ext>
              </a:extLst>
            </p:cNvPr>
            <p:cNvSpPr/>
            <p:nvPr/>
          </p:nvSpPr>
          <p:spPr>
            <a:xfrm>
              <a:off x="4446445" y="1286240"/>
              <a:ext cx="2135093" cy="1948093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09DF838D-0F52-47CF-9CC3-4209E2D82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17" y="1773971"/>
              <a:ext cx="876377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Local Service Provider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137AE615-9D61-4843-957F-4DE82D4F0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207" y="1789796"/>
              <a:ext cx="876377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/>
              <a:r>
                <a:rPr lang="en-US" altLang="en-US" sz="900">
                  <a:solidFill>
                    <a:schemeClr val="tx1"/>
                  </a:solidFill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Local Service Provider</a:t>
              </a:r>
              <a:endParaRPr lang="en-US" altLang="en-US" sz="9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4" name="Rounded Rectangle 15">
              <a:extLst>
                <a:ext uri="{FF2B5EF4-FFF2-40B4-BE49-F238E27FC236}">
                  <a16:creationId xmlns:a16="http://schemas.microsoft.com/office/drawing/2014/main" id="{95121E73-5172-49A4-9640-5AAE2E28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375" y="2519738"/>
              <a:ext cx="973214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900">
                  <a:solidFill>
                    <a:schemeClr val="tx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HIFIS Lead Org.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6DEA2D-9269-4A48-99F2-4225EE625DDC}"/>
                </a:ext>
              </a:extLst>
            </p:cNvPr>
            <p:cNvCxnSpPr/>
            <p:nvPr/>
          </p:nvCxnSpPr>
          <p:spPr>
            <a:xfrm>
              <a:off x="4819574" y="2445543"/>
              <a:ext cx="238067" cy="276751"/>
            </a:xfrm>
            <a:prstGeom prst="straightConnector1">
              <a:avLst/>
            </a:prstGeom>
            <a:grpFill/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DEA70F-FA01-4FDF-9953-F7B5FCDA0D14}"/>
                </a:ext>
              </a:extLst>
            </p:cNvPr>
            <p:cNvCxnSpPr/>
            <p:nvPr/>
          </p:nvCxnSpPr>
          <p:spPr>
            <a:xfrm flipV="1">
              <a:off x="6026658" y="2462582"/>
              <a:ext cx="252576" cy="266044"/>
            </a:xfrm>
            <a:prstGeom prst="straightConnector1">
              <a:avLst/>
            </a:prstGeom>
            <a:grpFill/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D59D906-CF76-4B8B-A620-CFF8B66B1F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8426" y="1284205"/>
            <a:ext cx="964365" cy="317123"/>
          </a:xfrm>
          <a:prstGeom prst="rect">
            <a:avLst/>
          </a:prstGeom>
        </p:spPr>
      </p:pic>
      <p:sp>
        <p:nvSpPr>
          <p:cNvPr id="28" name="Text Box 2">
            <a:extLst>
              <a:ext uri="{FF2B5EF4-FFF2-40B4-BE49-F238E27FC236}">
                <a16:creationId xmlns:a16="http://schemas.microsoft.com/office/drawing/2014/main" id="{B32B8150-3FAB-4642-8F7B-C6F5AC813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303" y="1558083"/>
            <a:ext cx="1704297" cy="2274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1000" b="1">
                <a:solidFill>
                  <a:srgbClr val="595959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Community A</a:t>
            </a:r>
            <a:endParaRPr lang="en-CA" sz="1000" b="1">
              <a:solidFill>
                <a:srgbClr val="595959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EF52A8-A18C-4673-B9AF-F423A34538AD}"/>
              </a:ext>
            </a:extLst>
          </p:cNvPr>
          <p:cNvGrpSpPr/>
          <p:nvPr/>
        </p:nvGrpSpPr>
        <p:grpSpPr>
          <a:xfrm>
            <a:off x="6624848" y="1473955"/>
            <a:ext cx="1805280" cy="1552427"/>
            <a:chOff x="4656232" y="1258960"/>
            <a:chExt cx="2135093" cy="19480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C466C61-13B1-436F-A5C1-52010DC8DA4B}"/>
                </a:ext>
              </a:extLst>
            </p:cNvPr>
            <p:cNvSpPr/>
            <p:nvPr/>
          </p:nvSpPr>
          <p:spPr>
            <a:xfrm>
              <a:off x="4656232" y="1258960"/>
              <a:ext cx="2135093" cy="1948093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31" name="Rounded Rectangle 1">
              <a:extLst>
                <a:ext uri="{FF2B5EF4-FFF2-40B4-BE49-F238E27FC236}">
                  <a16:creationId xmlns:a16="http://schemas.microsoft.com/office/drawing/2014/main" id="{678A04F8-4D4E-49D9-8F1D-DECDAD16D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204" y="1746691"/>
              <a:ext cx="876377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Local Service Provider</a:t>
              </a:r>
              <a:endParaRPr lang="en-US" altLang="en-US" sz="900"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A6F5B0AB-DD49-4A54-BB5D-9FDF5641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994" y="1762516"/>
              <a:ext cx="876377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Local Service Provider</a:t>
              </a:r>
              <a:endParaRPr lang="en-US" altLang="en-US" sz="900"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3" name="Rounded Rectangle 15">
              <a:extLst>
                <a:ext uri="{FF2B5EF4-FFF2-40B4-BE49-F238E27FC236}">
                  <a16:creationId xmlns:a16="http://schemas.microsoft.com/office/drawing/2014/main" id="{9709F0B5-57DF-4B23-A4DC-6AF3AA28C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2" y="2492458"/>
              <a:ext cx="973214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HIFIS Lead Org.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40654B5-91EA-4385-8F5D-DE469470651C}"/>
                </a:ext>
              </a:extLst>
            </p:cNvPr>
            <p:cNvCxnSpPr/>
            <p:nvPr/>
          </p:nvCxnSpPr>
          <p:spPr>
            <a:xfrm>
              <a:off x="5013908" y="2407398"/>
              <a:ext cx="253520" cy="287617"/>
            </a:xfrm>
            <a:prstGeom prst="straightConnector1">
              <a:avLst/>
            </a:prstGeom>
            <a:grpFill/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28D441D-AD8F-4BFB-B5AB-DF93976DCC7A}"/>
                </a:ext>
              </a:extLst>
            </p:cNvPr>
            <p:cNvCxnSpPr/>
            <p:nvPr/>
          </p:nvCxnSpPr>
          <p:spPr>
            <a:xfrm flipV="1">
              <a:off x="6236445" y="2407398"/>
              <a:ext cx="208478" cy="293947"/>
            </a:xfrm>
            <a:prstGeom prst="straightConnector1">
              <a:avLst/>
            </a:prstGeom>
            <a:grpFill/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84A20B6-6A14-4D1F-B93C-F70893CCCC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2146" y="1288187"/>
            <a:ext cx="964365" cy="317123"/>
          </a:xfrm>
          <a:prstGeom prst="rect">
            <a:avLst/>
          </a:prstGeom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685FF1BA-F314-433D-9225-3BA77869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597" y="1557838"/>
            <a:ext cx="1704297" cy="253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1000" b="1">
                <a:solidFill>
                  <a:srgbClr val="595959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Community B</a:t>
            </a:r>
            <a:endParaRPr lang="en-CA" sz="1000" b="1">
              <a:solidFill>
                <a:srgbClr val="595959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F195673F-0B80-40E4-B893-A35F75DCA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442" y="3129119"/>
            <a:ext cx="1446460" cy="51494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INFC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162D0D-8FE0-4D31-AC85-E7CA86A6536E}"/>
              </a:ext>
            </a:extLst>
          </p:cNvPr>
          <p:cNvCxnSpPr/>
          <p:nvPr/>
        </p:nvCxnSpPr>
        <p:spPr>
          <a:xfrm>
            <a:off x="5636766" y="3063356"/>
            <a:ext cx="212398" cy="14762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2F6710-55F7-482C-94A7-C6C4454E0F09}"/>
              </a:ext>
            </a:extLst>
          </p:cNvPr>
          <p:cNvCxnSpPr/>
          <p:nvPr/>
        </p:nvCxnSpPr>
        <p:spPr>
          <a:xfrm flipH="1">
            <a:off x="7340181" y="3026382"/>
            <a:ext cx="187307" cy="15590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 dirty="0">
                <a:solidFill>
                  <a:schemeClr val="accent1"/>
                </a:solidFill>
                <a:cs typeface="Calibri" panose="020F0502020204030204" pitchFamily="34" charset="0"/>
              </a:rPr>
              <a:t>Canada’s Homelessness Management Information System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Data Sharing and Data Use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9A910-1879-4A86-ACD2-63BACB3C171F}"/>
              </a:ext>
            </a:extLst>
          </p:cNvPr>
          <p:cNvSpPr/>
          <p:nvPr/>
        </p:nvSpPr>
        <p:spPr>
          <a:xfrm>
            <a:off x="577254" y="1264659"/>
            <a:ext cx="451117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Different Levels of data sharing in HIFIS: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26967-88C5-475D-9108-E717AF1F1209}"/>
              </a:ext>
            </a:extLst>
          </p:cNvPr>
          <p:cNvSpPr/>
          <p:nvPr/>
        </p:nvSpPr>
        <p:spPr>
          <a:xfrm>
            <a:off x="802611" y="1660820"/>
            <a:ext cx="7771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C91555-05A6-3920-CD7A-74F46E2E7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40252"/>
              </p:ext>
            </p:extLst>
          </p:nvPr>
        </p:nvGraphicFramePr>
        <p:xfrm>
          <a:off x="802611" y="1660820"/>
          <a:ext cx="7876656" cy="498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798">
                  <a:extLst>
                    <a:ext uri="{9D8B030D-6E8A-4147-A177-3AD203B41FA5}">
                      <a16:colId xmlns:a16="http://schemas.microsoft.com/office/drawing/2014/main" val="4021388187"/>
                    </a:ext>
                  </a:extLst>
                </a:gridCol>
                <a:gridCol w="1522760">
                  <a:extLst>
                    <a:ext uri="{9D8B030D-6E8A-4147-A177-3AD203B41FA5}">
                      <a16:colId xmlns:a16="http://schemas.microsoft.com/office/drawing/2014/main" val="4287906468"/>
                    </a:ext>
                  </a:extLst>
                </a:gridCol>
                <a:gridCol w="1495773">
                  <a:extLst>
                    <a:ext uri="{9D8B030D-6E8A-4147-A177-3AD203B41FA5}">
                      <a16:colId xmlns:a16="http://schemas.microsoft.com/office/drawing/2014/main" val="1794632891"/>
                    </a:ext>
                  </a:extLst>
                </a:gridCol>
                <a:gridCol w="4178325">
                  <a:extLst>
                    <a:ext uri="{9D8B030D-6E8A-4147-A177-3AD203B41FA5}">
                      <a16:colId xmlns:a16="http://schemas.microsoft.com/office/drawing/2014/main" val="4294082953"/>
                    </a:ext>
                  </a:extLst>
                </a:gridCol>
              </a:tblGrid>
              <a:tr h="288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Layer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Area in HIFIS 4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Examples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Fields / Modules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Privacy Details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2578999116"/>
                  </a:ext>
                </a:extLst>
              </a:tr>
              <a:tr h="7396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Layer 1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Shared Client List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Name/Alias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Date of Birth/Age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Gender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Shared.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Most HIFIS Users can view this information.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50701749"/>
                  </a:ext>
                </a:extLst>
              </a:tr>
              <a:tr h="10406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Layer 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Client Information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Indigenous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Veteran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Financial Profile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Family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Education History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Housing History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Shareable.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Most HIFIS Users can view this information if their organization has attested that they are serving the client.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1956785906"/>
                  </a:ext>
                </a:extLst>
              </a:tr>
              <a:tr h="2308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Layer 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Client Management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Admissions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Service Restrictions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</a:rPr>
                        <a:t>Turnaways</a:t>
                      </a:r>
                      <a:endParaRPr lang="en-CA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Goods and Services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Assessments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Case Management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Incidents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Limited sharing.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As a default in HIFIS, some details from these modules are shared between Service Providers, but full details can only be seen by Users at the Service Provider that entered the information.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Locally, some of these modules may become visible across Service Providers to allow for shared service planning for mutual clients. 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25496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65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755396|-13658796|-5889188|-13947548|-10263707|Infrastructure Canada&quot;,&quot;Id&quot;:&quot;5e177fb43442361e8c74eb5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1738</Words>
  <Application>Microsoft Office PowerPoint</Application>
  <PresentationFormat>On-screen Show (4:3)</PresentationFormat>
  <Paragraphs>276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Gill Sans Light</vt:lpstr>
      <vt:lpstr>Wingdings</vt:lpstr>
      <vt:lpstr>Office Theme</vt:lpstr>
      <vt:lpstr>Canada’s Homelessness Management Information System</vt:lpstr>
      <vt:lpstr>Canada’s Homelessness Management Information System</vt:lpstr>
      <vt:lpstr>Canada’s Homelessness Management Information System HIFIS and Coordinated Access</vt:lpstr>
      <vt:lpstr>Canada’s Homelessness Management Information System The Evolution of HIFIS</vt:lpstr>
      <vt:lpstr>Canada’s Homelessness Management Information System HIFIS Benefits</vt:lpstr>
      <vt:lpstr>Canada’s Homelessness Management Information System Key Features of HIFIS</vt:lpstr>
      <vt:lpstr>Canada’s Homelessness Management Information System Data Collection</vt:lpstr>
      <vt:lpstr>Canada’s Homelessness Management Information System Data Sharing and Data Use</vt:lpstr>
      <vt:lpstr>Canada’s Homelessness Management Information System Data Sharing and Data Use</vt:lpstr>
      <vt:lpstr>Canada’s Homelessness Management Information System Data Protection and Data Security – A Shared Responsibility</vt:lpstr>
      <vt:lpstr>Canada’s Homelessness Management Information System HIFIS Implementation</vt:lpstr>
      <vt:lpstr>PowerPoint Presentation</vt:lpstr>
      <vt:lpstr>THANK YOU Additional Resources</vt:lpstr>
      <vt:lpstr>ANNEX A The 38 Non-directly Identifiable Export Fields Collected by INFC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Erin Forrest-Miller</cp:lastModifiedBy>
  <cp:revision>7</cp:revision>
  <cp:lastPrinted>2020-01-03T14:36:33Z</cp:lastPrinted>
  <dcterms:created xsi:type="dcterms:W3CDTF">2015-04-10T18:49:27Z</dcterms:created>
  <dcterms:modified xsi:type="dcterms:W3CDTF">2023-08-10T15:34:22Z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9dacc104-dfa0-47ae-bf90-8b8a399431b6_Enabled">
    <vt:lpwstr>true</vt:lpwstr>
  </property>
  <property fmtid="{D5CDD505-2E9C-101B-9397-08002B2CF9AE}" pid="4" name="MSIP_Label_9dacc104-dfa0-47ae-bf90-8b8a399431b6_SetDate">
    <vt:lpwstr>2022-06-14T20:02:01Z</vt:lpwstr>
  </property>
  <property fmtid="{D5CDD505-2E9C-101B-9397-08002B2CF9AE}" pid="5" name="MSIP_Label_9dacc104-dfa0-47ae-bf90-8b8a399431b6_Method">
    <vt:lpwstr>Standard</vt:lpwstr>
  </property>
  <property fmtid="{D5CDD505-2E9C-101B-9397-08002B2CF9AE}" pid="6" name="MSIP_Label_9dacc104-dfa0-47ae-bf90-8b8a399431b6_Name">
    <vt:lpwstr>Unclassified</vt:lpwstr>
  </property>
  <property fmtid="{D5CDD505-2E9C-101B-9397-08002B2CF9AE}" pid="7" name="MSIP_Label_9dacc104-dfa0-47ae-bf90-8b8a399431b6_SiteId">
    <vt:lpwstr>38430cd6-eda5-46f2-886a-f2a305fd49bc</vt:lpwstr>
  </property>
  <property fmtid="{D5CDD505-2E9C-101B-9397-08002B2CF9AE}" pid="8" name="MSIP_Label_9dacc104-dfa0-47ae-bf90-8b8a399431b6_ActionId">
    <vt:lpwstr>032f99d6-62e1-4a19-bd83-d6f4b98e1de4</vt:lpwstr>
  </property>
  <property fmtid="{D5CDD505-2E9C-101B-9397-08002B2CF9AE}" pid="9" name="MSIP_Label_9dacc104-dfa0-47ae-bf90-8b8a399431b6_ContentBits">
    <vt:lpwstr>0</vt:lpwstr>
  </property>
  <property fmtid="{D5CDD505-2E9C-101B-9397-08002B2CF9AE}" pid="10" name="_AdHocReviewCycleID">
    <vt:i4>-904576355</vt:i4>
  </property>
  <property fmtid="{D5CDD505-2E9C-101B-9397-08002B2CF9AE}" pid="11" name="_EmailSubject">
    <vt:lpwstr>PowerPoint Slides for Posting: About HIFIS</vt:lpwstr>
  </property>
  <property fmtid="{D5CDD505-2E9C-101B-9397-08002B2CF9AE}" pid="12" name="_AuthorEmail">
    <vt:lpwstr>Erin.Forrest-Miller@infc.gc.ca</vt:lpwstr>
  </property>
  <property fmtid="{D5CDD505-2E9C-101B-9397-08002B2CF9AE}" pid="13" name="_AuthorEmailDisplayName">
    <vt:lpwstr>Erin Forrest-Miller</vt:lpwstr>
  </property>
</Properties>
</file>