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4"/>
  </p:notesMasterIdLst>
  <p:sldIdLst>
    <p:sldId id="256" r:id="rId2"/>
    <p:sldId id="269" r:id="rId3"/>
    <p:sldId id="258" r:id="rId4"/>
    <p:sldId id="259" r:id="rId5"/>
    <p:sldId id="260" r:id="rId6"/>
    <p:sldId id="270" r:id="rId7"/>
    <p:sldId id="271" r:id="rId8"/>
    <p:sldId id="272" r:id="rId9"/>
    <p:sldId id="273" r:id="rId10"/>
    <p:sldId id="274" r:id="rId11"/>
    <p:sldId id="275" r:id="rId12"/>
    <p:sldId id="265" r:id="rId13"/>
    <p:sldId id="266" r:id="rId14"/>
    <p:sldId id="267" r:id="rId15"/>
    <p:sldId id="276" r:id="rId16"/>
    <p:sldId id="277" r:id="rId17"/>
    <p:sldId id="278" r:id="rId18"/>
    <p:sldId id="279" r:id="rId19"/>
    <p:sldId id="280" r:id="rId20"/>
    <p:sldId id="262" r:id="rId21"/>
    <p:sldId id="263" r:id="rId22"/>
    <p:sldId id="26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D4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8421" autoAdjust="0"/>
  </p:normalViewPr>
  <p:slideViewPr>
    <p:cSldViewPr snapToGrid="0">
      <p:cViewPr varScale="1">
        <p:scale>
          <a:sx n="54" d="100"/>
          <a:sy n="54" d="100"/>
        </p:scale>
        <p:origin x="156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39045-D943-4203-864B-02ADC3F44163}" type="datetimeFigureOut">
              <a:rPr lang="en-CA" smtClean="0"/>
              <a:t>2021-10-08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EC1519-85DE-46A8-8D9C-2C6F2A8946AB}" type="slidenum">
              <a:rPr lang="en-CA" smtClean="0"/>
              <a:t>‹#›</a:t>
            </a:fld>
            <a:endParaRPr lang="en-CA"/>
          </a:p>
        </p:txBody>
      </p:sp>
    </p:spTree>
    <p:extLst>
      <p:ext uri="{BB962C8B-B14F-4D97-AF65-F5344CB8AC3E}">
        <p14:creationId xmlns:p14="http://schemas.microsoft.com/office/powerpoint/2010/main" val="2184513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Hello everyone. I am Erin Forrest, my pronouns are she and her, and I am speaking to you today from the treaty and traditional territory of the Michi </a:t>
            </a:r>
            <a:r>
              <a:rPr lang="en-CA" dirty="0" err="1"/>
              <a:t>Sagig</a:t>
            </a:r>
            <a:r>
              <a:rPr lang="en-CA" dirty="0"/>
              <a:t> </a:t>
            </a:r>
            <a:r>
              <a:rPr lang="en-CA" dirty="0" err="1"/>
              <a:t>Annishinabe</a:t>
            </a:r>
            <a:r>
              <a:rPr lang="en-CA" dirty="0"/>
              <a:t> from </a:t>
            </a:r>
            <a:r>
              <a:rPr lang="en-CA" dirty="0" err="1"/>
              <a:t>Nogojinawang</a:t>
            </a:r>
            <a:r>
              <a:rPr lang="en-CA" dirty="0"/>
              <a:t> Ontario, also known as Peterborough. Today I am speaking to you as a consultant, and not as the Data Administrator from the City of Peterborough (which is where many of you may know me from). I have been fortunate enough to be a part of a project to develop a guide that will assist communities in writing HIFIS reports. That is what I am here to talk about today. </a:t>
            </a:r>
          </a:p>
          <a:p>
            <a:endParaRPr lang="en-CA" dirty="0"/>
          </a:p>
        </p:txBody>
      </p:sp>
      <p:sp>
        <p:nvSpPr>
          <p:cNvPr id="4" name="Slide Number Placeholder 3"/>
          <p:cNvSpPr>
            <a:spLocks noGrp="1"/>
          </p:cNvSpPr>
          <p:nvPr>
            <p:ph type="sldNum" sz="quarter" idx="5"/>
          </p:nvPr>
        </p:nvSpPr>
        <p:spPr/>
        <p:txBody>
          <a:bodyPr/>
          <a:lstStyle/>
          <a:p>
            <a:fld id="{F0EC1519-85DE-46A8-8D9C-2C6F2A8946AB}" type="slidenum">
              <a:rPr lang="en-CA" smtClean="0"/>
              <a:t>1</a:t>
            </a:fld>
            <a:endParaRPr lang="en-CA"/>
          </a:p>
        </p:txBody>
      </p:sp>
    </p:spTree>
    <p:extLst>
      <p:ext uri="{BB962C8B-B14F-4D97-AF65-F5344CB8AC3E}">
        <p14:creationId xmlns:p14="http://schemas.microsoft.com/office/powerpoint/2010/main" val="1842009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CA" dirty="0"/>
              <a:t>When we need to combine information from multiple tables we call this a Join. Joins are important to understand because when done incorrectly you can misinterpret your data, especially if you are counting or summarizing data. </a:t>
            </a:r>
          </a:p>
          <a:p>
            <a:pPr lvl="1"/>
            <a:endParaRPr lang="en-CA" dirty="0"/>
          </a:p>
          <a:p>
            <a:pPr lvl="1"/>
            <a:r>
              <a:rPr lang="en-CA" dirty="0"/>
              <a:t>For example, lets combine the </a:t>
            </a:r>
            <a:r>
              <a:rPr lang="en-CA" dirty="0" err="1"/>
              <a:t>HIFIS_People</a:t>
            </a:r>
            <a:r>
              <a:rPr lang="en-CA" dirty="0"/>
              <a:t> table and the </a:t>
            </a:r>
            <a:r>
              <a:rPr lang="en-CA" dirty="0" err="1"/>
              <a:t>HIFIS_PeopleCars</a:t>
            </a:r>
            <a:r>
              <a:rPr lang="en-CA" dirty="0"/>
              <a:t> table. </a:t>
            </a:r>
          </a:p>
          <a:p>
            <a:pPr lvl="1"/>
            <a:endParaRPr lang="en-CA" dirty="0"/>
          </a:p>
          <a:p>
            <a:pPr lvl="1"/>
            <a:r>
              <a:rPr lang="en-CA" dirty="0"/>
              <a:t>The person table is on the right, and it has the </a:t>
            </a:r>
            <a:r>
              <a:rPr lang="en-CA" dirty="0" err="1"/>
              <a:t>PersonID</a:t>
            </a:r>
            <a:r>
              <a:rPr lang="en-CA" dirty="0"/>
              <a:t>, names and birthdays in it. The cars table is on the left and it has a Foreign Key linking the record to the people table. It also lists the model of the car. </a:t>
            </a:r>
          </a:p>
          <a:p>
            <a:pPr lvl="1"/>
            <a:endParaRPr lang="en-CA" dirty="0"/>
          </a:p>
          <a:p>
            <a:pPr lvl="1"/>
            <a:r>
              <a:rPr lang="en-CA" dirty="0"/>
              <a:t>If we look closely at the data in the </a:t>
            </a:r>
            <a:r>
              <a:rPr lang="en-CA" dirty="0" err="1"/>
              <a:t>PersonID</a:t>
            </a:r>
            <a:r>
              <a:rPr lang="en-CA" dirty="0"/>
              <a:t> field of the cars table we can see that Persons 1 and 4 have one car, person 3 has two cars, and person 2 doesn’t have any. </a:t>
            </a:r>
          </a:p>
          <a:p>
            <a:pPr lvl="1"/>
            <a:endParaRPr lang="en-CA" dirty="0"/>
          </a:p>
          <a:p>
            <a:pPr lvl="1"/>
            <a:r>
              <a:rPr lang="en-CA" dirty="0"/>
              <a:t>Let’s see what happens when we combine them to give us a list of the cars and their owners.</a:t>
            </a:r>
          </a:p>
        </p:txBody>
      </p:sp>
      <p:sp>
        <p:nvSpPr>
          <p:cNvPr id="4" name="Slide Number Placeholder 3"/>
          <p:cNvSpPr>
            <a:spLocks noGrp="1"/>
          </p:cNvSpPr>
          <p:nvPr>
            <p:ph type="sldNum" sz="quarter" idx="5"/>
          </p:nvPr>
        </p:nvSpPr>
        <p:spPr/>
        <p:txBody>
          <a:bodyPr/>
          <a:lstStyle/>
          <a:p>
            <a:fld id="{F0EC1519-85DE-46A8-8D9C-2C6F2A8946AB}" type="slidenum">
              <a:rPr lang="en-CA" smtClean="0"/>
              <a:t>10</a:t>
            </a:fld>
            <a:endParaRPr lang="en-CA"/>
          </a:p>
        </p:txBody>
      </p:sp>
    </p:spTree>
    <p:extLst>
      <p:ext uri="{BB962C8B-B14F-4D97-AF65-F5344CB8AC3E}">
        <p14:creationId xmlns:p14="http://schemas.microsoft.com/office/powerpoint/2010/main" val="3736618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CA" dirty="0"/>
              <a:t>If we perform an inner join, we will get a new table that lists all the cars and their owners. </a:t>
            </a:r>
            <a:r>
              <a:rPr lang="en-CA" sz="1200" dirty="0">
                <a:solidFill>
                  <a:schemeClr val="bg1"/>
                </a:solidFill>
              </a:rPr>
              <a:t>You can see that we have 4 car records, but only 3 unique people. Person number 2 (Brando Johns) is not included in this new combined table because they don’t have a car. This is called an inner join.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CA" sz="1200" dirty="0">
              <a:solidFill>
                <a:schemeClr val="bg1"/>
              </a:solidFill>
            </a:endParaRPr>
          </a:p>
          <a:p>
            <a:pPr lvl="1"/>
            <a:r>
              <a:rPr lang="en-CA" dirty="0"/>
              <a:t>Inner Joins are explained in more detail, along with other types of joins, in the report writing guide. </a:t>
            </a:r>
          </a:p>
          <a:p>
            <a:pPr lvl="1"/>
            <a:endParaRPr lang="en-CA" dirty="0"/>
          </a:p>
          <a:p>
            <a:pPr lvl="1"/>
            <a:r>
              <a:rPr lang="en-CA" sz="1200" dirty="0">
                <a:solidFill>
                  <a:schemeClr val="bg1"/>
                </a:solidFill>
              </a:rPr>
              <a:t>There are other ways we could have joined this table to include Brando Johns leaving the fields about the car blank. Check out the guide for more ways to join tables.</a:t>
            </a:r>
            <a:endParaRPr lang="en-CA" dirty="0"/>
          </a:p>
        </p:txBody>
      </p:sp>
      <p:sp>
        <p:nvSpPr>
          <p:cNvPr id="4" name="Slide Number Placeholder 3"/>
          <p:cNvSpPr>
            <a:spLocks noGrp="1"/>
          </p:cNvSpPr>
          <p:nvPr>
            <p:ph type="sldNum" sz="quarter" idx="5"/>
          </p:nvPr>
        </p:nvSpPr>
        <p:spPr/>
        <p:txBody>
          <a:bodyPr/>
          <a:lstStyle/>
          <a:p>
            <a:fld id="{F0EC1519-85DE-46A8-8D9C-2C6F2A8946AB}" type="slidenum">
              <a:rPr lang="en-CA" smtClean="0"/>
              <a:t>11</a:t>
            </a:fld>
            <a:endParaRPr lang="en-CA"/>
          </a:p>
        </p:txBody>
      </p:sp>
    </p:spTree>
    <p:extLst>
      <p:ext uri="{BB962C8B-B14F-4D97-AF65-F5344CB8AC3E}">
        <p14:creationId xmlns:p14="http://schemas.microsoft.com/office/powerpoint/2010/main" val="1569677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Now that we understand some basic Database concepts lets look at the contents of the report writing guide. One of the features of the report writing guide are the module descriptions. </a:t>
            </a:r>
          </a:p>
          <a:p>
            <a:endParaRPr lang="en-CA" dirty="0"/>
          </a:p>
          <a:p>
            <a:r>
              <a:rPr lang="en-CA" dirty="0"/>
              <a:t>The descriptions will list the diagrams associated with the module and:</a:t>
            </a:r>
          </a:p>
          <a:p>
            <a:pPr marL="171450" indent="-171450">
              <a:buFontTx/>
              <a:buChar char="-"/>
            </a:pPr>
            <a:r>
              <a:rPr lang="en-CA" dirty="0"/>
              <a:t>talk about how the module is used</a:t>
            </a:r>
          </a:p>
          <a:p>
            <a:pPr marL="171450" indent="-171450">
              <a:buFontTx/>
              <a:buChar char="-"/>
            </a:pPr>
            <a:r>
              <a:rPr lang="en-CA" dirty="0"/>
              <a:t>highlight unique or notable behaviours</a:t>
            </a:r>
          </a:p>
          <a:p>
            <a:pPr marL="171450" indent="-171450">
              <a:buFontTx/>
              <a:buChar char="-"/>
            </a:pPr>
            <a:r>
              <a:rPr lang="en-CA" dirty="0"/>
              <a:t>provide tips for writing reports on that section</a:t>
            </a:r>
          </a:p>
          <a:p>
            <a:pPr marL="171450" indent="-171450">
              <a:buFontTx/>
              <a:buChar char="-"/>
            </a:pPr>
            <a:r>
              <a:rPr lang="en-CA" dirty="0"/>
              <a:t>list the dropdowns that are in the module along with their associated look-up tables and database tables. </a:t>
            </a:r>
          </a:p>
        </p:txBody>
      </p:sp>
      <p:sp>
        <p:nvSpPr>
          <p:cNvPr id="4" name="Slide Number Placeholder 3"/>
          <p:cNvSpPr>
            <a:spLocks noGrp="1"/>
          </p:cNvSpPr>
          <p:nvPr>
            <p:ph type="sldNum" sz="quarter" idx="5"/>
          </p:nvPr>
        </p:nvSpPr>
        <p:spPr/>
        <p:txBody>
          <a:bodyPr/>
          <a:lstStyle/>
          <a:p>
            <a:fld id="{F0EC1519-85DE-46A8-8D9C-2C6F2A8946AB}" type="slidenum">
              <a:rPr lang="en-CA" smtClean="0"/>
              <a:t>12</a:t>
            </a:fld>
            <a:endParaRPr lang="en-CA"/>
          </a:p>
        </p:txBody>
      </p:sp>
    </p:spTree>
    <p:extLst>
      <p:ext uri="{BB962C8B-B14F-4D97-AF65-F5344CB8AC3E}">
        <p14:creationId xmlns:p14="http://schemas.microsoft.com/office/powerpoint/2010/main" val="4119288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Each module of HIFIS will have at least one diagram associated with it. Some diagrams will contain multiple modules. Some database tables appear in multiple modules. </a:t>
            </a:r>
          </a:p>
          <a:p>
            <a:endParaRPr lang="en-CA" dirty="0"/>
          </a:p>
          <a:p>
            <a:r>
              <a:rPr lang="en-CA" dirty="0"/>
              <a:t>Each diagram will have boxes that represent database tables. The primary key for that table will be listed in the box. There will be a line representing the relationship between two tables. The foreign key will be alongside the line that represents the relationship. </a:t>
            </a:r>
          </a:p>
          <a:p>
            <a:endParaRPr lang="en-CA" dirty="0"/>
          </a:p>
          <a:p>
            <a:r>
              <a:rPr lang="en-CA" dirty="0"/>
              <a:t>There will be symbols at the ends of the lines that represent the type of relationship between the tables. If you remember a couple slides ago we talked about cars and people. The symbol on the diagram in on the slide demonstrates that a person can have zero or many cars, but there can’t be any cars without owners. </a:t>
            </a:r>
          </a:p>
          <a:p>
            <a:endParaRPr lang="en-CA" dirty="0"/>
          </a:p>
          <a:p>
            <a:r>
              <a:rPr lang="en-CA" dirty="0"/>
              <a:t>It may take some time to get used to the symbols, but many of the relationships are common sense, and you will already be familiar with them if you have experience using HIFIS. Check out page 14 of the guide for a full explanation of these relationship symbols and what they mean. </a:t>
            </a:r>
          </a:p>
          <a:p>
            <a:endParaRPr lang="en-CA" dirty="0"/>
          </a:p>
          <a:p>
            <a:endParaRPr lang="en-CA" dirty="0"/>
          </a:p>
        </p:txBody>
      </p:sp>
      <p:sp>
        <p:nvSpPr>
          <p:cNvPr id="4" name="Slide Number Placeholder 3"/>
          <p:cNvSpPr>
            <a:spLocks noGrp="1"/>
          </p:cNvSpPr>
          <p:nvPr>
            <p:ph type="sldNum" sz="quarter" idx="5"/>
          </p:nvPr>
        </p:nvSpPr>
        <p:spPr/>
        <p:txBody>
          <a:bodyPr/>
          <a:lstStyle/>
          <a:p>
            <a:fld id="{F0EC1519-85DE-46A8-8D9C-2C6F2A8946AB}" type="slidenum">
              <a:rPr lang="en-CA" smtClean="0"/>
              <a:t>13</a:t>
            </a:fld>
            <a:endParaRPr lang="en-CA"/>
          </a:p>
        </p:txBody>
      </p:sp>
    </p:spTree>
    <p:extLst>
      <p:ext uri="{BB962C8B-B14F-4D97-AF65-F5344CB8AC3E}">
        <p14:creationId xmlns:p14="http://schemas.microsoft.com/office/powerpoint/2010/main" val="4191827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solidFill>
                  <a:schemeClr val="bg1"/>
                </a:solidFill>
              </a:rPr>
              <a:t>I will demonstrate how to create a report using the guide that lists all the clients who are currently active, and what type of consents that they have. </a:t>
            </a:r>
          </a:p>
          <a:p>
            <a:endParaRPr lang="en-CA" dirty="0">
              <a:solidFill>
                <a:schemeClr val="bg1"/>
              </a:solidFill>
            </a:endParaRPr>
          </a:p>
          <a:p>
            <a:r>
              <a:rPr lang="en-CA" dirty="0">
                <a:solidFill>
                  <a:schemeClr val="bg1"/>
                </a:solidFill>
              </a:rPr>
              <a:t>First, lets see if the guide has any tips!</a:t>
            </a:r>
          </a:p>
          <a:p>
            <a:endParaRPr lang="en-CA" dirty="0">
              <a:solidFill>
                <a:schemeClr val="bg1"/>
              </a:solidFill>
            </a:endParaRPr>
          </a:p>
          <a:p>
            <a:r>
              <a:rPr lang="en-CA" dirty="0">
                <a:solidFill>
                  <a:schemeClr val="bg1"/>
                </a:solidFill>
              </a:rPr>
              <a:t>Information about the Consent Module can be found on page 55 of the guide. It tells us to see Diagram 2 for more information. It also tells us that clients must have Coordinated Access consents to appear in the Coordinated Access module. Perhaps our report can help us determine who is missing CA consent!</a:t>
            </a:r>
          </a:p>
          <a:p>
            <a:endParaRPr lang="en-CA" dirty="0">
              <a:solidFill>
                <a:schemeClr val="bg1"/>
              </a:solidFill>
            </a:endParaRPr>
          </a:p>
          <a:p>
            <a:r>
              <a:rPr lang="en-CA" dirty="0">
                <a:solidFill>
                  <a:schemeClr val="bg1"/>
                </a:solidFill>
              </a:rPr>
              <a:t>For this report I will also want to review the section that explains the Client Vitals section of the Client Information module, which is found on page 51. It tells us to see diagram 1 for more information, and it also explains the relationship between the clients and peoples tables…which we’ve already talked about. </a:t>
            </a:r>
          </a:p>
          <a:p>
            <a:endParaRPr lang="en-CA" dirty="0">
              <a:solidFill>
                <a:schemeClr val="bg1"/>
              </a:solidFill>
            </a:endParaRPr>
          </a:p>
          <a:p>
            <a:r>
              <a:rPr lang="en-CA" dirty="0">
                <a:solidFill>
                  <a:schemeClr val="bg1"/>
                </a:solidFill>
              </a:rPr>
              <a:t>There’s more interesting info in the guide about those modules, but I don’t think we need them for this report. Let’s check out the diagrams. </a:t>
            </a:r>
          </a:p>
        </p:txBody>
      </p:sp>
      <p:sp>
        <p:nvSpPr>
          <p:cNvPr id="4" name="Slide Number Placeholder 3"/>
          <p:cNvSpPr>
            <a:spLocks noGrp="1"/>
          </p:cNvSpPr>
          <p:nvPr>
            <p:ph type="sldNum" sz="quarter" idx="5"/>
          </p:nvPr>
        </p:nvSpPr>
        <p:spPr/>
        <p:txBody>
          <a:bodyPr/>
          <a:lstStyle/>
          <a:p>
            <a:fld id="{F0EC1519-85DE-46A8-8D9C-2C6F2A8946AB}" type="slidenum">
              <a:rPr lang="en-CA" smtClean="0"/>
              <a:t>14</a:t>
            </a:fld>
            <a:endParaRPr lang="en-CA"/>
          </a:p>
        </p:txBody>
      </p:sp>
    </p:spTree>
    <p:extLst>
      <p:ext uri="{BB962C8B-B14F-4D97-AF65-F5344CB8AC3E}">
        <p14:creationId xmlns:p14="http://schemas.microsoft.com/office/powerpoint/2010/main" val="3861567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chemeClr val="bg1"/>
                </a:solidFill>
              </a:rPr>
              <a:t>Next, let’s review Diagram 1 and decide what info I need in my report. Diagram 1 has a lot of tables with information I don’t need.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chemeClr val="bg1"/>
                </a:solidFill>
              </a:rPr>
              <a:t>After reading the module description I can make informed decisions about what tables I want to include in my report.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chemeClr val="bg1"/>
                </a:solidFill>
              </a:rPr>
              <a:t>The only tables I’ve decided I need in my report are:</a:t>
            </a:r>
          </a:p>
          <a:p>
            <a:pPr lvl="1"/>
            <a:r>
              <a:rPr lang="en-CA" dirty="0">
                <a:solidFill>
                  <a:schemeClr val="bg1"/>
                </a:solidFill>
              </a:rPr>
              <a:t>- </a:t>
            </a:r>
            <a:r>
              <a:rPr lang="en-CA" dirty="0" err="1">
                <a:solidFill>
                  <a:schemeClr val="bg1"/>
                </a:solidFill>
              </a:rPr>
              <a:t>HIFIS_People</a:t>
            </a:r>
            <a:r>
              <a:rPr lang="en-CA" dirty="0">
                <a:solidFill>
                  <a:schemeClr val="bg1"/>
                </a:solidFill>
              </a:rPr>
              <a:t> so I know their names</a:t>
            </a:r>
          </a:p>
          <a:p>
            <a:pPr lvl="1"/>
            <a:r>
              <a:rPr lang="en-CA" dirty="0">
                <a:solidFill>
                  <a:schemeClr val="bg1"/>
                </a:solidFill>
              </a:rPr>
              <a:t>- </a:t>
            </a:r>
            <a:r>
              <a:rPr lang="en-CA" dirty="0" err="1">
                <a:solidFill>
                  <a:schemeClr val="bg1"/>
                </a:solidFill>
              </a:rPr>
              <a:t>HIFIS_Clients</a:t>
            </a:r>
            <a:r>
              <a:rPr lang="en-CA" dirty="0">
                <a:solidFill>
                  <a:schemeClr val="bg1"/>
                </a:solidFill>
              </a:rPr>
              <a:t> so I know they are clients</a:t>
            </a:r>
          </a:p>
          <a:p>
            <a:pPr lvl="1"/>
            <a:r>
              <a:rPr lang="en-CA" dirty="0">
                <a:solidFill>
                  <a:schemeClr val="bg1"/>
                </a:solidFill>
              </a:rPr>
              <a:t>- </a:t>
            </a:r>
            <a:r>
              <a:rPr lang="en-CA" dirty="0" err="1">
                <a:solidFill>
                  <a:schemeClr val="bg1"/>
                </a:solidFill>
              </a:rPr>
              <a:t>HIFIS_ClientStateStypes</a:t>
            </a:r>
            <a:r>
              <a:rPr lang="en-CA" dirty="0">
                <a:solidFill>
                  <a:schemeClr val="bg1"/>
                </a:solidFill>
              </a:rPr>
              <a:t> so that I know they are active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solidFill>
                <a:schemeClr val="bg1"/>
              </a:solidFill>
            </a:endParaRPr>
          </a:p>
          <a:p>
            <a:endParaRPr lang="en-CA" dirty="0">
              <a:solidFill>
                <a:schemeClr val="bg1"/>
              </a:solidFill>
            </a:endParaRPr>
          </a:p>
        </p:txBody>
      </p:sp>
      <p:sp>
        <p:nvSpPr>
          <p:cNvPr id="4" name="Slide Number Placeholder 3"/>
          <p:cNvSpPr>
            <a:spLocks noGrp="1"/>
          </p:cNvSpPr>
          <p:nvPr>
            <p:ph type="sldNum" sz="quarter" idx="5"/>
          </p:nvPr>
        </p:nvSpPr>
        <p:spPr/>
        <p:txBody>
          <a:bodyPr/>
          <a:lstStyle/>
          <a:p>
            <a:fld id="{F0EC1519-85DE-46A8-8D9C-2C6F2A8946AB}" type="slidenum">
              <a:rPr lang="en-CA" smtClean="0"/>
              <a:t>15</a:t>
            </a:fld>
            <a:endParaRPr lang="en-CA"/>
          </a:p>
        </p:txBody>
      </p:sp>
    </p:spTree>
    <p:extLst>
      <p:ext uri="{BB962C8B-B14F-4D97-AF65-F5344CB8AC3E}">
        <p14:creationId xmlns:p14="http://schemas.microsoft.com/office/powerpoint/2010/main" val="3103362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chemeClr val="bg1"/>
                </a:solidFill>
              </a:rPr>
              <a:t>Now we can review Diagram 2 and decide what info I need in my report. Diagram 2 also has a lot of tables with information I don’t need.  </a:t>
            </a:r>
          </a:p>
          <a:p>
            <a:endParaRPr lang="en-CA"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chemeClr val="bg1"/>
                </a:solidFill>
              </a:rPr>
              <a:t>I already know I will be including </a:t>
            </a:r>
            <a:r>
              <a:rPr lang="en-CA" dirty="0" err="1">
                <a:solidFill>
                  <a:schemeClr val="bg1"/>
                </a:solidFill>
              </a:rPr>
              <a:t>HIFIS_Clients</a:t>
            </a:r>
            <a:r>
              <a:rPr lang="en-CA" dirty="0">
                <a:solidFill>
                  <a:schemeClr val="bg1"/>
                </a:solidFill>
              </a:rPr>
              <a:t> in my report.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chemeClr val="bg1"/>
                </a:solidFill>
              </a:rPr>
              <a:t>The only tables from Diagram 2 I’ve decided I need in my report are:</a:t>
            </a:r>
          </a:p>
          <a:p>
            <a:pPr lvl="1"/>
            <a:r>
              <a:rPr lang="en-CA" dirty="0">
                <a:solidFill>
                  <a:schemeClr val="bg1"/>
                </a:solidFill>
              </a:rPr>
              <a:t>- </a:t>
            </a:r>
            <a:r>
              <a:rPr lang="en-CA" dirty="0" err="1">
                <a:solidFill>
                  <a:schemeClr val="bg1"/>
                </a:solidFill>
              </a:rPr>
              <a:t>HIFIS_Consent</a:t>
            </a:r>
            <a:r>
              <a:rPr lang="en-CA" dirty="0">
                <a:solidFill>
                  <a:schemeClr val="bg1"/>
                </a:solidFill>
              </a:rPr>
              <a:t> so I know who has consents on file</a:t>
            </a:r>
          </a:p>
          <a:p>
            <a:pPr lvl="1"/>
            <a:r>
              <a:rPr lang="en-CA" dirty="0">
                <a:solidFill>
                  <a:schemeClr val="bg1"/>
                </a:solidFill>
              </a:rPr>
              <a:t>- </a:t>
            </a:r>
            <a:r>
              <a:rPr lang="en-CA" dirty="0" err="1">
                <a:solidFill>
                  <a:schemeClr val="bg1"/>
                </a:solidFill>
              </a:rPr>
              <a:t>HIFIS_ConsentTypes</a:t>
            </a:r>
            <a:r>
              <a:rPr lang="en-CA" dirty="0">
                <a:solidFill>
                  <a:schemeClr val="bg1"/>
                </a:solidFill>
              </a:rPr>
              <a:t> so I know what types of consent they 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solidFill>
                <a:schemeClr val="bg1"/>
              </a:solidFill>
            </a:endParaRPr>
          </a:p>
          <a:p>
            <a:endParaRPr lang="en-CA" dirty="0">
              <a:solidFill>
                <a:schemeClr val="bg1"/>
              </a:solidFill>
            </a:endParaRPr>
          </a:p>
        </p:txBody>
      </p:sp>
      <p:sp>
        <p:nvSpPr>
          <p:cNvPr id="4" name="Slide Number Placeholder 3"/>
          <p:cNvSpPr>
            <a:spLocks noGrp="1"/>
          </p:cNvSpPr>
          <p:nvPr>
            <p:ph type="sldNum" sz="quarter" idx="5"/>
          </p:nvPr>
        </p:nvSpPr>
        <p:spPr/>
        <p:txBody>
          <a:bodyPr/>
          <a:lstStyle/>
          <a:p>
            <a:fld id="{F0EC1519-85DE-46A8-8D9C-2C6F2A8946AB}" type="slidenum">
              <a:rPr lang="en-CA" smtClean="0"/>
              <a:t>16</a:t>
            </a:fld>
            <a:endParaRPr lang="en-CA"/>
          </a:p>
        </p:txBody>
      </p:sp>
    </p:spTree>
    <p:extLst>
      <p:ext uri="{BB962C8B-B14F-4D97-AF65-F5344CB8AC3E}">
        <p14:creationId xmlns:p14="http://schemas.microsoft.com/office/powerpoint/2010/main" val="627718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solidFill>
                <a:schemeClr val="bg1"/>
              </a:solidFill>
            </a:endParaRPr>
          </a:p>
        </p:txBody>
      </p:sp>
      <p:sp>
        <p:nvSpPr>
          <p:cNvPr id="4" name="Slide Number Placeholder 3"/>
          <p:cNvSpPr>
            <a:spLocks noGrp="1"/>
          </p:cNvSpPr>
          <p:nvPr>
            <p:ph type="sldNum" sz="quarter" idx="5"/>
          </p:nvPr>
        </p:nvSpPr>
        <p:spPr/>
        <p:txBody>
          <a:bodyPr/>
          <a:lstStyle/>
          <a:p>
            <a:fld id="{F0EC1519-85DE-46A8-8D9C-2C6F2A8946AB}" type="slidenum">
              <a:rPr lang="en-CA" smtClean="0"/>
              <a:t>17</a:t>
            </a:fld>
            <a:endParaRPr lang="en-CA"/>
          </a:p>
        </p:txBody>
      </p:sp>
    </p:spTree>
    <p:extLst>
      <p:ext uri="{BB962C8B-B14F-4D97-AF65-F5344CB8AC3E}">
        <p14:creationId xmlns:p14="http://schemas.microsoft.com/office/powerpoint/2010/main" val="736878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solidFill>
                <a:schemeClr val="bg1"/>
              </a:solidFill>
            </a:endParaRPr>
          </a:p>
        </p:txBody>
      </p:sp>
      <p:sp>
        <p:nvSpPr>
          <p:cNvPr id="4" name="Slide Number Placeholder 3"/>
          <p:cNvSpPr>
            <a:spLocks noGrp="1"/>
          </p:cNvSpPr>
          <p:nvPr>
            <p:ph type="sldNum" sz="quarter" idx="5"/>
          </p:nvPr>
        </p:nvSpPr>
        <p:spPr/>
        <p:txBody>
          <a:bodyPr/>
          <a:lstStyle/>
          <a:p>
            <a:fld id="{F0EC1519-85DE-46A8-8D9C-2C6F2A8946AB}" type="slidenum">
              <a:rPr lang="en-CA" smtClean="0"/>
              <a:t>18</a:t>
            </a:fld>
            <a:endParaRPr lang="en-CA"/>
          </a:p>
        </p:txBody>
      </p:sp>
    </p:spTree>
    <p:extLst>
      <p:ext uri="{BB962C8B-B14F-4D97-AF65-F5344CB8AC3E}">
        <p14:creationId xmlns:p14="http://schemas.microsoft.com/office/powerpoint/2010/main" val="3662892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solidFill>
                <a:schemeClr val="bg1"/>
              </a:solidFill>
            </a:endParaRPr>
          </a:p>
        </p:txBody>
      </p:sp>
      <p:sp>
        <p:nvSpPr>
          <p:cNvPr id="4" name="Slide Number Placeholder 3"/>
          <p:cNvSpPr>
            <a:spLocks noGrp="1"/>
          </p:cNvSpPr>
          <p:nvPr>
            <p:ph type="sldNum" sz="quarter" idx="5"/>
          </p:nvPr>
        </p:nvSpPr>
        <p:spPr/>
        <p:txBody>
          <a:bodyPr/>
          <a:lstStyle/>
          <a:p>
            <a:fld id="{F0EC1519-85DE-46A8-8D9C-2C6F2A8946AB}" type="slidenum">
              <a:rPr lang="en-CA" smtClean="0"/>
              <a:t>19</a:t>
            </a:fld>
            <a:endParaRPr lang="en-CA"/>
          </a:p>
        </p:txBody>
      </p:sp>
    </p:spTree>
    <p:extLst>
      <p:ext uri="{BB962C8B-B14F-4D97-AF65-F5344CB8AC3E}">
        <p14:creationId xmlns:p14="http://schemas.microsoft.com/office/powerpoint/2010/main" val="2888060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have several objectives for today’s session. We’ll start by talking about the importance and benefits of writing reports. Then I’ll give you a brief introduction of the report writing guide and it’s chapters. We’ll review some basic database concepts. Then I will demonstrate how you can use the guide to create a basic report. Before we finish up I’ll give you some tips on how to get the most of the report writing guide. </a:t>
            </a:r>
          </a:p>
        </p:txBody>
      </p:sp>
      <p:sp>
        <p:nvSpPr>
          <p:cNvPr id="4" name="Slide Number Placeholder 3"/>
          <p:cNvSpPr>
            <a:spLocks noGrp="1"/>
          </p:cNvSpPr>
          <p:nvPr>
            <p:ph type="sldNum" sz="quarter" idx="5"/>
          </p:nvPr>
        </p:nvSpPr>
        <p:spPr/>
        <p:txBody>
          <a:bodyPr/>
          <a:lstStyle/>
          <a:p>
            <a:fld id="{F0EC1519-85DE-46A8-8D9C-2C6F2A8946AB}" type="slidenum">
              <a:rPr lang="en-CA" smtClean="0"/>
              <a:t>2</a:t>
            </a:fld>
            <a:endParaRPr lang="en-CA"/>
          </a:p>
        </p:txBody>
      </p:sp>
    </p:spTree>
    <p:extLst>
      <p:ext uri="{BB962C8B-B14F-4D97-AF65-F5344CB8AC3E}">
        <p14:creationId xmlns:p14="http://schemas.microsoft.com/office/powerpoint/2010/main" val="3266965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Before I leave you for the day there are a couple other features of the guide that I want to make you aware of. </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There is a quick reference guide for look-up tables that </a:t>
            </a:r>
            <a:r>
              <a:rPr lang="en-CA" dirty="0">
                <a:solidFill>
                  <a:schemeClr val="bg1"/>
                </a:solidFill>
              </a:rPr>
              <a:t>lists all dropdowns in HIFIS in alphabetical order, their associated look-up table, and associated database table.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chemeClr val="bg1"/>
                </a:solidFill>
              </a:rPr>
              <a:t>There is a full list of all the tables in alphabetical order – a perfect tool for checking your spelling!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chemeClr val="bg1"/>
                </a:solidFill>
              </a:rPr>
              <a:t>There are also lists of unused tables and fields. I’ve tried to exclude them from the diagrams, but if your report isn’t working as planned, use this list to see if you have referenced an empty table or column.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solidFill>
                <a:schemeClr val="bg1"/>
              </a:solidFill>
            </a:endParaRPr>
          </a:p>
          <a:p>
            <a:endParaRPr lang="en-CA" dirty="0"/>
          </a:p>
        </p:txBody>
      </p:sp>
      <p:sp>
        <p:nvSpPr>
          <p:cNvPr id="4" name="Slide Number Placeholder 3"/>
          <p:cNvSpPr>
            <a:spLocks noGrp="1"/>
          </p:cNvSpPr>
          <p:nvPr>
            <p:ph type="sldNum" sz="quarter" idx="5"/>
          </p:nvPr>
        </p:nvSpPr>
        <p:spPr/>
        <p:txBody>
          <a:bodyPr/>
          <a:lstStyle/>
          <a:p>
            <a:fld id="{F0EC1519-85DE-46A8-8D9C-2C6F2A8946AB}" type="slidenum">
              <a:rPr lang="en-CA" smtClean="0"/>
              <a:t>20</a:t>
            </a:fld>
            <a:endParaRPr lang="en-CA"/>
          </a:p>
        </p:txBody>
      </p:sp>
    </p:spTree>
    <p:extLst>
      <p:ext uri="{BB962C8B-B14F-4D97-AF65-F5344CB8AC3E}">
        <p14:creationId xmlns:p14="http://schemas.microsoft.com/office/powerpoint/2010/main" val="21642591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 encourage you to get the most out of the guide by first, downloading the guide from the Homeless Hub. You can get it printed and bound if you wish – I find the diagrams easier to look at in print. </a:t>
            </a:r>
          </a:p>
          <a:p>
            <a:endParaRPr lang="en-CA" dirty="0"/>
          </a:p>
          <a:p>
            <a:r>
              <a:rPr lang="en-CA" dirty="0"/>
              <a:t>Download Crystal Reports to your computer…a single license is around $500 or you can email the SAP store and ask them nicely to give you a product key for older version like 2013 that work just fine. </a:t>
            </a:r>
          </a:p>
          <a:p>
            <a:endParaRPr lang="en-CA" dirty="0"/>
          </a:p>
          <a:p>
            <a:r>
              <a:rPr lang="en-CA" dirty="0"/>
              <a:t>Once you’ve downloaded Crystal Reports you will have to ask your IT department to help you connect to the database – this shouldn’t be a problem – you won’t be able to make any changes to the database, just access it. </a:t>
            </a:r>
          </a:p>
          <a:p>
            <a:endParaRPr lang="en-CA" dirty="0"/>
          </a:p>
          <a:p>
            <a:r>
              <a:rPr lang="en-CA" dirty="0"/>
              <a:t>Then you should take a look at the “Try it Yourself” Activity on page 24 of the guide. I can’t stress enough how valuable that activity can be at getting you comfortable with Crystal Reports. It will walk you through creating a basic report that lists clients and their demographics. You will learn how to sort, filter, group data, and run your new report. You will calculate summaries and use formulas. You will also learn how to configure your reports to accept user-selected parameters. </a:t>
            </a:r>
          </a:p>
          <a:p>
            <a:endParaRPr lang="en-CA" dirty="0"/>
          </a:p>
          <a:p>
            <a:r>
              <a:rPr lang="en-CA" dirty="0"/>
              <a:t>Once you’ve done that, try customizing an existing report – but always save a copy of the original first in case you break it!</a:t>
            </a:r>
          </a:p>
          <a:p>
            <a:endParaRPr lang="en-CA" dirty="0"/>
          </a:p>
          <a:p>
            <a:r>
              <a:rPr lang="en-CA" dirty="0"/>
              <a:t>Then you are free to use the guide to create custom reports and further your goals of ending homelessness!</a:t>
            </a:r>
          </a:p>
        </p:txBody>
      </p:sp>
      <p:sp>
        <p:nvSpPr>
          <p:cNvPr id="4" name="Slide Number Placeholder 3"/>
          <p:cNvSpPr>
            <a:spLocks noGrp="1"/>
          </p:cNvSpPr>
          <p:nvPr>
            <p:ph type="sldNum" sz="quarter" idx="5"/>
          </p:nvPr>
        </p:nvSpPr>
        <p:spPr/>
        <p:txBody>
          <a:bodyPr/>
          <a:lstStyle/>
          <a:p>
            <a:fld id="{F0EC1519-85DE-46A8-8D9C-2C6F2A8946AB}" type="slidenum">
              <a:rPr lang="en-CA" smtClean="0"/>
              <a:t>21</a:t>
            </a:fld>
            <a:endParaRPr lang="en-CA"/>
          </a:p>
        </p:txBody>
      </p:sp>
    </p:spTree>
    <p:extLst>
      <p:ext uri="{BB962C8B-B14F-4D97-AF65-F5344CB8AC3E}">
        <p14:creationId xmlns:p14="http://schemas.microsoft.com/office/powerpoint/2010/main" val="271876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0EC1519-85DE-46A8-8D9C-2C6F2A8946AB}" type="slidenum">
              <a:rPr lang="en-CA" smtClean="0"/>
              <a:t>22</a:t>
            </a:fld>
            <a:endParaRPr lang="en-CA"/>
          </a:p>
        </p:txBody>
      </p:sp>
    </p:spTree>
    <p:extLst>
      <p:ext uri="{BB962C8B-B14F-4D97-AF65-F5344CB8AC3E}">
        <p14:creationId xmlns:p14="http://schemas.microsoft.com/office/powerpoint/2010/main" val="667253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data that is put into HIFIS is only valuable if you can extract it, use it, and analyze it. This can take up a lot of staff time, but by writing reports that pull data exactly the way you need it, you can save you time, and ultimately money.</a:t>
            </a:r>
          </a:p>
          <a:p>
            <a:endParaRPr lang="en-CA" dirty="0"/>
          </a:p>
          <a:p>
            <a:r>
              <a:rPr lang="en-CA" dirty="0"/>
              <a:t>If a staff member can pull a list of clients who are members of a specific population, it saves them hours of sifting through spreadsheets or manually viewing HIFIS profiles. </a:t>
            </a:r>
          </a:p>
          <a:p>
            <a:endParaRPr lang="en-CA" dirty="0"/>
          </a:p>
          <a:p>
            <a:r>
              <a:rPr lang="en-CA" dirty="0"/>
              <a:t>If you have a report that you need to run on a regular basis, like performance indicators for a funding source, reports can allow you to generate a report with a few simple clicks. With a standardized report the calculations will remain the same each time you run the report, so you don’t have to worry about making a mistake with your excel formulas. This is especially handy if there is a lot of time that passes between reporting periods. </a:t>
            </a:r>
          </a:p>
          <a:p>
            <a:endParaRPr lang="en-CA" dirty="0"/>
          </a:p>
          <a:p>
            <a:r>
              <a:rPr lang="en-CA" dirty="0"/>
              <a:t>Every community has different reporting needs and might have their own definitions or calculations. As a report writer you can customize your reports so that they reflect the needs, language, and definitions of your community. </a:t>
            </a:r>
          </a:p>
          <a:p>
            <a:endParaRPr lang="en-CA" dirty="0"/>
          </a:p>
          <a:p>
            <a:r>
              <a:rPr lang="en-CA" dirty="0"/>
              <a:t>Last but not least, reports allow you to gain valuable insights into your housing and homelessness system. You can use the data you pull using your reports to conduct program evaluation, inform your service delivery, report to funders, and communicate with stakeholders.</a:t>
            </a:r>
          </a:p>
        </p:txBody>
      </p:sp>
      <p:sp>
        <p:nvSpPr>
          <p:cNvPr id="4" name="Slide Number Placeholder 3"/>
          <p:cNvSpPr>
            <a:spLocks noGrp="1"/>
          </p:cNvSpPr>
          <p:nvPr>
            <p:ph type="sldNum" sz="quarter" idx="5"/>
          </p:nvPr>
        </p:nvSpPr>
        <p:spPr/>
        <p:txBody>
          <a:bodyPr/>
          <a:lstStyle/>
          <a:p>
            <a:fld id="{F0EC1519-85DE-46A8-8D9C-2C6F2A8946AB}" type="slidenum">
              <a:rPr lang="en-CA" smtClean="0"/>
              <a:t>3</a:t>
            </a:fld>
            <a:endParaRPr lang="en-CA"/>
          </a:p>
        </p:txBody>
      </p:sp>
    </p:spTree>
    <p:extLst>
      <p:ext uri="{BB962C8B-B14F-4D97-AF65-F5344CB8AC3E}">
        <p14:creationId xmlns:p14="http://schemas.microsoft.com/office/powerpoint/2010/main" val="2017034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Today we’ll be focusing on Crystal Reports but there are multiple ways you can get data out of HIFIS. The Report Writing Guide can be useful regardless of the tool you use to pull data out of the database. </a:t>
            </a:r>
          </a:p>
          <a:p>
            <a:endParaRPr lang="en-CA" dirty="0"/>
          </a:p>
          <a:p>
            <a:r>
              <a:rPr lang="en-CA" dirty="0"/>
              <a:t>In addition to custom built Crystal Reports there are pre-made reports in the reports manager. If you write queries in SQL Server Management Studio the report will still assist you in understanding the database. If you use Power BI, Tableau, or other tools…you can use the guide the understand the database and build reports </a:t>
            </a:r>
            <a:r>
              <a:rPr lang="en-CA"/>
              <a:t>the way you want them.</a:t>
            </a:r>
            <a:endParaRPr lang="en-CA" dirty="0"/>
          </a:p>
        </p:txBody>
      </p:sp>
      <p:sp>
        <p:nvSpPr>
          <p:cNvPr id="4" name="Slide Number Placeholder 3"/>
          <p:cNvSpPr>
            <a:spLocks noGrp="1"/>
          </p:cNvSpPr>
          <p:nvPr>
            <p:ph type="sldNum" sz="quarter" idx="5"/>
          </p:nvPr>
        </p:nvSpPr>
        <p:spPr/>
        <p:txBody>
          <a:bodyPr/>
          <a:lstStyle/>
          <a:p>
            <a:fld id="{F0EC1519-85DE-46A8-8D9C-2C6F2A8946AB}" type="slidenum">
              <a:rPr lang="en-CA" smtClean="0"/>
              <a:t>4</a:t>
            </a:fld>
            <a:endParaRPr lang="en-CA"/>
          </a:p>
        </p:txBody>
      </p:sp>
    </p:spTree>
    <p:extLst>
      <p:ext uri="{BB962C8B-B14F-4D97-AF65-F5344CB8AC3E}">
        <p14:creationId xmlns:p14="http://schemas.microsoft.com/office/powerpoint/2010/main" val="1458834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CA" dirty="0"/>
              <a:t>In the guide you will find brief answers to the following questions: </a:t>
            </a:r>
          </a:p>
          <a:p>
            <a:pPr lvl="1"/>
            <a:r>
              <a:rPr lang="en-CA" dirty="0">
                <a:solidFill>
                  <a:schemeClr val="bg1"/>
                </a:solidFill>
              </a:rPr>
              <a:t>What is a database?</a:t>
            </a:r>
          </a:p>
          <a:p>
            <a:pPr lvl="1"/>
            <a:r>
              <a:rPr lang="en-CA" dirty="0">
                <a:solidFill>
                  <a:schemeClr val="bg1"/>
                </a:solidFill>
              </a:rPr>
              <a:t>How are things stored in a database?</a:t>
            </a:r>
          </a:p>
          <a:p>
            <a:pPr lvl="1"/>
            <a:r>
              <a:rPr lang="en-CA" dirty="0">
                <a:solidFill>
                  <a:schemeClr val="bg1"/>
                </a:solidFill>
              </a:rPr>
              <a:t>What types of data is stored in a database?</a:t>
            </a:r>
          </a:p>
          <a:p>
            <a:pPr lvl="1"/>
            <a:r>
              <a:rPr lang="en-CA" dirty="0">
                <a:solidFill>
                  <a:schemeClr val="bg1"/>
                </a:solidFill>
              </a:rPr>
              <a:t>How database tables are related?</a:t>
            </a:r>
          </a:p>
          <a:p>
            <a:pPr lvl="1"/>
            <a:r>
              <a:rPr lang="en-CA" dirty="0">
                <a:solidFill>
                  <a:schemeClr val="bg1"/>
                </a:solidFill>
              </a:rPr>
              <a:t>What are primary and secondary keys?</a:t>
            </a:r>
          </a:p>
          <a:p>
            <a:pPr lvl="1"/>
            <a:r>
              <a:rPr lang="en-CA" dirty="0">
                <a:solidFill>
                  <a:schemeClr val="bg1"/>
                </a:solidFill>
              </a:rPr>
              <a:t>What are table joins?</a:t>
            </a:r>
          </a:p>
          <a:p>
            <a:pPr lvl="1"/>
            <a:r>
              <a:rPr lang="en-CA" dirty="0">
                <a:solidFill>
                  <a:schemeClr val="bg1"/>
                </a:solidFill>
              </a:rPr>
              <a:t>What are database views?</a:t>
            </a:r>
          </a:p>
          <a:p>
            <a:pPr lvl="1"/>
            <a:r>
              <a:rPr lang="en-CA" dirty="0">
                <a:solidFill>
                  <a:schemeClr val="bg1"/>
                </a:solidFill>
              </a:rPr>
              <a:t>What is a database schema?</a:t>
            </a:r>
          </a:p>
          <a:p>
            <a:endParaRPr lang="en-CA" dirty="0"/>
          </a:p>
          <a:p>
            <a:r>
              <a:rPr lang="en-CA" dirty="0"/>
              <a:t>I’m going to give you a quick overview of some of these things today to help you follow along with the demonstration I’ll be doing a bit later on. Be sure to check out the chapter called “Database Concepts” in the guide for full answers to each of these questions…it starts on page 11. </a:t>
            </a:r>
          </a:p>
        </p:txBody>
      </p:sp>
      <p:sp>
        <p:nvSpPr>
          <p:cNvPr id="4" name="Slide Number Placeholder 3"/>
          <p:cNvSpPr>
            <a:spLocks noGrp="1"/>
          </p:cNvSpPr>
          <p:nvPr>
            <p:ph type="sldNum" sz="quarter" idx="5"/>
          </p:nvPr>
        </p:nvSpPr>
        <p:spPr/>
        <p:txBody>
          <a:bodyPr/>
          <a:lstStyle/>
          <a:p>
            <a:fld id="{F0EC1519-85DE-46A8-8D9C-2C6F2A8946AB}" type="slidenum">
              <a:rPr lang="en-CA" smtClean="0"/>
              <a:t>5</a:t>
            </a:fld>
            <a:endParaRPr lang="en-CA"/>
          </a:p>
        </p:txBody>
      </p:sp>
    </p:spTree>
    <p:extLst>
      <p:ext uri="{BB962C8B-B14F-4D97-AF65-F5344CB8AC3E}">
        <p14:creationId xmlns:p14="http://schemas.microsoft.com/office/powerpoint/2010/main" val="930735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CA" dirty="0"/>
              <a:t>Let’s start with the most basic question: what is a database? It is simply a way of storing and organizing information. </a:t>
            </a:r>
          </a:p>
          <a:p>
            <a:pPr lvl="1"/>
            <a:endParaRPr lang="en-CA" dirty="0"/>
          </a:p>
          <a:p>
            <a:pPr lvl="1"/>
            <a:r>
              <a:rPr lang="en-CA" dirty="0"/>
              <a:t>Databases are often located on a server (another word for a computer that is always on and providing a service, that is accessible via the internet or local network)</a:t>
            </a:r>
          </a:p>
          <a:p>
            <a:pPr lvl="1"/>
            <a:endParaRPr lang="en-CA" dirty="0"/>
          </a:p>
          <a:p>
            <a:pPr lvl="1"/>
            <a:r>
              <a:rPr lang="en-CA" dirty="0"/>
              <a:t>Databases are less redundant than other storage methods (like excel) and they handle large data sets with ease. They also offer more protection from accidental damage, corruption or disorganization. The challenges of working with a database can include the need for help from database professionals and the difficulty in extract the data </a:t>
            </a:r>
            <a:r>
              <a:rPr lang="en-CA" dirty="0" err="1"/>
              <a:t>fropopm</a:t>
            </a:r>
            <a:r>
              <a:rPr lang="en-CA" dirty="0"/>
              <a:t> the database in a meaningful way. </a:t>
            </a:r>
          </a:p>
          <a:p>
            <a:pPr lvl="1"/>
            <a:endParaRPr lang="en-CA" dirty="0"/>
          </a:p>
          <a:p>
            <a:pPr lvl="1"/>
            <a:endParaRPr lang="en-CA" dirty="0"/>
          </a:p>
        </p:txBody>
      </p:sp>
      <p:sp>
        <p:nvSpPr>
          <p:cNvPr id="4" name="Slide Number Placeholder 3"/>
          <p:cNvSpPr>
            <a:spLocks noGrp="1"/>
          </p:cNvSpPr>
          <p:nvPr>
            <p:ph type="sldNum" sz="quarter" idx="5"/>
          </p:nvPr>
        </p:nvSpPr>
        <p:spPr/>
        <p:txBody>
          <a:bodyPr/>
          <a:lstStyle/>
          <a:p>
            <a:fld id="{F0EC1519-85DE-46A8-8D9C-2C6F2A8946AB}" type="slidenum">
              <a:rPr lang="en-CA" smtClean="0"/>
              <a:t>6</a:t>
            </a:fld>
            <a:endParaRPr lang="en-CA"/>
          </a:p>
        </p:txBody>
      </p:sp>
    </p:spTree>
    <p:extLst>
      <p:ext uri="{BB962C8B-B14F-4D97-AF65-F5344CB8AC3E}">
        <p14:creationId xmlns:p14="http://schemas.microsoft.com/office/powerpoint/2010/main" val="2488798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CA" dirty="0"/>
              <a:t>A database is made up of a collection of tables. Tables are essentially containers for data.</a:t>
            </a:r>
          </a:p>
          <a:p>
            <a:pPr lvl="1"/>
            <a:endParaRPr lang="en-CA" dirty="0"/>
          </a:p>
          <a:p>
            <a:pPr lvl="1"/>
            <a:r>
              <a:rPr lang="en-CA" dirty="0"/>
              <a:t>A table is similar to an excel sheet…it has fields, records, and values. </a:t>
            </a:r>
          </a:p>
          <a:p>
            <a:pPr lvl="1"/>
            <a:endParaRPr lang="en-CA" dirty="0"/>
          </a:p>
          <a:p>
            <a:pPr lvl="1"/>
            <a:r>
              <a:rPr lang="en-CA" dirty="0"/>
              <a:t>A field represents a piece of information like an ID number, name, or birthday.</a:t>
            </a:r>
          </a:p>
          <a:p>
            <a:pPr lvl="1"/>
            <a:endParaRPr lang="en-CA" dirty="0"/>
          </a:p>
          <a:p>
            <a:pPr lvl="1"/>
            <a:r>
              <a:rPr lang="en-CA" dirty="0"/>
              <a:t>A record represents a fields that are related…such as the ID name and birthday for a specific person.</a:t>
            </a:r>
          </a:p>
          <a:p>
            <a:pPr lvl="1"/>
            <a:endParaRPr lang="en-CA" dirty="0"/>
          </a:p>
          <a:p>
            <a:pPr lvl="1"/>
            <a:r>
              <a:rPr lang="en-CA" dirty="0"/>
              <a:t>A value is a single piece of information. There are many types of information that a database can store: words, numbers, dates, times, monetary values, and more!</a:t>
            </a:r>
          </a:p>
          <a:p>
            <a:pPr lvl="1"/>
            <a:endParaRPr lang="en-CA" dirty="0"/>
          </a:p>
          <a:p>
            <a:pPr lvl="1"/>
            <a:endParaRPr lang="en-CA" dirty="0"/>
          </a:p>
          <a:p>
            <a:pPr lvl="1"/>
            <a:endParaRPr lang="en-CA" dirty="0"/>
          </a:p>
          <a:p>
            <a:pPr lvl="1"/>
            <a:r>
              <a:rPr lang="en-CA" dirty="0"/>
              <a:t>How many database tables do you think there are in HIFIS? It’s a lot! As of version 59.4 there are 564 tables. </a:t>
            </a:r>
          </a:p>
          <a:p>
            <a:pPr lvl="1"/>
            <a:endParaRPr lang="en-CA" dirty="0"/>
          </a:p>
          <a:p>
            <a:pPr lvl="1"/>
            <a:endParaRPr lang="en-CA" dirty="0"/>
          </a:p>
        </p:txBody>
      </p:sp>
      <p:sp>
        <p:nvSpPr>
          <p:cNvPr id="4" name="Slide Number Placeholder 3"/>
          <p:cNvSpPr>
            <a:spLocks noGrp="1"/>
          </p:cNvSpPr>
          <p:nvPr>
            <p:ph type="sldNum" sz="quarter" idx="5"/>
          </p:nvPr>
        </p:nvSpPr>
        <p:spPr/>
        <p:txBody>
          <a:bodyPr/>
          <a:lstStyle/>
          <a:p>
            <a:fld id="{F0EC1519-85DE-46A8-8D9C-2C6F2A8946AB}" type="slidenum">
              <a:rPr lang="en-CA" smtClean="0"/>
              <a:t>7</a:t>
            </a:fld>
            <a:endParaRPr lang="en-CA"/>
          </a:p>
        </p:txBody>
      </p:sp>
    </p:spTree>
    <p:extLst>
      <p:ext uri="{BB962C8B-B14F-4D97-AF65-F5344CB8AC3E}">
        <p14:creationId xmlns:p14="http://schemas.microsoft.com/office/powerpoint/2010/main" val="1568434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CA" dirty="0"/>
              <a:t>How are database tables related? One of the reasons databases are so efficient is that they split information up into many tables, and refer to each other when necessary. They do this using ID numbers to show when there is a link (or a relationship) to another piece o information. These are called ‘keys’. </a:t>
            </a:r>
          </a:p>
          <a:p>
            <a:pPr lvl="1"/>
            <a:endParaRPr lang="en-CA" dirty="0"/>
          </a:p>
          <a:p>
            <a:pPr lvl="1"/>
            <a:r>
              <a:rPr lang="en-CA" dirty="0"/>
              <a:t>Lets look at a HIFIS specific example. As some of you may know, you can create both clients and people in HIFIS. Clients are the individuals and families you serve and people are involved in some other way with your client’s service. They can be landlords, case workers, doctors, family members, etc. </a:t>
            </a:r>
          </a:p>
          <a:p>
            <a:pPr lvl="1"/>
            <a:endParaRPr lang="en-CA"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CA" dirty="0"/>
              <a:t>In the HIFIS database there is a table called </a:t>
            </a:r>
            <a:r>
              <a:rPr lang="en-CA" dirty="0" err="1"/>
              <a:t>HIFIS_People</a:t>
            </a:r>
            <a:r>
              <a:rPr lang="en-CA" dirty="0"/>
              <a:t> and it contains records for both clients and people. There is also a table called </a:t>
            </a:r>
            <a:r>
              <a:rPr lang="en-CA" dirty="0" err="1"/>
              <a:t>HIFIS_Clients</a:t>
            </a:r>
            <a:r>
              <a:rPr lang="en-CA" dirty="0"/>
              <a:t> that holds additional information for anyone who is a client. The people table holds names a birthdays. To ensure there is no duplication of information, </a:t>
            </a:r>
          </a:p>
          <a:p>
            <a:pPr lvl="1"/>
            <a:endParaRPr lang="en-CA" dirty="0"/>
          </a:p>
        </p:txBody>
      </p:sp>
      <p:sp>
        <p:nvSpPr>
          <p:cNvPr id="4" name="Slide Number Placeholder 3"/>
          <p:cNvSpPr>
            <a:spLocks noGrp="1"/>
          </p:cNvSpPr>
          <p:nvPr>
            <p:ph type="sldNum" sz="quarter" idx="5"/>
          </p:nvPr>
        </p:nvSpPr>
        <p:spPr/>
        <p:txBody>
          <a:bodyPr/>
          <a:lstStyle/>
          <a:p>
            <a:fld id="{F0EC1519-85DE-46A8-8D9C-2C6F2A8946AB}" type="slidenum">
              <a:rPr lang="en-CA" smtClean="0"/>
              <a:t>8</a:t>
            </a:fld>
            <a:endParaRPr lang="en-CA"/>
          </a:p>
        </p:txBody>
      </p:sp>
    </p:spTree>
    <p:extLst>
      <p:ext uri="{BB962C8B-B14F-4D97-AF65-F5344CB8AC3E}">
        <p14:creationId xmlns:p14="http://schemas.microsoft.com/office/powerpoint/2010/main" val="385598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CA" dirty="0"/>
              <a:t>Let’s take a closer look at the relationship between the </a:t>
            </a:r>
            <a:r>
              <a:rPr lang="en-CA" dirty="0" err="1"/>
              <a:t>HIFIS_Clients</a:t>
            </a:r>
            <a:r>
              <a:rPr lang="en-CA" dirty="0"/>
              <a:t> table and the </a:t>
            </a:r>
            <a:r>
              <a:rPr lang="en-CA" dirty="0" err="1"/>
              <a:t>HIFIS_People</a:t>
            </a:r>
            <a:r>
              <a:rPr lang="en-CA" dirty="0"/>
              <a:t> table. </a:t>
            </a:r>
          </a:p>
          <a:p>
            <a:pPr lvl="1"/>
            <a:endParaRPr lang="en-CA" dirty="0"/>
          </a:p>
          <a:p>
            <a:pPr lvl="1"/>
            <a:r>
              <a:rPr lang="en-CA" dirty="0"/>
              <a:t>In this slide I have only chosen a few columns for each table so that it fits nicely on the slide, but in the database both these tables contain a wealth of information about People and Clients. </a:t>
            </a:r>
          </a:p>
          <a:p>
            <a:pPr lvl="1"/>
            <a:endParaRPr lang="en-CA" dirty="0"/>
          </a:p>
          <a:p>
            <a:pPr lvl="1"/>
            <a:r>
              <a:rPr lang="en-CA" dirty="0"/>
              <a:t>The </a:t>
            </a:r>
            <a:r>
              <a:rPr lang="en-CA" dirty="0" err="1"/>
              <a:t>HIFIS_People</a:t>
            </a:r>
            <a:r>
              <a:rPr lang="en-CA" dirty="0"/>
              <a:t> table is on the top right. It has a field for </a:t>
            </a:r>
            <a:r>
              <a:rPr lang="en-CA" dirty="0" err="1"/>
              <a:t>PersonID</a:t>
            </a:r>
            <a:r>
              <a:rPr lang="en-CA" dirty="0"/>
              <a:t> :this is called a Primary Key and every Person in the person table has a primary key that is unique to them. No two people can have the same Primary Key. This table also includes the names and birthday’s of every person in HIFIS.</a:t>
            </a:r>
          </a:p>
          <a:p>
            <a:pPr lvl="1"/>
            <a:endParaRPr lang="en-CA" dirty="0"/>
          </a:p>
          <a:p>
            <a:pPr lvl="1"/>
            <a:r>
              <a:rPr lang="en-CA" dirty="0"/>
              <a:t>The </a:t>
            </a:r>
            <a:r>
              <a:rPr lang="en-CA" dirty="0" err="1"/>
              <a:t>HIFIS_Clients</a:t>
            </a:r>
            <a:r>
              <a:rPr lang="en-CA" dirty="0"/>
              <a:t> table is on the bottom left. It has a field for ClientID: this is the Primary Key for the table and every Client in the clients table has a primary key that is unique to them. No two clients can have the same Primary Key.</a:t>
            </a:r>
          </a:p>
          <a:p>
            <a:pPr lvl="1"/>
            <a:endParaRPr lang="en-CA" dirty="0"/>
          </a:p>
          <a:p>
            <a:pPr lvl="1"/>
            <a:r>
              <a:rPr lang="en-CA" dirty="0"/>
              <a:t>You will notice that there are no names or birthdays in the Clients table. Instead of repeating this information, there is simply a field that tells you which person the record relates to. When the primary key of another table is used to show this relationship, it is called a ‘Foreign Key’. </a:t>
            </a:r>
          </a:p>
          <a:p>
            <a:pPr lvl="1"/>
            <a:endParaRPr lang="en-CA" dirty="0"/>
          </a:p>
          <a:p>
            <a:pPr lvl="1"/>
            <a:r>
              <a:rPr lang="en-CA" dirty="0"/>
              <a:t>Tables can only have one Primary Key, but they can contain many Foreign keys that refer to other tables. </a:t>
            </a:r>
          </a:p>
          <a:p>
            <a:pPr lvl="1"/>
            <a:endParaRPr lang="en-CA" dirty="0"/>
          </a:p>
          <a:p>
            <a:pPr lvl="1"/>
            <a:endParaRPr lang="en-CA" dirty="0"/>
          </a:p>
        </p:txBody>
      </p:sp>
      <p:sp>
        <p:nvSpPr>
          <p:cNvPr id="4" name="Slide Number Placeholder 3"/>
          <p:cNvSpPr>
            <a:spLocks noGrp="1"/>
          </p:cNvSpPr>
          <p:nvPr>
            <p:ph type="sldNum" sz="quarter" idx="5"/>
          </p:nvPr>
        </p:nvSpPr>
        <p:spPr/>
        <p:txBody>
          <a:bodyPr/>
          <a:lstStyle/>
          <a:p>
            <a:fld id="{F0EC1519-85DE-46A8-8D9C-2C6F2A8946AB}" type="slidenum">
              <a:rPr lang="en-CA" smtClean="0"/>
              <a:t>9</a:t>
            </a:fld>
            <a:endParaRPr lang="en-CA"/>
          </a:p>
        </p:txBody>
      </p:sp>
    </p:spTree>
    <p:extLst>
      <p:ext uri="{BB962C8B-B14F-4D97-AF65-F5344CB8AC3E}">
        <p14:creationId xmlns:p14="http://schemas.microsoft.com/office/powerpoint/2010/main" val="2467543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AEFAAB-BE9F-42B3-AC2A-B4C89E602AEB}" type="datetimeFigureOut">
              <a:rPr lang="en-CA" smtClean="0"/>
              <a:t>2021-10-08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4C57C9B-15BD-467B-9ACC-548546C5DFE8}" type="slidenum">
              <a:rPr lang="en-CA" smtClean="0"/>
              <a:t>‹#›</a:t>
            </a:fld>
            <a:endParaRPr lang="en-CA"/>
          </a:p>
        </p:txBody>
      </p:sp>
    </p:spTree>
    <p:extLst>
      <p:ext uri="{BB962C8B-B14F-4D97-AF65-F5344CB8AC3E}">
        <p14:creationId xmlns:p14="http://schemas.microsoft.com/office/powerpoint/2010/main" val="3388158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AEFAAB-BE9F-42B3-AC2A-B4C89E602AEB}" type="datetimeFigureOut">
              <a:rPr lang="en-CA" smtClean="0"/>
              <a:t>2021-10-08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4C57C9B-15BD-467B-9ACC-548546C5DFE8}" type="slidenum">
              <a:rPr lang="en-CA" smtClean="0"/>
              <a:t>‹#›</a:t>
            </a:fld>
            <a:endParaRPr lang="en-CA"/>
          </a:p>
        </p:txBody>
      </p:sp>
    </p:spTree>
    <p:extLst>
      <p:ext uri="{BB962C8B-B14F-4D97-AF65-F5344CB8AC3E}">
        <p14:creationId xmlns:p14="http://schemas.microsoft.com/office/powerpoint/2010/main" val="2277331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4AEFAAB-BE9F-42B3-AC2A-B4C89E602AEB}" type="datetimeFigureOut">
              <a:rPr lang="en-CA" smtClean="0"/>
              <a:t>2021-10-08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4C57C9B-15BD-467B-9ACC-548546C5DFE8}" type="slidenum">
              <a:rPr lang="en-CA" smtClean="0"/>
              <a:t>‹#›</a:t>
            </a:fld>
            <a:endParaRPr lang="en-CA"/>
          </a:p>
        </p:txBody>
      </p:sp>
    </p:spTree>
    <p:extLst>
      <p:ext uri="{BB962C8B-B14F-4D97-AF65-F5344CB8AC3E}">
        <p14:creationId xmlns:p14="http://schemas.microsoft.com/office/powerpoint/2010/main" val="1807518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4AEFAAB-BE9F-42B3-AC2A-B4C89E602AEB}" type="datetimeFigureOut">
              <a:rPr lang="en-CA" smtClean="0"/>
              <a:t>2021-10-08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4C57C9B-15BD-467B-9ACC-548546C5DFE8}" type="slidenum">
              <a:rPr lang="en-CA" smtClean="0"/>
              <a:t>‹#›</a:t>
            </a:fld>
            <a:endParaRPr lang="en-CA"/>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40912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AEFAAB-BE9F-42B3-AC2A-B4C89E602AEB}" type="datetimeFigureOut">
              <a:rPr lang="en-CA" smtClean="0"/>
              <a:t>2021-10-08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4C57C9B-15BD-467B-9ACC-548546C5DFE8}" type="slidenum">
              <a:rPr lang="en-CA" smtClean="0"/>
              <a:t>‹#›</a:t>
            </a:fld>
            <a:endParaRPr lang="en-CA"/>
          </a:p>
        </p:txBody>
      </p:sp>
    </p:spTree>
    <p:extLst>
      <p:ext uri="{BB962C8B-B14F-4D97-AF65-F5344CB8AC3E}">
        <p14:creationId xmlns:p14="http://schemas.microsoft.com/office/powerpoint/2010/main" val="3038866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4AEFAAB-BE9F-42B3-AC2A-B4C89E602AEB}" type="datetimeFigureOut">
              <a:rPr lang="en-CA" smtClean="0"/>
              <a:t>2021-10-08</a:t>
            </a:fld>
            <a:endParaRPr lang="en-CA"/>
          </a:p>
        </p:txBody>
      </p:sp>
      <p:sp>
        <p:nvSpPr>
          <p:cNvPr id="4"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4C57C9B-15BD-467B-9ACC-548546C5DFE8}" type="slidenum">
              <a:rPr lang="en-CA" smtClean="0"/>
              <a:t>‹#›</a:t>
            </a:fld>
            <a:endParaRPr lang="en-CA"/>
          </a:p>
        </p:txBody>
      </p:sp>
    </p:spTree>
    <p:extLst>
      <p:ext uri="{BB962C8B-B14F-4D97-AF65-F5344CB8AC3E}">
        <p14:creationId xmlns:p14="http://schemas.microsoft.com/office/powerpoint/2010/main" val="1476982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4AEFAAB-BE9F-42B3-AC2A-B4C89E602AEB}" type="datetimeFigureOut">
              <a:rPr lang="en-CA" smtClean="0"/>
              <a:t>2021-10-08</a:t>
            </a:fld>
            <a:endParaRPr lang="en-CA"/>
          </a:p>
        </p:txBody>
      </p:sp>
      <p:sp>
        <p:nvSpPr>
          <p:cNvPr id="4"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4C57C9B-15BD-467B-9ACC-548546C5DFE8}" type="slidenum">
              <a:rPr lang="en-CA" smtClean="0"/>
              <a:t>‹#›</a:t>
            </a:fld>
            <a:endParaRPr lang="en-CA"/>
          </a:p>
        </p:txBody>
      </p:sp>
    </p:spTree>
    <p:extLst>
      <p:ext uri="{BB962C8B-B14F-4D97-AF65-F5344CB8AC3E}">
        <p14:creationId xmlns:p14="http://schemas.microsoft.com/office/powerpoint/2010/main" val="1612131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AEFAAB-BE9F-42B3-AC2A-B4C89E602AEB}" type="datetimeFigureOut">
              <a:rPr lang="en-CA" smtClean="0"/>
              <a:t>2021-10-08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4C57C9B-15BD-467B-9ACC-548546C5DFE8}" type="slidenum">
              <a:rPr lang="en-CA" smtClean="0"/>
              <a:t>‹#›</a:t>
            </a:fld>
            <a:endParaRPr lang="en-CA"/>
          </a:p>
        </p:txBody>
      </p:sp>
    </p:spTree>
    <p:extLst>
      <p:ext uri="{BB962C8B-B14F-4D97-AF65-F5344CB8AC3E}">
        <p14:creationId xmlns:p14="http://schemas.microsoft.com/office/powerpoint/2010/main" val="348544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AEFAAB-BE9F-42B3-AC2A-B4C89E602AEB}" type="datetimeFigureOut">
              <a:rPr lang="en-CA" smtClean="0"/>
              <a:t>2021-10-08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4C57C9B-15BD-467B-9ACC-548546C5DFE8}" type="slidenum">
              <a:rPr lang="en-CA" smtClean="0"/>
              <a:t>‹#›</a:t>
            </a:fld>
            <a:endParaRPr lang="en-CA"/>
          </a:p>
        </p:txBody>
      </p:sp>
    </p:spTree>
    <p:extLst>
      <p:ext uri="{BB962C8B-B14F-4D97-AF65-F5344CB8AC3E}">
        <p14:creationId xmlns:p14="http://schemas.microsoft.com/office/powerpoint/2010/main" val="2600045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AEFAAB-BE9F-42B3-AC2A-B4C89E602AEB}" type="datetimeFigureOut">
              <a:rPr lang="en-CA" smtClean="0"/>
              <a:t>2021-10-08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4C57C9B-15BD-467B-9ACC-548546C5DFE8}" type="slidenum">
              <a:rPr lang="en-CA" smtClean="0"/>
              <a:t>‹#›</a:t>
            </a:fld>
            <a:endParaRPr lang="en-CA"/>
          </a:p>
        </p:txBody>
      </p:sp>
    </p:spTree>
    <p:extLst>
      <p:ext uri="{BB962C8B-B14F-4D97-AF65-F5344CB8AC3E}">
        <p14:creationId xmlns:p14="http://schemas.microsoft.com/office/powerpoint/2010/main" val="392620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AEFAAB-BE9F-42B3-AC2A-B4C89E602AEB}" type="datetimeFigureOut">
              <a:rPr lang="en-CA" smtClean="0"/>
              <a:t>2021-10-08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4C57C9B-15BD-467B-9ACC-548546C5DFE8}" type="slidenum">
              <a:rPr lang="en-CA" smtClean="0"/>
              <a:t>‹#›</a:t>
            </a:fld>
            <a:endParaRPr lang="en-CA"/>
          </a:p>
        </p:txBody>
      </p:sp>
    </p:spTree>
    <p:extLst>
      <p:ext uri="{BB962C8B-B14F-4D97-AF65-F5344CB8AC3E}">
        <p14:creationId xmlns:p14="http://schemas.microsoft.com/office/powerpoint/2010/main" val="3745709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AEFAAB-BE9F-42B3-AC2A-B4C89E602AEB}" type="datetimeFigureOut">
              <a:rPr lang="en-CA" smtClean="0"/>
              <a:t>2021-10-08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4C57C9B-15BD-467B-9ACC-548546C5DFE8}" type="slidenum">
              <a:rPr lang="en-CA" smtClean="0"/>
              <a:t>‹#›</a:t>
            </a:fld>
            <a:endParaRPr lang="en-CA"/>
          </a:p>
        </p:txBody>
      </p:sp>
    </p:spTree>
    <p:extLst>
      <p:ext uri="{BB962C8B-B14F-4D97-AF65-F5344CB8AC3E}">
        <p14:creationId xmlns:p14="http://schemas.microsoft.com/office/powerpoint/2010/main" val="1902311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AEFAAB-BE9F-42B3-AC2A-B4C89E602AEB}" type="datetimeFigureOut">
              <a:rPr lang="en-CA" smtClean="0"/>
              <a:t>2021-10-08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4C57C9B-15BD-467B-9ACC-548546C5DFE8}" type="slidenum">
              <a:rPr lang="en-CA" smtClean="0"/>
              <a:t>‹#›</a:t>
            </a:fld>
            <a:endParaRPr lang="en-CA"/>
          </a:p>
        </p:txBody>
      </p:sp>
    </p:spTree>
    <p:extLst>
      <p:ext uri="{BB962C8B-B14F-4D97-AF65-F5344CB8AC3E}">
        <p14:creationId xmlns:p14="http://schemas.microsoft.com/office/powerpoint/2010/main" val="3450707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A4AEFAAB-BE9F-42B3-AC2A-B4C89E602AEB}" type="datetimeFigureOut">
              <a:rPr lang="en-CA" smtClean="0"/>
              <a:t>2021-10-08</a:t>
            </a:fld>
            <a:endParaRPr lang="en-CA"/>
          </a:p>
        </p:txBody>
      </p:sp>
      <p:sp>
        <p:nvSpPr>
          <p:cNvPr id="5" name="Footer Placeholder 3"/>
          <p:cNvSpPr>
            <a:spLocks noGrp="1"/>
          </p:cNvSpPr>
          <p:nvPr>
            <p:ph type="ftr" sz="quarter" idx="11"/>
          </p:nvPr>
        </p:nvSpPr>
        <p:spPr/>
        <p:txBody>
          <a:bodyPr/>
          <a:lstStyle/>
          <a:p>
            <a:endParaRPr lang="en-CA"/>
          </a:p>
        </p:txBody>
      </p:sp>
      <p:sp>
        <p:nvSpPr>
          <p:cNvPr id="6" name="Slide Number Placeholder 4"/>
          <p:cNvSpPr>
            <a:spLocks noGrp="1"/>
          </p:cNvSpPr>
          <p:nvPr>
            <p:ph type="sldNum" sz="quarter" idx="12"/>
          </p:nvPr>
        </p:nvSpPr>
        <p:spPr/>
        <p:txBody>
          <a:bodyPr/>
          <a:lstStyle/>
          <a:p>
            <a:fld id="{E4C57C9B-15BD-467B-9ACC-548546C5DFE8}" type="slidenum">
              <a:rPr lang="en-CA" smtClean="0"/>
              <a:t>‹#›</a:t>
            </a:fld>
            <a:endParaRPr lang="en-CA"/>
          </a:p>
        </p:txBody>
      </p:sp>
    </p:spTree>
    <p:extLst>
      <p:ext uri="{BB962C8B-B14F-4D97-AF65-F5344CB8AC3E}">
        <p14:creationId xmlns:p14="http://schemas.microsoft.com/office/powerpoint/2010/main" val="3392621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4AEFAAB-BE9F-42B3-AC2A-B4C89E602AEB}" type="datetimeFigureOut">
              <a:rPr lang="en-CA" smtClean="0"/>
              <a:t>2021-10-08</a:t>
            </a:fld>
            <a:endParaRPr lang="en-CA"/>
          </a:p>
        </p:txBody>
      </p:sp>
      <p:sp>
        <p:nvSpPr>
          <p:cNvPr id="5" name="Footer Placeholder 2"/>
          <p:cNvSpPr>
            <a:spLocks noGrp="1"/>
          </p:cNvSpPr>
          <p:nvPr>
            <p:ph type="ftr" sz="quarter" idx="11"/>
          </p:nvPr>
        </p:nvSpPr>
        <p:spPr/>
        <p:txBody>
          <a:bodyPr/>
          <a:lstStyle/>
          <a:p>
            <a:endParaRPr lang="en-CA"/>
          </a:p>
        </p:txBody>
      </p:sp>
      <p:sp>
        <p:nvSpPr>
          <p:cNvPr id="6" name="Slide Number Placeholder 3"/>
          <p:cNvSpPr>
            <a:spLocks noGrp="1"/>
          </p:cNvSpPr>
          <p:nvPr>
            <p:ph type="sldNum" sz="quarter" idx="12"/>
          </p:nvPr>
        </p:nvSpPr>
        <p:spPr/>
        <p:txBody>
          <a:bodyPr/>
          <a:lstStyle/>
          <a:p>
            <a:fld id="{E4C57C9B-15BD-467B-9ACC-548546C5DFE8}" type="slidenum">
              <a:rPr lang="en-CA" smtClean="0"/>
              <a:t>‹#›</a:t>
            </a:fld>
            <a:endParaRPr lang="en-CA"/>
          </a:p>
        </p:txBody>
      </p:sp>
    </p:spTree>
    <p:extLst>
      <p:ext uri="{BB962C8B-B14F-4D97-AF65-F5344CB8AC3E}">
        <p14:creationId xmlns:p14="http://schemas.microsoft.com/office/powerpoint/2010/main" val="1129251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A4AEFAAB-BE9F-42B3-AC2A-B4C89E602AEB}" type="datetimeFigureOut">
              <a:rPr lang="en-CA" smtClean="0"/>
              <a:t>2021-10-08</a:t>
            </a:fld>
            <a:endParaRPr lang="en-CA"/>
          </a:p>
        </p:txBody>
      </p:sp>
      <p:sp>
        <p:nvSpPr>
          <p:cNvPr id="5" name="Footer Placeholder 5"/>
          <p:cNvSpPr>
            <a:spLocks noGrp="1"/>
          </p:cNvSpPr>
          <p:nvPr>
            <p:ph type="ftr" sz="quarter" idx="11"/>
          </p:nvPr>
        </p:nvSpPr>
        <p:spPr/>
        <p:txBody>
          <a:bodyPr/>
          <a:lstStyle/>
          <a:p>
            <a:endParaRPr lang="en-CA"/>
          </a:p>
        </p:txBody>
      </p:sp>
      <p:sp>
        <p:nvSpPr>
          <p:cNvPr id="6" name="Slide Number Placeholder 6"/>
          <p:cNvSpPr>
            <a:spLocks noGrp="1"/>
          </p:cNvSpPr>
          <p:nvPr>
            <p:ph type="sldNum" sz="quarter" idx="12"/>
          </p:nvPr>
        </p:nvSpPr>
        <p:spPr/>
        <p:txBody>
          <a:bodyPr/>
          <a:lstStyle/>
          <a:p>
            <a:fld id="{E4C57C9B-15BD-467B-9ACC-548546C5DFE8}" type="slidenum">
              <a:rPr lang="en-CA" smtClean="0"/>
              <a:t>‹#›</a:t>
            </a:fld>
            <a:endParaRPr lang="en-CA"/>
          </a:p>
        </p:txBody>
      </p:sp>
    </p:spTree>
    <p:extLst>
      <p:ext uri="{BB962C8B-B14F-4D97-AF65-F5344CB8AC3E}">
        <p14:creationId xmlns:p14="http://schemas.microsoft.com/office/powerpoint/2010/main" val="153829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AEFAAB-BE9F-42B3-AC2A-B4C89E602AEB}" type="datetimeFigureOut">
              <a:rPr lang="en-CA" smtClean="0"/>
              <a:t>2021-10-08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4C57C9B-15BD-467B-9ACC-548546C5DFE8}" type="slidenum">
              <a:rPr lang="en-CA" smtClean="0"/>
              <a:t>‹#›</a:t>
            </a:fld>
            <a:endParaRPr lang="en-CA"/>
          </a:p>
        </p:txBody>
      </p:sp>
    </p:spTree>
    <p:extLst>
      <p:ext uri="{BB962C8B-B14F-4D97-AF65-F5344CB8AC3E}">
        <p14:creationId xmlns:p14="http://schemas.microsoft.com/office/powerpoint/2010/main" val="3621752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4AEFAAB-BE9F-42B3-AC2A-B4C89E602AEB}" type="datetimeFigureOut">
              <a:rPr lang="en-CA" smtClean="0"/>
              <a:t>2021-10-08</a:t>
            </a:fld>
            <a:endParaRPr lang="en-CA"/>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CA"/>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4C57C9B-15BD-467B-9ACC-548546C5DFE8}" type="slidenum">
              <a:rPr lang="en-CA" smtClean="0"/>
              <a:t>‹#›</a:t>
            </a:fld>
            <a:endParaRPr lang="en-CA"/>
          </a:p>
        </p:txBody>
      </p:sp>
    </p:spTree>
    <p:extLst>
      <p:ext uri="{BB962C8B-B14F-4D97-AF65-F5344CB8AC3E}">
        <p14:creationId xmlns:p14="http://schemas.microsoft.com/office/powerpoint/2010/main" val="3066291882"/>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4F280-1DD5-4131-986C-7DE39253A632}"/>
              </a:ext>
            </a:extLst>
          </p:cNvPr>
          <p:cNvSpPr>
            <a:spLocks noGrp="1"/>
          </p:cNvSpPr>
          <p:nvPr>
            <p:ph type="ctrTitle"/>
          </p:nvPr>
        </p:nvSpPr>
        <p:spPr>
          <a:xfrm>
            <a:off x="1154955" y="718336"/>
            <a:ext cx="8825658" cy="3329581"/>
          </a:xfrm>
        </p:spPr>
        <p:txBody>
          <a:bodyPr/>
          <a:lstStyle/>
          <a:p>
            <a:r>
              <a:rPr lang="en-CA" dirty="0">
                <a:solidFill>
                  <a:schemeClr val="bg1"/>
                </a:solidFill>
              </a:rPr>
              <a:t>Report Writing and Data Mapping Guide</a:t>
            </a:r>
          </a:p>
        </p:txBody>
      </p:sp>
      <p:sp>
        <p:nvSpPr>
          <p:cNvPr id="3" name="Subtitle 2">
            <a:extLst>
              <a:ext uri="{FF2B5EF4-FFF2-40B4-BE49-F238E27FC236}">
                <a16:creationId xmlns:a16="http://schemas.microsoft.com/office/drawing/2014/main" id="{5782C05A-F96E-4793-968B-C4EA3E3A31E0}"/>
              </a:ext>
            </a:extLst>
          </p:cNvPr>
          <p:cNvSpPr>
            <a:spLocks noGrp="1"/>
          </p:cNvSpPr>
          <p:nvPr>
            <p:ph type="subTitle" idx="1"/>
          </p:nvPr>
        </p:nvSpPr>
        <p:spPr>
          <a:xfrm>
            <a:off x="1154955" y="4047916"/>
            <a:ext cx="10673294" cy="861420"/>
          </a:xfrm>
        </p:spPr>
        <p:txBody>
          <a:bodyPr>
            <a:normAutofit/>
          </a:bodyPr>
          <a:lstStyle/>
          <a:p>
            <a:r>
              <a:rPr lang="en-CA" sz="2400" dirty="0">
                <a:solidFill>
                  <a:schemeClr val="bg1"/>
                </a:solidFill>
              </a:rPr>
              <a:t>Homeless Individuals and Families Information System (HIFIS)</a:t>
            </a:r>
          </a:p>
        </p:txBody>
      </p:sp>
      <p:sp>
        <p:nvSpPr>
          <p:cNvPr id="7" name="Title 1">
            <a:extLst>
              <a:ext uri="{FF2B5EF4-FFF2-40B4-BE49-F238E27FC236}">
                <a16:creationId xmlns:a16="http://schemas.microsoft.com/office/drawing/2014/main" id="{B1B74FFF-6416-4C09-B0E7-19A5CE42D233}"/>
              </a:ext>
            </a:extLst>
          </p:cNvPr>
          <p:cNvSpPr txBox="1">
            <a:spLocks/>
          </p:cNvSpPr>
          <p:nvPr/>
        </p:nvSpPr>
        <p:spPr>
          <a:xfrm>
            <a:off x="8846327" y="5708954"/>
            <a:ext cx="3105490" cy="861420"/>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CA" sz="2000" dirty="0">
                <a:solidFill>
                  <a:schemeClr val="bg1"/>
                </a:solidFill>
              </a:rPr>
              <a:t>Erin Forrest (she/her)</a:t>
            </a:r>
          </a:p>
          <a:p>
            <a:pPr algn="r"/>
            <a:r>
              <a:rPr lang="en-CA" sz="2000" dirty="0">
                <a:solidFill>
                  <a:schemeClr val="bg1"/>
                </a:solidFill>
              </a:rPr>
              <a:t>FORREST CONSULTING</a:t>
            </a:r>
          </a:p>
        </p:txBody>
      </p:sp>
    </p:spTree>
    <p:extLst>
      <p:ext uri="{BB962C8B-B14F-4D97-AF65-F5344CB8AC3E}">
        <p14:creationId xmlns:p14="http://schemas.microsoft.com/office/powerpoint/2010/main" val="2148887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0D72-D1AC-4642-9096-9C137749F9AB}"/>
              </a:ext>
            </a:extLst>
          </p:cNvPr>
          <p:cNvSpPr>
            <a:spLocks noGrp="1"/>
          </p:cNvSpPr>
          <p:nvPr>
            <p:ph type="title"/>
          </p:nvPr>
        </p:nvSpPr>
        <p:spPr/>
        <p:txBody>
          <a:bodyPr/>
          <a:lstStyle/>
          <a:p>
            <a:r>
              <a:rPr lang="en-CA" dirty="0">
                <a:solidFill>
                  <a:schemeClr val="bg1"/>
                </a:solidFill>
              </a:rPr>
              <a:t>Database Concepts</a:t>
            </a:r>
          </a:p>
        </p:txBody>
      </p:sp>
      <p:sp>
        <p:nvSpPr>
          <p:cNvPr id="3" name="Content Placeholder 2">
            <a:extLst>
              <a:ext uri="{FF2B5EF4-FFF2-40B4-BE49-F238E27FC236}">
                <a16:creationId xmlns:a16="http://schemas.microsoft.com/office/drawing/2014/main" id="{950A321B-0CF5-410F-92F6-9197177864DC}"/>
              </a:ext>
            </a:extLst>
          </p:cNvPr>
          <p:cNvSpPr>
            <a:spLocks noGrp="1"/>
          </p:cNvSpPr>
          <p:nvPr>
            <p:ph idx="1"/>
          </p:nvPr>
        </p:nvSpPr>
        <p:spPr>
          <a:xfrm>
            <a:off x="168880" y="1853248"/>
            <a:ext cx="11159877" cy="2048192"/>
          </a:xfrm>
        </p:spPr>
        <p:txBody>
          <a:bodyPr>
            <a:normAutofit fontScale="92500"/>
          </a:bodyPr>
          <a:lstStyle/>
          <a:p>
            <a:pPr lvl="1"/>
            <a:r>
              <a:rPr lang="en-CA" sz="2000" dirty="0">
                <a:solidFill>
                  <a:schemeClr val="bg1"/>
                </a:solidFill>
              </a:rPr>
              <a:t>Joining Tables</a:t>
            </a:r>
          </a:p>
          <a:p>
            <a:pPr lvl="2"/>
            <a:r>
              <a:rPr lang="en-CA" sz="2000" dirty="0">
                <a:solidFill>
                  <a:schemeClr val="bg1"/>
                </a:solidFill>
              </a:rPr>
              <a:t>Joins are used to combine the information between two or more tables</a:t>
            </a:r>
          </a:p>
          <a:p>
            <a:pPr lvl="2"/>
            <a:r>
              <a:rPr lang="en-CA" sz="2000" dirty="0">
                <a:solidFill>
                  <a:schemeClr val="bg1"/>
                </a:solidFill>
              </a:rPr>
              <a:t>This is important to understand, because when done incorrectly you can misinterpret your data, especially if you are counting or summarizing data</a:t>
            </a:r>
          </a:p>
          <a:p>
            <a:pPr lvl="2"/>
            <a:r>
              <a:rPr lang="en-CA" sz="2000" dirty="0">
                <a:solidFill>
                  <a:schemeClr val="bg1"/>
                </a:solidFill>
              </a:rPr>
              <a:t>For example, lets combine the </a:t>
            </a:r>
            <a:r>
              <a:rPr lang="en-CA" sz="2000" b="1" dirty="0" err="1">
                <a:solidFill>
                  <a:schemeClr val="bg1"/>
                </a:solidFill>
              </a:rPr>
              <a:t>HIFIS_People</a:t>
            </a:r>
            <a:r>
              <a:rPr lang="en-CA" sz="2000" b="1" dirty="0">
                <a:solidFill>
                  <a:schemeClr val="bg1"/>
                </a:solidFill>
              </a:rPr>
              <a:t> </a:t>
            </a:r>
            <a:r>
              <a:rPr lang="en-CA" sz="2000" dirty="0">
                <a:solidFill>
                  <a:schemeClr val="bg1"/>
                </a:solidFill>
              </a:rPr>
              <a:t>table and the </a:t>
            </a:r>
            <a:r>
              <a:rPr lang="en-CA" sz="2000" b="1" dirty="0" err="1">
                <a:solidFill>
                  <a:schemeClr val="bg1"/>
                </a:solidFill>
              </a:rPr>
              <a:t>HIFIS_PeopleCars</a:t>
            </a:r>
            <a:r>
              <a:rPr lang="en-CA" sz="2000" b="1" dirty="0">
                <a:solidFill>
                  <a:schemeClr val="bg1"/>
                </a:solidFill>
              </a:rPr>
              <a:t> </a:t>
            </a:r>
            <a:r>
              <a:rPr lang="en-CA" sz="2000" dirty="0">
                <a:solidFill>
                  <a:schemeClr val="bg1"/>
                </a:solidFill>
              </a:rPr>
              <a:t>table</a:t>
            </a:r>
          </a:p>
        </p:txBody>
      </p:sp>
      <p:grpSp>
        <p:nvGrpSpPr>
          <p:cNvPr id="4" name="Group 3">
            <a:extLst>
              <a:ext uri="{FF2B5EF4-FFF2-40B4-BE49-F238E27FC236}">
                <a16:creationId xmlns:a16="http://schemas.microsoft.com/office/drawing/2014/main" id="{57470AA6-D597-4E48-A85E-9142A39B0611}"/>
              </a:ext>
            </a:extLst>
          </p:cNvPr>
          <p:cNvGrpSpPr/>
          <p:nvPr/>
        </p:nvGrpSpPr>
        <p:grpSpPr>
          <a:xfrm>
            <a:off x="12854048" y="2092820"/>
            <a:ext cx="2514600" cy="1336040"/>
            <a:chOff x="1065475" y="-39756"/>
            <a:chExt cx="2514600" cy="1336205"/>
          </a:xfrm>
        </p:grpSpPr>
        <p:sp>
          <p:nvSpPr>
            <p:cNvPr id="5" name="Oval 4">
              <a:extLst>
                <a:ext uri="{FF2B5EF4-FFF2-40B4-BE49-F238E27FC236}">
                  <a16:creationId xmlns:a16="http://schemas.microsoft.com/office/drawing/2014/main" id="{E2B376D4-D88B-43BA-8ED8-9E46FD411375}"/>
                </a:ext>
              </a:extLst>
            </p:cNvPr>
            <p:cNvSpPr/>
            <p:nvPr/>
          </p:nvSpPr>
          <p:spPr>
            <a:xfrm>
              <a:off x="2106829" y="-39756"/>
              <a:ext cx="1473246" cy="1335819"/>
            </a:xfrm>
            <a:prstGeom prst="ellipse">
              <a:avLst/>
            </a:prstGeom>
            <a:solidFill>
              <a:srgbClr val="203864">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CA" sz="1000" b="1" dirty="0">
                  <a:solidFill>
                    <a:srgbClr val="203864"/>
                  </a:solidFill>
                  <a:latin typeface="Arial" panose="020B0604020202020204" pitchFamily="34" charset="0"/>
                  <a:ea typeface="Calibri" panose="020F0502020204030204" pitchFamily="34" charset="0"/>
                  <a:cs typeface="Times New Roman" panose="02020603050405020304" pitchFamily="18" charset="0"/>
                </a:rPr>
                <a:t>Table2</a:t>
              </a: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Oval 5">
              <a:extLst>
                <a:ext uri="{FF2B5EF4-FFF2-40B4-BE49-F238E27FC236}">
                  <a16:creationId xmlns:a16="http://schemas.microsoft.com/office/drawing/2014/main" id="{4749A5F5-1563-463D-95DE-668E880669A0}"/>
                </a:ext>
              </a:extLst>
            </p:cNvPr>
            <p:cNvSpPr/>
            <p:nvPr/>
          </p:nvSpPr>
          <p:spPr>
            <a:xfrm>
              <a:off x="1065475" y="-39370"/>
              <a:ext cx="1319916" cy="1335819"/>
            </a:xfrm>
            <a:prstGeom prst="ellipse">
              <a:avLst/>
            </a:prstGeom>
            <a:solidFill>
              <a:srgbClr val="203864">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CA" sz="1000" b="1" dirty="0">
                  <a:solidFill>
                    <a:srgbClr val="203864"/>
                  </a:solidFill>
                  <a:latin typeface="Arial" panose="020B0604020202020204" pitchFamily="34" charset="0"/>
                  <a:ea typeface="Calibri" panose="020F0502020204030204" pitchFamily="34" charset="0"/>
                  <a:cs typeface="Times New Roman" panose="02020603050405020304" pitchFamily="18" charset="0"/>
                </a:rPr>
                <a:t>Table1</a:t>
              </a: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9C83DF1B-124C-4AE8-B954-E4A68364B5AB}"/>
              </a:ext>
            </a:extLst>
          </p:cNvPr>
          <p:cNvGrpSpPr/>
          <p:nvPr/>
        </p:nvGrpSpPr>
        <p:grpSpPr>
          <a:xfrm>
            <a:off x="12930248" y="3714496"/>
            <a:ext cx="2438400" cy="1336040"/>
            <a:chOff x="1065475" y="-39756"/>
            <a:chExt cx="2440047" cy="1336205"/>
          </a:xfrm>
        </p:grpSpPr>
        <p:sp>
          <p:nvSpPr>
            <p:cNvPr id="8" name="Oval 7">
              <a:extLst>
                <a:ext uri="{FF2B5EF4-FFF2-40B4-BE49-F238E27FC236}">
                  <a16:creationId xmlns:a16="http://schemas.microsoft.com/office/drawing/2014/main" id="{CE90185E-5AF8-486F-AA3A-5DF98987C26E}"/>
                </a:ext>
              </a:extLst>
            </p:cNvPr>
            <p:cNvSpPr/>
            <p:nvPr/>
          </p:nvSpPr>
          <p:spPr>
            <a:xfrm>
              <a:off x="2130959" y="-39756"/>
              <a:ext cx="1374563" cy="1335819"/>
            </a:xfrm>
            <a:prstGeom prst="ellipse">
              <a:avLst/>
            </a:prstGeom>
            <a:solidFill>
              <a:srgbClr val="203864">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CA" sz="1000" b="1" dirty="0">
                  <a:solidFill>
                    <a:srgbClr val="203864"/>
                  </a:solidFill>
                  <a:latin typeface="Arial" panose="020B0604020202020204" pitchFamily="34" charset="0"/>
                  <a:ea typeface="Calibri" panose="020F0502020204030204" pitchFamily="34" charset="0"/>
                  <a:cs typeface="Times New Roman" panose="02020603050405020304" pitchFamily="18" charset="0"/>
                </a:rPr>
                <a:t>Table2</a:t>
              </a: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Oval 8">
              <a:extLst>
                <a:ext uri="{FF2B5EF4-FFF2-40B4-BE49-F238E27FC236}">
                  <a16:creationId xmlns:a16="http://schemas.microsoft.com/office/drawing/2014/main" id="{2F597F2A-BE13-4DC4-8904-0519C7F3C0C4}"/>
                </a:ext>
              </a:extLst>
            </p:cNvPr>
            <p:cNvSpPr/>
            <p:nvPr/>
          </p:nvSpPr>
          <p:spPr>
            <a:xfrm>
              <a:off x="1065475" y="-39370"/>
              <a:ext cx="1319916" cy="1335819"/>
            </a:xfrm>
            <a:prstGeom prst="ellipse">
              <a:avLst/>
            </a:prstGeom>
            <a:solidFill>
              <a:srgbClr val="20386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CA" sz="1000" b="1" dirty="0">
                  <a:solidFill>
                    <a:srgbClr val="203864"/>
                  </a:solidFill>
                  <a:effectLst/>
                  <a:latin typeface="Arial" panose="020B0604020202020204" pitchFamily="34" charset="0"/>
                  <a:ea typeface="Calibri" panose="020F0502020204030204" pitchFamily="34" charset="0"/>
                  <a:cs typeface="Times New Roman" panose="02020603050405020304" pitchFamily="18" charset="0"/>
                </a:rPr>
                <a:t>Table1</a:t>
              </a: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3E8F94D0-0EFC-4B4A-8247-287E9A611FC8}"/>
              </a:ext>
            </a:extLst>
          </p:cNvPr>
          <p:cNvGrpSpPr/>
          <p:nvPr/>
        </p:nvGrpSpPr>
        <p:grpSpPr>
          <a:xfrm>
            <a:off x="12939773" y="5335786"/>
            <a:ext cx="2428875" cy="1336040"/>
            <a:chOff x="1065475" y="-39756"/>
            <a:chExt cx="2430515" cy="1336205"/>
          </a:xfrm>
        </p:grpSpPr>
        <p:sp>
          <p:nvSpPr>
            <p:cNvPr id="11" name="Oval 10">
              <a:extLst>
                <a:ext uri="{FF2B5EF4-FFF2-40B4-BE49-F238E27FC236}">
                  <a16:creationId xmlns:a16="http://schemas.microsoft.com/office/drawing/2014/main" id="{6BF31884-8596-4ED4-BD8F-32BE1449CAE2}"/>
                </a:ext>
              </a:extLst>
            </p:cNvPr>
            <p:cNvSpPr/>
            <p:nvPr/>
          </p:nvSpPr>
          <p:spPr>
            <a:xfrm>
              <a:off x="2130959" y="-39756"/>
              <a:ext cx="1365031" cy="1335819"/>
            </a:xfrm>
            <a:prstGeom prst="ellipse">
              <a:avLst/>
            </a:prstGeom>
            <a:solidFill>
              <a:srgbClr val="20386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CA" sz="1000" b="1" dirty="0">
                  <a:solidFill>
                    <a:srgbClr val="203864"/>
                  </a:solidFill>
                  <a:effectLst/>
                  <a:latin typeface="Arial" panose="020B0604020202020204" pitchFamily="34" charset="0"/>
                  <a:ea typeface="Calibri" panose="020F0502020204030204" pitchFamily="34" charset="0"/>
                  <a:cs typeface="Times New Roman" panose="02020603050405020304" pitchFamily="18" charset="0"/>
                </a:rPr>
                <a:t>Table2</a:t>
              </a: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CC9918EB-7624-4C60-A9D0-00676B11698E}"/>
                </a:ext>
              </a:extLst>
            </p:cNvPr>
            <p:cNvSpPr/>
            <p:nvPr/>
          </p:nvSpPr>
          <p:spPr>
            <a:xfrm>
              <a:off x="1065475" y="-39370"/>
              <a:ext cx="1319916" cy="1335819"/>
            </a:xfrm>
            <a:prstGeom prst="ellipse">
              <a:avLst/>
            </a:prstGeom>
            <a:solidFill>
              <a:srgbClr val="203864">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CA" sz="1000" b="1" dirty="0">
                  <a:solidFill>
                    <a:srgbClr val="203864"/>
                  </a:solidFill>
                  <a:latin typeface="Arial" panose="020B0604020202020204" pitchFamily="34" charset="0"/>
                  <a:ea typeface="Calibri" panose="020F0502020204030204" pitchFamily="34" charset="0"/>
                  <a:cs typeface="Times New Roman" panose="02020603050405020304" pitchFamily="18" charset="0"/>
                </a:rPr>
                <a:t>Table1</a:t>
              </a: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p:txBody>
        </p:sp>
      </p:grpSp>
      <p:graphicFrame>
        <p:nvGraphicFramePr>
          <p:cNvPr id="13" name="Table 5">
            <a:extLst>
              <a:ext uri="{FF2B5EF4-FFF2-40B4-BE49-F238E27FC236}">
                <a16:creationId xmlns:a16="http://schemas.microsoft.com/office/drawing/2014/main" id="{96D2FC93-A318-4CE7-9FC4-E68A98C27654}"/>
              </a:ext>
            </a:extLst>
          </p:cNvPr>
          <p:cNvGraphicFramePr>
            <a:graphicFrameLocks noGrp="1"/>
          </p:cNvGraphicFramePr>
          <p:nvPr>
            <p:extLst>
              <p:ext uri="{D42A27DB-BD31-4B8C-83A1-F6EECF244321}">
                <p14:modId xmlns:p14="http://schemas.microsoft.com/office/powerpoint/2010/main" val="1084675010"/>
              </p:ext>
            </p:extLst>
          </p:nvPr>
        </p:nvGraphicFramePr>
        <p:xfrm>
          <a:off x="5748818" y="3954780"/>
          <a:ext cx="6190379" cy="1981200"/>
        </p:xfrm>
        <a:graphic>
          <a:graphicData uri="http://schemas.openxmlformats.org/drawingml/2006/table">
            <a:tbl>
              <a:tblPr firstRow="1" bandRow="1">
                <a:tableStyleId>{5C22544A-7EE6-4342-B048-85BDC9FD1C3A}</a:tableStyleId>
              </a:tblPr>
              <a:tblGrid>
                <a:gridCol w="1247675">
                  <a:extLst>
                    <a:ext uri="{9D8B030D-6E8A-4147-A177-3AD203B41FA5}">
                      <a16:colId xmlns:a16="http://schemas.microsoft.com/office/drawing/2014/main" val="1580039996"/>
                    </a:ext>
                  </a:extLst>
                </a:gridCol>
                <a:gridCol w="1569308">
                  <a:extLst>
                    <a:ext uri="{9D8B030D-6E8A-4147-A177-3AD203B41FA5}">
                      <a16:colId xmlns:a16="http://schemas.microsoft.com/office/drawing/2014/main" val="2669488712"/>
                    </a:ext>
                  </a:extLst>
                </a:gridCol>
                <a:gridCol w="1631092">
                  <a:extLst>
                    <a:ext uri="{9D8B030D-6E8A-4147-A177-3AD203B41FA5}">
                      <a16:colId xmlns:a16="http://schemas.microsoft.com/office/drawing/2014/main" val="2664939815"/>
                    </a:ext>
                  </a:extLst>
                </a:gridCol>
                <a:gridCol w="1742304">
                  <a:extLst>
                    <a:ext uri="{9D8B030D-6E8A-4147-A177-3AD203B41FA5}">
                      <a16:colId xmlns:a16="http://schemas.microsoft.com/office/drawing/2014/main" val="595170613"/>
                    </a:ext>
                  </a:extLst>
                </a:gridCol>
              </a:tblGrid>
              <a:tr h="370840">
                <a:tc>
                  <a:txBody>
                    <a:bodyPr/>
                    <a:lstStyle/>
                    <a:p>
                      <a:r>
                        <a:rPr lang="en-CA" sz="2000" b="0" dirty="0" err="1">
                          <a:solidFill>
                            <a:schemeClr val="bg1"/>
                          </a:solidFill>
                        </a:rPr>
                        <a:t>PersonID</a:t>
                      </a:r>
                      <a:endParaRPr lang="en-CA" sz="2000" b="0" dirty="0">
                        <a:solidFill>
                          <a:schemeClr val="bg1"/>
                        </a:solidFill>
                      </a:endParaRPr>
                    </a:p>
                  </a:txBody>
                  <a:tcPr/>
                </a:tc>
                <a:tc>
                  <a:txBody>
                    <a:bodyPr/>
                    <a:lstStyle/>
                    <a:p>
                      <a:r>
                        <a:rPr lang="en-CA" sz="2000" b="0" dirty="0">
                          <a:solidFill>
                            <a:schemeClr val="bg1"/>
                          </a:solidFill>
                        </a:rPr>
                        <a:t>FirstName</a:t>
                      </a:r>
                    </a:p>
                  </a:txBody>
                  <a:tcPr/>
                </a:tc>
                <a:tc>
                  <a:txBody>
                    <a:bodyPr/>
                    <a:lstStyle/>
                    <a:p>
                      <a:r>
                        <a:rPr lang="en-CA" sz="2000" b="0" dirty="0" err="1">
                          <a:solidFill>
                            <a:schemeClr val="bg1"/>
                          </a:solidFill>
                        </a:rPr>
                        <a:t>LastName</a:t>
                      </a:r>
                      <a:endParaRPr lang="en-CA" sz="2000" b="0" dirty="0">
                        <a:solidFill>
                          <a:schemeClr val="bg1"/>
                        </a:solidFill>
                      </a:endParaRPr>
                    </a:p>
                  </a:txBody>
                  <a:tcPr/>
                </a:tc>
                <a:tc>
                  <a:txBody>
                    <a:bodyPr/>
                    <a:lstStyle/>
                    <a:p>
                      <a:r>
                        <a:rPr lang="en-CA" sz="2000" b="0" dirty="0">
                          <a:solidFill>
                            <a:schemeClr val="bg1"/>
                          </a:solidFill>
                        </a:rPr>
                        <a:t>DOB</a:t>
                      </a:r>
                    </a:p>
                  </a:txBody>
                  <a:tcPr/>
                </a:tc>
                <a:extLst>
                  <a:ext uri="{0D108BD9-81ED-4DB2-BD59-A6C34878D82A}">
                    <a16:rowId xmlns:a16="http://schemas.microsoft.com/office/drawing/2014/main" val="3472809962"/>
                  </a:ext>
                </a:extLst>
              </a:tr>
              <a:tr h="370840">
                <a:tc>
                  <a:txBody>
                    <a:bodyPr/>
                    <a:lstStyle/>
                    <a:p>
                      <a:r>
                        <a:rPr lang="en-CA" sz="2000" dirty="0"/>
                        <a:t>1</a:t>
                      </a:r>
                    </a:p>
                  </a:txBody>
                  <a:tcPr/>
                </a:tc>
                <a:tc>
                  <a:txBody>
                    <a:bodyPr/>
                    <a:lstStyle/>
                    <a:p>
                      <a:r>
                        <a:rPr lang="en-CA" sz="2000" dirty="0"/>
                        <a:t>Alex</a:t>
                      </a:r>
                    </a:p>
                  </a:txBody>
                  <a:tcPr/>
                </a:tc>
                <a:tc>
                  <a:txBody>
                    <a:bodyPr/>
                    <a:lstStyle/>
                    <a:p>
                      <a:r>
                        <a:rPr lang="en-CA" sz="2000" dirty="0"/>
                        <a:t>Smith</a:t>
                      </a:r>
                    </a:p>
                  </a:txBody>
                  <a:tcPr/>
                </a:tc>
                <a:tc>
                  <a:txBody>
                    <a:bodyPr/>
                    <a:lstStyle/>
                    <a:p>
                      <a:r>
                        <a:rPr lang="en-CA" sz="2000" dirty="0"/>
                        <a:t>1998-11-09</a:t>
                      </a:r>
                    </a:p>
                  </a:txBody>
                  <a:tcPr/>
                </a:tc>
                <a:extLst>
                  <a:ext uri="{0D108BD9-81ED-4DB2-BD59-A6C34878D82A}">
                    <a16:rowId xmlns:a16="http://schemas.microsoft.com/office/drawing/2014/main" val="991997568"/>
                  </a:ext>
                </a:extLst>
              </a:tr>
              <a:tr h="370840">
                <a:tc>
                  <a:txBody>
                    <a:bodyPr/>
                    <a:lstStyle/>
                    <a:p>
                      <a:r>
                        <a:rPr lang="en-CA" sz="2000" dirty="0"/>
                        <a:t>2</a:t>
                      </a:r>
                    </a:p>
                  </a:txBody>
                  <a:tcPr/>
                </a:tc>
                <a:tc>
                  <a:txBody>
                    <a:bodyPr/>
                    <a:lstStyle/>
                    <a:p>
                      <a:r>
                        <a:rPr lang="en-CA" sz="2000" dirty="0"/>
                        <a:t>Brando</a:t>
                      </a:r>
                    </a:p>
                  </a:txBody>
                  <a:tcPr/>
                </a:tc>
                <a:tc>
                  <a:txBody>
                    <a:bodyPr/>
                    <a:lstStyle/>
                    <a:p>
                      <a:r>
                        <a:rPr lang="en-CA" sz="2000" dirty="0"/>
                        <a:t>Johns</a:t>
                      </a:r>
                    </a:p>
                  </a:txBody>
                  <a:tcPr/>
                </a:tc>
                <a:tc>
                  <a:txBody>
                    <a:bodyPr/>
                    <a:lstStyle/>
                    <a:p>
                      <a:r>
                        <a:rPr lang="en-CA" sz="2000" dirty="0"/>
                        <a:t>1977-03-14</a:t>
                      </a:r>
                    </a:p>
                  </a:txBody>
                  <a:tcPr/>
                </a:tc>
                <a:extLst>
                  <a:ext uri="{0D108BD9-81ED-4DB2-BD59-A6C34878D82A}">
                    <a16:rowId xmlns:a16="http://schemas.microsoft.com/office/drawing/2014/main" val="258572669"/>
                  </a:ext>
                </a:extLst>
              </a:tr>
              <a:tr h="370840">
                <a:tc>
                  <a:txBody>
                    <a:bodyPr/>
                    <a:lstStyle/>
                    <a:p>
                      <a:r>
                        <a:rPr lang="en-CA" sz="2000" dirty="0"/>
                        <a:t>3</a:t>
                      </a:r>
                    </a:p>
                  </a:txBody>
                  <a:tcPr/>
                </a:tc>
                <a:tc>
                  <a:txBody>
                    <a:bodyPr/>
                    <a:lstStyle/>
                    <a:p>
                      <a:r>
                        <a:rPr lang="en-CA" sz="2000" dirty="0" err="1"/>
                        <a:t>Catsy</a:t>
                      </a:r>
                      <a:endParaRPr lang="en-CA" sz="2000" dirty="0"/>
                    </a:p>
                  </a:txBody>
                  <a:tcPr/>
                </a:tc>
                <a:tc>
                  <a:txBody>
                    <a:bodyPr/>
                    <a:lstStyle/>
                    <a:p>
                      <a:r>
                        <a:rPr lang="en-CA" sz="2000" dirty="0"/>
                        <a:t>Miller</a:t>
                      </a:r>
                    </a:p>
                  </a:txBody>
                  <a:tcPr/>
                </a:tc>
                <a:tc>
                  <a:txBody>
                    <a:bodyPr/>
                    <a:lstStyle/>
                    <a:p>
                      <a:r>
                        <a:rPr lang="en-CA" sz="2000" dirty="0"/>
                        <a:t>2001-01-29</a:t>
                      </a:r>
                    </a:p>
                  </a:txBody>
                  <a:tcPr/>
                </a:tc>
                <a:extLst>
                  <a:ext uri="{0D108BD9-81ED-4DB2-BD59-A6C34878D82A}">
                    <a16:rowId xmlns:a16="http://schemas.microsoft.com/office/drawing/2014/main" val="2890827748"/>
                  </a:ext>
                </a:extLst>
              </a:tr>
              <a:tr h="370840">
                <a:tc>
                  <a:txBody>
                    <a:bodyPr/>
                    <a:lstStyle/>
                    <a:p>
                      <a:r>
                        <a:rPr lang="en-CA" sz="2000" dirty="0"/>
                        <a:t>4</a:t>
                      </a:r>
                    </a:p>
                  </a:txBody>
                  <a:tcPr/>
                </a:tc>
                <a:tc>
                  <a:txBody>
                    <a:bodyPr/>
                    <a:lstStyle/>
                    <a:p>
                      <a:r>
                        <a:rPr lang="en-CA" sz="2000" dirty="0"/>
                        <a:t>Drew</a:t>
                      </a:r>
                    </a:p>
                  </a:txBody>
                  <a:tcPr/>
                </a:tc>
                <a:tc>
                  <a:txBody>
                    <a:bodyPr/>
                    <a:lstStyle/>
                    <a:p>
                      <a:r>
                        <a:rPr lang="en-CA" sz="2000" dirty="0"/>
                        <a:t>Stevens</a:t>
                      </a:r>
                    </a:p>
                  </a:txBody>
                  <a:tcPr/>
                </a:tc>
                <a:tc>
                  <a:txBody>
                    <a:bodyPr/>
                    <a:lstStyle/>
                    <a:p>
                      <a:r>
                        <a:rPr lang="en-CA" sz="2000" dirty="0"/>
                        <a:t>1983-08-07</a:t>
                      </a:r>
                    </a:p>
                  </a:txBody>
                  <a:tcPr/>
                </a:tc>
                <a:extLst>
                  <a:ext uri="{0D108BD9-81ED-4DB2-BD59-A6C34878D82A}">
                    <a16:rowId xmlns:a16="http://schemas.microsoft.com/office/drawing/2014/main" val="1302592354"/>
                  </a:ext>
                </a:extLst>
              </a:tr>
            </a:tbl>
          </a:graphicData>
        </a:graphic>
      </p:graphicFrame>
      <p:graphicFrame>
        <p:nvGraphicFramePr>
          <p:cNvPr id="14" name="Table 5">
            <a:extLst>
              <a:ext uri="{FF2B5EF4-FFF2-40B4-BE49-F238E27FC236}">
                <a16:creationId xmlns:a16="http://schemas.microsoft.com/office/drawing/2014/main" id="{6B783F92-4003-4BAF-B370-EC968B4E9422}"/>
              </a:ext>
            </a:extLst>
          </p:cNvPr>
          <p:cNvGraphicFramePr>
            <a:graphicFrameLocks noGrp="1"/>
          </p:cNvGraphicFramePr>
          <p:nvPr>
            <p:extLst>
              <p:ext uri="{D42A27DB-BD31-4B8C-83A1-F6EECF244321}">
                <p14:modId xmlns:p14="http://schemas.microsoft.com/office/powerpoint/2010/main" val="1140926520"/>
              </p:ext>
            </p:extLst>
          </p:nvPr>
        </p:nvGraphicFramePr>
        <p:xfrm>
          <a:off x="414239" y="3954780"/>
          <a:ext cx="4448075" cy="1981200"/>
        </p:xfrm>
        <a:graphic>
          <a:graphicData uri="http://schemas.openxmlformats.org/drawingml/2006/table">
            <a:tbl>
              <a:tblPr firstRow="1" bandRow="1">
                <a:tableStyleId>{5C22544A-7EE6-4342-B048-85BDC9FD1C3A}</a:tableStyleId>
              </a:tblPr>
              <a:tblGrid>
                <a:gridCol w="1792513">
                  <a:extLst>
                    <a:ext uri="{9D8B030D-6E8A-4147-A177-3AD203B41FA5}">
                      <a16:colId xmlns:a16="http://schemas.microsoft.com/office/drawing/2014/main" val="1580039996"/>
                    </a:ext>
                  </a:extLst>
                </a:gridCol>
                <a:gridCol w="1292352">
                  <a:extLst>
                    <a:ext uri="{9D8B030D-6E8A-4147-A177-3AD203B41FA5}">
                      <a16:colId xmlns:a16="http://schemas.microsoft.com/office/drawing/2014/main" val="2669488712"/>
                    </a:ext>
                  </a:extLst>
                </a:gridCol>
                <a:gridCol w="1363210">
                  <a:extLst>
                    <a:ext uri="{9D8B030D-6E8A-4147-A177-3AD203B41FA5}">
                      <a16:colId xmlns:a16="http://schemas.microsoft.com/office/drawing/2014/main" val="2664939815"/>
                    </a:ext>
                  </a:extLst>
                </a:gridCol>
              </a:tblGrid>
              <a:tr h="370840">
                <a:tc>
                  <a:txBody>
                    <a:bodyPr/>
                    <a:lstStyle/>
                    <a:p>
                      <a:r>
                        <a:rPr lang="en-CA" sz="2000" b="0" dirty="0" err="1">
                          <a:solidFill>
                            <a:schemeClr val="bg1"/>
                          </a:solidFill>
                        </a:rPr>
                        <a:t>PeopleCarID</a:t>
                      </a:r>
                      <a:endParaRPr lang="en-CA" sz="2000" b="0" dirty="0">
                        <a:solidFill>
                          <a:schemeClr val="bg1"/>
                        </a:solidFill>
                      </a:endParaRPr>
                    </a:p>
                  </a:txBody>
                  <a:tcPr/>
                </a:tc>
                <a:tc>
                  <a:txBody>
                    <a:bodyPr/>
                    <a:lstStyle/>
                    <a:p>
                      <a:r>
                        <a:rPr lang="en-CA" sz="2000" b="0" dirty="0" err="1">
                          <a:solidFill>
                            <a:schemeClr val="bg1"/>
                          </a:solidFill>
                        </a:rPr>
                        <a:t>PersonID</a:t>
                      </a:r>
                      <a:endParaRPr lang="en-CA" sz="2000" b="0" dirty="0">
                        <a:solidFill>
                          <a:schemeClr val="bg1"/>
                        </a:solidFill>
                      </a:endParaRPr>
                    </a:p>
                  </a:txBody>
                  <a:tcPr/>
                </a:tc>
                <a:tc>
                  <a:txBody>
                    <a:bodyPr/>
                    <a:lstStyle/>
                    <a:p>
                      <a:r>
                        <a:rPr lang="en-CA" sz="2000" b="0" dirty="0">
                          <a:solidFill>
                            <a:schemeClr val="bg1"/>
                          </a:solidFill>
                        </a:rPr>
                        <a:t>Model</a:t>
                      </a:r>
                    </a:p>
                  </a:txBody>
                  <a:tcPr/>
                </a:tc>
                <a:extLst>
                  <a:ext uri="{0D108BD9-81ED-4DB2-BD59-A6C34878D82A}">
                    <a16:rowId xmlns:a16="http://schemas.microsoft.com/office/drawing/2014/main" val="3472809962"/>
                  </a:ext>
                </a:extLst>
              </a:tr>
              <a:tr h="370840">
                <a:tc>
                  <a:txBody>
                    <a:bodyPr/>
                    <a:lstStyle/>
                    <a:p>
                      <a:r>
                        <a:rPr lang="en-CA" sz="2000" dirty="0"/>
                        <a:t>201</a:t>
                      </a:r>
                    </a:p>
                  </a:txBody>
                  <a:tcPr/>
                </a:tc>
                <a:tc>
                  <a:txBody>
                    <a:bodyPr/>
                    <a:lstStyle/>
                    <a:p>
                      <a:r>
                        <a:rPr lang="en-CA" sz="2000" dirty="0"/>
                        <a:t>1</a:t>
                      </a:r>
                    </a:p>
                  </a:txBody>
                  <a:tcPr/>
                </a:tc>
                <a:tc>
                  <a:txBody>
                    <a:bodyPr/>
                    <a:lstStyle/>
                    <a:p>
                      <a:r>
                        <a:rPr lang="en-CA" sz="2000" dirty="0"/>
                        <a:t>Civic</a:t>
                      </a:r>
                    </a:p>
                  </a:txBody>
                  <a:tcPr/>
                </a:tc>
                <a:extLst>
                  <a:ext uri="{0D108BD9-81ED-4DB2-BD59-A6C34878D82A}">
                    <a16:rowId xmlns:a16="http://schemas.microsoft.com/office/drawing/2014/main" val="991997568"/>
                  </a:ext>
                </a:extLst>
              </a:tr>
              <a:tr h="370840">
                <a:tc>
                  <a:txBody>
                    <a:bodyPr/>
                    <a:lstStyle/>
                    <a:p>
                      <a:r>
                        <a:rPr lang="en-CA" sz="2000" dirty="0"/>
                        <a:t>203</a:t>
                      </a:r>
                    </a:p>
                  </a:txBody>
                  <a:tcPr/>
                </a:tc>
                <a:tc>
                  <a:txBody>
                    <a:bodyPr/>
                    <a:lstStyle/>
                    <a:p>
                      <a:r>
                        <a:rPr lang="en-CA" sz="2000" dirty="0"/>
                        <a:t>3</a:t>
                      </a:r>
                    </a:p>
                  </a:txBody>
                  <a:tcPr/>
                </a:tc>
                <a:tc>
                  <a:txBody>
                    <a:bodyPr/>
                    <a:lstStyle/>
                    <a:p>
                      <a:r>
                        <a:rPr lang="en-CA" sz="2000" dirty="0"/>
                        <a:t>Focus</a:t>
                      </a:r>
                    </a:p>
                  </a:txBody>
                  <a:tcPr/>
                </a:tc>
                <a:extLst>
                  <a:ext uri="{0D108BD9-81ED-4DB2-BD59-A6C34878D82A}">
                    <a16:rowId xmlns:a16="http://schemas.microsoft.com/office/drawing/2014/main" val="258572669"/>
                  </a:ext>
                </a:extLst>
              </a:tr>
              <a:tr h="370840">
                <a:tc>
                  <a:txBody>
                    <a:bodyPr/>
                    <a:lstStyle/>
                    <a:p>
                      <a:r>
                        <a:rPr lang="en-CA" sz="2000" dirty="0"/>
                        <a:t>204</a:t>
                      </a:r>
                    </a:p>
                  </a:txBody>
                  <a:tcPr/>
                </a:tc>
                <a:tc>
                  <a:txBody>
                    <a:bodyPr/>
                    <a:lstStyle/>
                    <a:p>
                      <a:r>
                        <a:rPr lang="en-CA" sz="2000" dirty="0"/>
                        <a:t>3</a:t>
                      </a:r>
                    </a:p>
                  </a:txBody>
                  <a:tcPr/>
                </a:tc>
                <a:tc>
                  <a:txBody>
                    <a:bodyPr/>
                    <a:lstStyle/>
                    <a:p>
                      <a:r>
                        <a:rPr lang="en-CA" sz="2000" dirty="0"/>
                        <a:t>Camry</a:t>
                      </a:r>
                    </a:p>
                  </a:txBody>
                  <a:tcPr/>
                </a:tc>
                <a:extLst>
                  <a:ext uri="{0D108BD9-81ED-4DB2-BD59-A6C34878D82A}">
                    <a16:rowId xmlns:a16="http://schemas.microsoft.com/office/drawing/2014/main" val="2890827748"/>
                  </a:ext>
                </a:extLst>
              </a:tr>
              <a:tr h="370840">
                <a:tc>
                  <a:txBody>
                    <a:bodyPr/>
                    <a:lstStyle/>
                    <a:p>
                      <a:r>
                        <a:rPr lang="en-CA" sz="2000" dirty="0"/>
                        <a:t>205</a:t>
                      </a:r>
                    </a:p>
                  </a:txBody>
                  <a:tcPr/>
                </a:tc>
                <a:tc>
                  <a:txBody>
                    <a:bodyPr/>
                    <a:lstStyle/>
                    <a:p>
                      <a:r>
                        <a:rPr lang="en-CA" sz="2000" dirty="0"/>
                        <a:t>4</a:t>
                      </a:r>
                    </a:p>
                  </a:txBody>
                  <a:tcPr/>
                </a:tc>
                <a:tc>
                  <a:txBody>
                    <a:bodyPr/>
                    <a:lstStyle/>
                    <a:p>
                      <a:r>
                        <a:rPr lang="en-CA" sz="2000" dirty="0"/>
                        <a:t>Elantra</a:t>
                      </a:r>
                    </a:p>
                  </a:txBody>
                  <a:tcPr/>
                </a:tc>
                <a:extLst>
                  <a:ext uri="{0D108BD9-81ED-4DB2-BD59-A6C34878D82A}">
                    <a16:rowId xmlns:a16="http://schemas.microsoft.com/office/drawing/2014/main" val="1302592354"/>
                  </a:ext>
                </a:extLst>
              </a:tr>
            </a:tbl>
          </a:graphicData>
        </a:graphic>
      </p:graphicFrame>
      <p:grpSp>
        <p:nvGrpSpPr>
          <p:cNvPr id="15" name="Group 14">
            <a:extLst>
              <a:ext uri="{FF2B5EF4-FFF2-40B4-BE49-F238E27FC236}">
                <a16:creationId xmlns:a16="http://schemas.microsoft.com/office/drawing/2014/main" id="{835CD2B6-903B-4AAA-AADB-2AB6CBF61277}"/>
              </a:ext>
            </a:extLst>
          </p:cNvPr>
          <p:cNvGrpSpPr/>
          <p:nvPr/>
        </p:nvGrpSpPr>
        <p:grpSpPr>
          <a:xfrm>
            <a:off x="5748818" y="3954780"/>
            <a:ext cx="1814355" cy="2916808"/>
            <a:chOff x="863243" y="3136864"/>
            <a:chExt cx="1814355" cy="2916808"/>
          </a:xfrm>
        </p:grpSpPr>
        <p:sp>
          <p:nvSpPr>
            <p:cNvPr id="16" name="Rectangle: Rounded Corners 15">
              <a:extLst>
                <a:ext uri="{FF2B5EF4-FFF2-40B4-BE49-F238E27FC236}">
                  <a16:creationId xmlns:a16="http://schemas.microsoft.com/office/drawing/2014/main" id="{73E1E76C-B1E4-4C2D-BA11-75E835696622}"/>
                </a:ext>
              </a:extLst>
            </p:cNvPr>
            <p:cNvSpPr/>
            <p:nvPr/>
          </p:nvSpPr>
          <p:spPr>
            <a:xfrm>
              <a:off x="863243" y="3136864"/>
              <a:ext cx="1262119" cy="201863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a:extLst>
                <a:ext uri="{FF2B5EF4-FFF2-40B4-BE49-F238E27FC236}">
                  <a16:creationId xmlns:a16="http://schemas.microsoft.com/office/drawing/2014/main" id="{E5EEC886-4925-4D6F-8429-056D7F35F561}"/>
                </a:ext>
              </a:extLst>
            </p:cNvPr>
            <p:cNvSpPr txBox="1"/>
            <p:nvPr/>
          </p:nvSpPr>
          <p:spPr>
            <a:xfrm>
              <a:off x="974453" y="5653562"/>
              <a:ext cx="1703145" cy="400110"/>
            </a:xfrm>
            <a:prstGeom prst="rect">
              <a:avLst/>
            </a:prstGeom>
            <a:noFill/>
          </p:spPr>
          <p:txBody>
            <a:bodyPr wrap="square" rtlCol="0">
              <a:spAutoFit/>
            </a:bodyPr>
            <a:lstStyle/>
            <a:p>
              <a:r>
                <a:rPr lang="en-CA" sz="2000" dirty="0">
                  <a:solidFill>
                    <a:srgbClr val="C00000"/>
                  </a:solidFill>
                </a:rPr>
                <a:t>Primary Key</a:t>
              </a:r>
            </a:p>
          </p:txBody>
        </p:sp>
        <p:cxnSp>
          <p:nvCxnSpPr>
            <p:cNvPr id="18" name="Straight Arrow Connector 17">
              <a:extLst>
                <a:ext uri="{FF2B5EF4-FFF2-40B4-BE49-F238E27FC236}">
                  <a16:creationId xmlns:a16="http://schemas.microsoft.com/office/drawing/2014/main" id="{B9A5B6B1-BE06-4DB3-9498-30DF4ADA8792}"/>
                </a:ext>
              </a:extLst>
            </p:cNvPr>
            <p:cNvCxnSpPr/>
            <p:nvPr/>
          </p:nvCxnSpPr>
          <p:spPr>
            <a:xfrm flipV="1">
              <a:off x="1495168" y="5239266"/>
              <a:ext cx="0" cy="38192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1E857F20-2AC2-4F57-85B7-2B08B16B0AAA}"/>
              </a:ext>
            </a:extLst>
          </p:cNvPr>
          <p:cNvGrpSpPr/>
          <p:nvPr/>
        </p:nvGrpSpPr>
        <p:grpSpPr>
          <a:xfrm>
            <a:off x="2226540" y="3954780"/>
            <a:ext cx="1814355" cy="2916808"/>
            <a:chOff x="863243" y="3136864"/>
            <a:chExt cx="1814355" cy="2916808"/>
          </a:xfrm>
        </p:grpSpPr>
        <p:sp>
          <p:nvSpPr>
            <p:cNvPr id="20" name="Rectangle: Rounded Corners 19">
              <a:extLst>
                <a:ext uri="{FF2B5EF4-FFF2-40B4-BE49-F238E27FC236}">
                  <a16:creationId xmlns:a16="http://schemas.microsoft.com/office/drawing/2014/main" id="{C3779B17-FA24-4B3F-9759-9AF736F562D8}"/>
                </a:ext>
              </a:extLst>
            </p:cNvPr>
            <p:cNvSpPr/>
            <p:nvPr/>
          </p:nvSpPr>
          <p:spPr>
            <a:xfrm>
              <a:off x="863243" y="3136864"/>
              <a:ext cx="1262119" cy="201863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Box 20">
              <a:extLst>
                <a:ext uri="{FF2B5EF4-FFF2-40B4-BE49-F238E27FC236}">
                  <a16:creationId xmlns:a16="http://schemas.microsoft.com/office/drawing/2014/main" id="{D759B2C6-71C1-477A-80E7-857AE77C8854}"/>
                </a:ext>
              </a:extLst>
            </p:cNvPr>
            <p:cNvSpPr txBox="1"/>
            <p:nvPr/>
          </p:nvSpPr>
          <p:spPr>
            <a:xfrm>
              <a:off x="974453" y="5653562"/>
              <a:ext cx="1703145" cy="400110"/>
            </a:xfrm>
            <a:prstGeom prst="rect">
              <a:avLst/>
            </a:prstGeom>
            <a:noFill/>
          </p:spPr>
          <p:txBody>
            <a:bodyPr wrap="square" rtlCol="0">
              <a:spAutoFit/>
            </a:bodyPr>
            <a:lstStyle/>
            <a:p>
              <a:r>
                <a:rPr lang="en-CA" sz="2000" dirty="0">
                  <a:solidFill>
                    <a:srgbClr val="C00000"/>
                  </a:solidFill>
                </a:rPr>
                <a:t>Foreign Key</a:t>
              </a:r>
            </a:p>
          </p:txBody>
        </p:sp>
        <p:cxnSp>
          <p:nvCxnSpPr>
            <p:cNvPr id="22" name="Straight Arrow Connector 21">
              <a:extLst>
                <a:ext uri="{FF2B5EF4-FFF2-40B4-BE49-F238E27FC236}">
                  <a16:creationId xmlns:a16="http://schemas.microsoft.com/office/drawing/2014/main" id="{C4637F87-16CF-43FC-BE72-76096EDC1E20}"/>
                </a:ext>
              </a:extLst>
            </p:cNvPr>
            <p:cNvCxnSpPr/>
            <p:nvPr/>
          </p:nvCxnSpPr>
          <p:spPr>
            <a:xfrm flipV="1">
              <a:off x="1495168" y="5239266"/>
              <a:ext cx="0" cy="38192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539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0D72-D1AC-4642-9096-9C137749F9AB}"/>
              </a:ext>
            </a:extLst>
          </p:cNvPr>
          <p:cNvSpPr>
            <a:spLocks noGrp="1"/>
          </p:cNvSpPr>
          <p:nvPr>
            <p:ph type="title"/>
          </p:nvPr>
        </p:nvSpPr>
        <p:spPr/>
        <p:txBody>
          <a:bodyPr/>
          <a:lstStyle/>
          <a:p>
            <a:r>
              <a:rPr lang="en-CA" dirty="0">
                <a:solidFill>
                  <a:schemeClr val="bg1"/>
                </a:solidFill>
              </a:rPr>
              <a:t>Database Concepts</a:t>
            </a:r>
          </a:p>
        </p:txBody>
      </p:sp>
      <p:sp>
        <p:nvSpPr>
          <p:cNvPr id="3" name="Content Placeholder 2">
            <a:extLst>
              <a:ext uri="{FF2B5EF4-FFF2-40B4-BE49-F238E27FC236}">
                <a16:creationId xmlns:a16="http://schemas.microsoft.com/office/drawing/2014/main" id="{950A321B-0CF5-410F-92F6-9197177864DC}"/>
              </a:ext>
            </a:extLst>
          </p:cNvPr>
          <p:cNvSpPr>
            <a:spLocks noGrp="1"/>
          </p:cNvSpPr>
          <p:nvPr>
            <p:ph idx="1"/>
          </p:nvPr>
        </p:nvSpPr>
        <p:spPr>
          <a:xfrm>
            <a:off x="168880" y="1853248"/>
            <a:ext cx="11159877" cy="2450528"/>
          </a:xfrm>
        </p:spPr>
        <p:txBody>
          <a:bodyPr>
            <a:normAutofit lnSpcReduction="10000"/>
          </a:bodyPr>
          <a:lstStyle/>
          <a:p>
            <a:pPr lvl="1"/>
            <a:r>
              <a:rPr lang="en-CA" sz="2000" dirty="0">
                <a:solidFill>
                  <a:schemeClr val="bg1"/>
                </a:solidFill>
              </a:rPr>
              <a:t>Joining Tables</a:t>
            </a:r>
          </a:p>
          <a:p>
            <a:pPr lvl="2"/>
            <a:r>
              <a:rPr lang="en-CA" sz="2000" dirty="0">
                <a:solidFill>
                  <a:schemeClr val="bg1"/>
                </a:solidFill>
              </a:rPr>
              <a:t>You can see that we have 4 car records, but only 3 unique people. Person number 2 (Brando Johns) is not included in this new combined table because they don’t have a car. This is called an inner join.</a:t>
            </a:r>
          </a:p>
          <a:p>
            <a:pPr lvl="2"/>
            <a:r>
              <a:rPr lang="en-CA" sz="2000" dirty="0">
                <a:solidFill>
                  <a:schemeClr val="bg1"/>
                </a:solidFill>
              </a:rPr>
              <a:t>There are other ways we could have joined this table to include Brando Johns leaving the fields about the car blank. Check out the guide for more ways to join tables.</a:t>
            </a:r>
          </a:p>
        </p:txBody>
      </p:sp>
      <p:graphicFrame>
        <p:nvGraphicFramePr>
          <p:cNvPr id="14" name="Table 5">
            <a:extLst>
              <a:ext uri="{FF2B5EF4-FFF2-40B4-BE49-F238E27FC236}">
                <a16:creationId xmlns:a16="http://schemas.microsoft.com/office/drawing/2014/main" id="{6B783F92-4003-4BAF-B370-EC968B4E9422}"/>
              </a:ext>
            </a:extLst>
          </p:cNvPr>
          <p:cNvGraphicFramePr>
            <a:graphicFrameLocks noGrp="1"/>
          </p:cNvGraphicFramePr>
          <p:nvPr>
            <p:extLst>
              <p:ext uri="{D42A27DB-BD31-4B8C-83A1-F6EECF244321}">
                <p14:modId xmlns:p14="http://schemas.microsoft.com/office/powerpoint/2010/main" val="4073800391"/>
              </p:ext>
            </p:extLst>
          </p:nvPr>
        </p:nvGraphicFramePr>
        <p:xfrm>
          <a:off x="446768" y="4424082"/>
          <a:ext cx="11159877" cy="1981200"/>
        </p:xfrm>
        <a:graphic>
          <a:graphicData uri="http://schemas.openxmlformats.org/drawingml/2006/table">
            <a:tbl>
              <a:tblPr firstRow="1" bandRow="1">
                <a:tableStyleId>{5C22544A-7EE6-4342-B048-85BDC9FD1C3A}</a:tableStyleId>
              </a:tblPr>
              <a:tblGrid>
                <a:gridCol w="2343046">
                  <a:extLst>
                    <a:ext uri="{9D8B030D-6E8A-4147-A177-3AD203B41FA5}">
                      <a16:colId xmlns:a16="http://schemas.microsoft.com/office/drawing/2014/main" val="1580039996"/>
                    </a:ext>
                  </a:extLst>
                </a:gridCol>
                <a:gridCol w="1689271">
                  <a:extLst>
                    <a:ext uri="{9D8B030D-6E8A-4147-A177-3AD203B41FA5}">
                      <a16:colId xmlns:a16="http://schemas.microsoft.com/office/drawing/2014/main" val="2669488712"/>
                    </a:ext>
                  </a:extLst>
                </a:gridCol>
                <a:gridCol w="1781890">
                  <a:extLst>
                    <a:ext uri="{9D8B030D-6E8A-4147-A177-3AD203B41FA5}">
                      <a16:colId xmlns:a16="http://schemas.microsoft.com/office/drawing/2014/main" val="2664939815"/>
                    </a:ext>
                  </a:extLst>
                </a:gridCol>
                <a:gridCol w="1781890">
                  <a:extLst>
                    <a:ext uri="{9D8B030D-6E8A-4147-A177-3AD203B41FA5}">
                      <a16:colId xmlns:a16="http://schemas.microsoft.com/office/drawing/2014/main" val="3173747167"/>
                    </a:ext>
                  </a:extLst>
                </a:gridCol>
                <a:gridCol w="1781890">
                  <a:extLst>
                    <a:ext uri="{9D8B030D-6E8A-4147-A177-3AD203B41FA5}">
                      <a16:colId xmlns:a16="http://schemas.microsoft.com/office/drawing/2014/main" val="1692752724"/>
                    </a:ext>
                  </a:extLst>
                </a:gridCol>
                <a:gridCol w="1781890">
                  <a:extLst>
                    <a:ext uri="{9D8B030D-6E8A-4147-A177-3AD203B41FA5}">
                      <a16:colId xmlns:a16="http://schemas.microsoft.com/office/drawing/2014/main" val="2476881945"/>
                    </a:ext>
                  </a:extLst>
                </a:gridCol>
              </a:tblGrid>
              <a:tr h="370840">
                <a:tc>
                  <a:txBody>
                    <a:bodyPr/>
                    <a:lstStyle/>
                    <a:p>
                      <a:r>
                        <a:rPr lang="en-CA" sz="2000" b="0" dirty="0" err="1">
                          <a:solidFill>
                            <a:schemeClr val="bg1"/>
                          </a:solidFill>
                        </a:rPr>
                        <a:t>PeopleCarID</a:t>
                      </a:r>
                      <a:endParaRPr lang="en-CA" sz="2000" b="0" dirty="0">
                        <a:solidFill>
                          <a:schemeClr val="bg1"/>
                        </a:solidFill>
                      </a:endParaRPr>
                    </a:p>
                  </a:txBody>
                  <a:tcPr/>
                </a:tc>
                <a:tc>
                  <a:txBody>
                    <a:bodyPr/>
                    <a:lstStyle/>
                    <a:p>
                      <a:r>
                        <a:rPr lang="en-CA" sz="2000" b="0" dirty="0" err="1">
                          <a:solidFill>
                            <a:schemeClr val="bg1"/>
                          </a:solidFill>
                        </a:rPr>
                        <a:t>PersonID</a:t>
                      </a:r>
                      <a:endParaRPr lang="en-CA" sz="2000" b="0" dirty="0">
                        <a:solidFill>
                          <a:schemeClr val="bg1"/>
                        </a:solidFill>
                      </a:endParaRPr>
                    </a:p>
                  </a:txBody>
                  <a:tcPr/>
                </a:tc>
                <a:tc>
                  <a:txBody>
                    <a:bodyPr/>
                    <a:lstStyle/>
                    <a:p>
                      <a:r>
                        <a:rPr lang="en-CA" sz="2000" b="0" dirty="0">
                          <a:solidFill>
                            <a:schemeClr val="bg1"/>
                          </a:solidFill>
                        </a:rPr>
                        <a:t>Model</a:t>
                      </a:r>
                    </a:p>
                  </a:txBody>
                  <a:tcPr/>
                </a:tc>
                <a:tc>
                  <a:txBody>
                    <a:bodyPr/>
                    <a:lstStyle/>
                    <a:p>
                      <a:r>
                        <a:rPr lang="en-CA" sz="2000" b="0" dirty="0">
                          <a:solidFill>
                            <a:schemeClr val="bg1"/>
                          </a:solidFill>
                        </a:rPr>
                        <a:t>FirstName</a:t>
                      </a:r>
                    </a:p>
                  </a:txBody>
                  <a:tcPr/>
                </a:tc>
                <a:tc>
                  <a:txBody>
                    <a:bodyPr/>
                    <a:lstStyle/>
                    <a:p>
                      <a:r>
                        <a:rPr lang="en-CA" sz="2000" b="0" dirty="0" err="1">
                          <a:solidFill>
                            <a:schemeClr val="bg1"/>
                          </a:solidFill>
                        </a:rPr>
                        <a:t>LastName</a:t>
                      </a:r>
                      <a:endParaRPr lang="en-CA" sz="2000" b="0" dirty="0">
                        <a:solidFill>
                          <a:schemeClr val="bg1"/>
                        </a:solidFill>
                      </a:endParaRPr>
                    </a:p>
                  </a:txBody>
                  <a:tcPr/>
                </a:tc>
                <a:tc>
                  <a:txBody>
                    <a:bodyPr/>
                    <a:lstStyle/>
                    <a:p>
                      <a:r>
                        <a:rPr lang="en-CA" sz="2000" b="0" dirty="0">
                          <a:solidFill>
                            <a:schemeClr val="bg1"/>
                          </a:solidFill>
                        </a:rPr>
                        <a:t>DOB</a:t>
                      </a:r>
                    </a:p>
                  </a:txBody>
                  <a:tcPr/>
                </a:tc>
                <a:extLst>
                  <a:ext uri="{0D108BD9-81ED-4DB2-BD59-A6C34878D82A}">
                    <a16:rowId xmlns:a16="http://schemas.microsoft.com/office/drawing/2014/main" val="3472809962"/>
                  </a:ext>
                </a:extLst>
              </a:tr>
              <a:tr h="370840">
                <a:tc>
                  <a:txBody>
                    <a:bodyPr/>
                    <a:lstStyle/>
                    <a:p>
                      <a:r>
                        <a:rPr lang="en-CA" sz="2000" dirty="0"/>
                        <a:t>201</a:t>
                      </a:r>
                    </a:p>
                  </a:txBody>
                  <a:tcPr/>
                </a:tc>
                <a:tc>
                  <a:txBody>
                    <a:bodyPr/>
                    <a:lstStyle/>
                    <a:p>
                      <a:r>
                        <a:rPr lang="en-CA" sz="2000" dirty="0"/>
                        <a:t>1</a:t>
                      </a:r>
                    </a:p>
                  </a:txBody>
                  <a:tcPr/>
                </a:tc>
                <a:tc>
                  <a:txBody>
                    <a:bodyPr/>
                    <a:lstStyle/>
                    <a:p>
                      <a:r>
                        <a:rPr lang="en-CA" sz="2000" dirty="0"/>
                        <a:t>Civic</a:t>
                      </a:r>
                    </a:p>
                  </a:txBody>
                  <a:tcPr/>
                </a:tc>
                <a:tc>
                  <a:txBody>
                    <a:bodyPr/>
                    <a:lstStyle/>
                    <a:p>
                      <a:r>
                        <a:rPr lang="en-CA" sz="2000" dirty="0"/>
                        <a:t>Alex</a:t>
                      </a:r>
                    </a:p>
                  </a:txBody>
                  <a:tcPr/>
                </a:tc>
                <a:tc>
                  <a:txBody>
                    <a:bodyPr/>
                    <a:lstStyle/>
                    <a:p>
                      <a:r>
                        <a:rPr lang="en-CA" sz="2000" dirty="0"/>
                        <a:t>Smith</a:t>
                      </a:r>
                    </a:p>
                  </a:txBody>
                  <a:tcPr/>
                </a:tc>
                <a:tc>
                  <a:txBody>
                    <a:bodyPr/>
                    <a:lstStyle/>
                    <a:p>
                      <a:r>
                        <a:rPr lang="en-CA" sz="2000" dirty="0"/>
                        <a:t>1998-11-09</a:t>
                      </a:r>
                    </a:p>
                  </a:txBody>
                  <a:tcPr/>
                </a:tc>
                <a:extLst>
                  <a:ext uri="{0D108BD9-81ED-4DB2-BD59-A6C34878D82A}">
                    <a16:rowId xmlns:a16="http://schemas.microsoft.com/office/drawing/2014/main" val="991997568"/>
                  </a:ext>
                </a:extLst>
              </a:tr>
              <a:tr h="370840">
                <a:tc>
                  <a:txBody>
                    <a:bodyPr/>
                    <a:lstStyle/>
                    <a:p>
                      <a:r>
                        <a:rPr lang="en-CA" sz="2000" dirty="0"/>
                        <a:t>203</a:t>
                      </a:r>
                    </a:p>
                  </a:txBody>
                  <a:tcPr/>
                </a:tc>
                <a:tc>
                  <a:txBody>
                    <a:bodyPr/>
                    <a:lstStyle/>
                    <a:p>
                      <a:r>
                        <a:rPr lang="en-CA" sz="2000" dirty="0"/>
                        <a:t>3</a:t>
                      </a:r>
                    </a:p>
                  </a:txBody>
                  <a:tcPr/>
                </a:tc>
                <a:tc>
                  <a:txBody>
                    <a:bodyPr/>
                    <a:lstStyle/>
                    <a:p>
                      <a:r>
                        <a:rPr lang="en-CA" sz="2000" dirty="0"/>
                        <a:t>Focus</a:t>
                      </a:r>
                    </a:p>
                  </a:txBody>
                  <a:tcPr/>
                </a:tc>
                <a:tc>
                  <a:txBody>
                    <a:bodyPr/>
                    <a:lstStyle/>
                    <a:p>
                      <a:r>
                        <a:rPr lang="en-CA" sz="2000" dirty="0" err="1"/>
                        <a:t>Catsy</a:t>
                      </a:r>
                      <a:endParaRPr lang="en-CA" sz="2000" dirty="0"/>
                    </a:p>
                  </a:txBody>
                  <a:tcPr/>
                </a:tc>
                <a:tc>
                  <a:txBody>
                    <a:bodyPr/>
                    <a:lstStyle/>
                    <a:p>
                      <a:r>
                        <a:rPr lang="en-CA" sz="2000" dirty="0"/>
                        <a:t>Miller</a:t>
                      </a:r>
                    </a:p>
                  </a:txBody>
                  <a:tcPr/>
                </a:tc>
                <a:tc>
                  <a:txBody>
                    <a:bodyPr/>
                    <a:lstStyle/>
                    <a:p>
                      <a:r>
                        <a:rPr lang="en-CA" sz="2000" dirty="0"/>
                        <a:t>2001-01-29</a:t>
                      </a:r>
                    </a:p>
                  </a:txBody>
                  <a:tcPr/>
                </a:tc>
                <a:extLst>
                  <a:ext uri="{0D108BD9-81ED-4DB2-BD59-A6C34878D82A}">
                    <a16:rowId xmlns:a16="http://schemas.microsoft.com/office/drawing/2014/main" val="258572669"/>
                  </a:ext>
                </a:extLst>
              </a:tr>
              <a:tr h="370840">
                <a:tc>
                  <a:txBody>
                    <a:bodyPr/>
                    <a:lstStyle/>
                    <a:p>
                      <a:r>
                        <a:rPr lang="en-CA" sz="2000" dirty="0"/>
                        <a:t>204</a:t>
                      </a:r>
                    </a:p>
                  </a:txBody>
                  <a:tcPr/>
                </a:tc>
                <a:tc>
                  <a:txBody>
                    <a:bodyPr/>
                    <a:lstStyle/>
                    <a:p>
                      <a:r>
                        <a:rPr lang="en-CA" sz="2000" dirty="0"/>
                        <a:t>3</a:t>
                      </a:r>
                    </a:p>
                  </a:txBody>
                  <a:tcPr/>
                </a:tc>
                <a:tc>
                  <a:txBody>
                    <a:bodyPr/>
                    <a:lstStyle/>
                    <a:p>
                      <a:r>
                        <a:rPr lang="en-CA" sz="2000" dirty="0"/>
                        <a:t>Camry</a:t>
                      </a:r>
                    </a:p>
                  </a:txBody>
                  <a:tcPr/>
                </a:tc>
                <a:tc>
                  <a:txBody>
                    <a:bodyPr/>
                    <a:lstStyle/>
                    <a:p>
                      <a:r>
                        <a:rPr lang="en-CA" sz="2000" dirty="0" err="1"/>
                        <a:t>Catsy</a:t>
                      </a:r>
                      <a:endParaRPr lang="en-CA" sz="2000" dirty="0"/>
                    </a:p>
                  </a:txBody>
                  <a:tcPr/>
                </a:tc>
                <a:tc>
                  <a:txBody>
                    <a:bodyPr/>
                    <a:lstStyle/>
                    <a:p>
                      <a:r>
                        <a:rPr lang="en-CA" sz="2000" dirty="0"/>
                        <a:t>Miller</a:t>
                      </a:r>
                    </a:p>
                  </a:txBody>
                  <a:tcPr/>
                </a:tc>
                <a:tc>
                  <a:txBody>
                    <a:bodyPr/>
                    <a:lstStyle/>
                    <a:p>
                      <a:r>
                        <a:rPr lang="en-CA" sz="2000" dirty="0"/>
                        <a:t>2001-01-29</a:t>
                      </a:r>
                    </a:p>
                  </a:txBody>
                  <a:tcPr/>
                </a:tc>
                <a:extLst>
                  <a:ext uri="{0D108BD9-81ED-4DB2-BD59-A6C34878D82A}">
                    <a16:rowId xmlns:a16="http://schemas.microsoft.com/office/drawing/2014/main" val="2890827748"/>
                  </a:ext>
                </a:extLst>
              </a:tr>
              <a:tr h="370840">
                <a:tc>
                  <a:txBody>
                    <a:bodyPr/>
                    <a:lstStyle/>
                    <a:p>
                      <a:r>
                        <a:rPr lang="en-CA" sz="2000" dirty="0"/>
                        <a:t>205</a:t>
                      </a:r>
                    </a:p>
                  </a:txBody>
                  <a:tcPr/>
                </a:tc>
                <a:tc>
                  <a:txBody>
                    <a:bodyPr/>
                    <a:lstStyle/>
                    <a:p>
                      <a:r>
                        <a:rPr lang="en-CA" sz="2000" dirty="0"/>
                        <a:t>4</a:t>
                      </a:r>
                    </a:p>
                  </a:txBody>
                  <a:tcPr/>
                </a:tc>
                <a:tc>
                  <a:txBody>
                    <a:bodyPr/>
                    <a:lstStyle/>
                    <a:p>
                      <a:r>
                        <a:rPr lang="en-CA" sz="2000" dirty="0"/>
                        <a:t>Elantra</a:t>
                      </a:r>
                    </a:p>
                  </a:txBody>
                  <a:tcPr/>
                </a:tc>
                <a:tc>
                  <a:txBody>
                    <a:bodyPr/>
                    <a:lstStyle/>
                    <a:p>
                      <a:r>
                        <a:rPr lang="en-CA" sz="2000" dirty="0"/>
                        <a:t>Drew</a:t>
                      </a:r>
                    </a:p>
                  </a:txBody>
                  <a:tcPr/>
                </a:tc>
                <a:tc>
                  <a:txBody>
                    <a:bodyPr/>
                    <a:lstStyle/>
                    <a:p>
                      <a:r>
                        <a:rPr lang="en-CA" sz="2000" dirty="0"/>
                        <a:t>Stevens</a:t>
                      </a:r>
                    </a:p>
                  </a:txBody>
                  <a:tcPr/>
                </a:tc>
                <a:tc>
                  <a:txBody>
                    <a:bodyPr/>
                    <a:lstStyle/>
                    <a:p>
                      <a:r>
                        <a:rPr lang="en-CA" sz="2000" dirty="0"/>
                        <a:t>1983-08-07</a:t>
                      </a:r>
                    </a:p>
                  </a:txBody>
                  <a:tcPr/>
                </a:tc>
                <a:extLst>
                  <a:ext uri="{0D108BD9-81ED-4DB2-BD59-A6C34878D82A}">
                    <a16:rowId xmlns:a16="http://schemas.microsoft.com/office/drawing/2014/main" val="1302592354"/>
                  </a:ext>
                </a:extLst>
              </a:tr>
            </a:tbl>
          </a:graphicData>
        </a:graphic>
      </p:graphicFrame>
      <p:sp>
        <p:nvSpPr>
          <p:cNvPr id="23" name="Speech Bubble: Rectangle 22">
            <a:extLst>
              <a:ext uri="{FF2B5EF4-FFF2-40B4-BE49-F238E27FC236}">
                <a16:creationId xmlns:a16="http://schemas.microsoft.com/office/drawing/2014/main" id="{E5FBF234-6D0B-4D9F-B706-F95EE604090F}"/>
              </a:ext>
            </a:extLst>
          </p:cNvPr>
          <p:cNvSpPr/>
          <p:nvPr/>
        </p:nvSpPr>
        <p:spPr>
          <a:xfrm>
            <a:off x="7097655" y="681597"/>
            <a:ext cx="2735857" cy="1291957"/>
          </a:xfrm>
          <a:prstGeom prst="wedgeRectCallout">
            <a:avLst>
              <a:gd name="adj1" fmla="val 46764"/>
              <a:gd name="adj2" fmla="val -1021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bg1"/>
                </a:solidFill>
              </a:rPr>
              <a:t>Joins are explained starting on page 17 of the guide!</a:t>
            </a:r>
          </a:p>
        </p:txBody>
      </p:sp>
    </p:spTree>
    <p:extLst>
      <p:ext uri="{BB962C8B-B14F-4D97-AF65-F5344CB8AC3E}">
        <p14:creationId xmlns:p14="http://schemas.microsoft.com/office/powerpoint/2010/main" val="538014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0D72-D1AC-4642-9096-9C137749F9AB}"/>
              </a:ext>
            </a:extLst>
          </p:cNvPr>
          <p:cNvSpPr>
            <a:spLocks noGrp="1"/>
          </p:cNvSpPr>
          <p:nvPr>
            <p:ph type="title"/>
          </p:nvPr>
        </p:nvSpPr>
        <p:spPr/>
        <p:txBody>
          <a:bodyPr/>
          <a:lstStyle/>
          <a:p>
            <a:r>
              <a:rPr lang="en-CA" dirty="0">
                <a:solidFill>
                  <a:schemeClr val="bg1"/>
                </a:solidFill>
              </a:rPr>
              <a:t>Module Descriptions</a:t>
            </a:r>
          </a:p>
        </p:txBody>
      </p:sp>
      <p:sp>
        <p:nvSpPr>
          <p:cNvPr id="3" name="Content Placeholder 2">
            <a:extLst>
              <a:ext uri="{FF2B5EF4-FFF2-40B4-BE49-F238E27FC236}">
                <a16:creationId xmlns:a16="http://schemas.microsoft.com/office/drawing/2014/main" id="{950A321B-0CF5-410F-92F6-9197177864DC}"/>
              </a:ext>
            </a:extLst>
          </p:cNvPr>
          <p:cNvSpPr>
            <a:spLocks noGrp="1"/>
          </p:cNvSpPr>
          <p:nvPr>
            <p:ph idx="1"/>
          </p:nvPr>
        </p:nvSpPr>
        <p:spPr>
          <a:xfrm>
            <a:off x="645131" y="1700926"/>
            <a:ext cx="5200865" cy="4915631"/>
          </a:xfrm>
        </p:spPr>
        <p:txBody>
          <a:bodyPr/>
          <a:lstStyle/>
          <a:p>
            <a:r>
              <a:rPr lang="en-CA" dirty="0">
                <a:solidFill>
                  <a:schemeClr val="bg1"/>
                </a:solidFill>
              </a:rPr>
              <a:t>Lists the diagram(s) associated with the module</a:t>
            </a:r>
          </a:p>
          <a:p>
            <a:r>
              <a:rPr lang="en-CA" dirty="0">
                <a:solidFill>
                  <a:schemeClr val="bg1"/>
                </a:solidFill>
              </a:rPr>
              <a:t>Brief description of module use</a:t>
            </a:r>
          </a:p>
          <a:p>
            <a:r>
              <a:rPr lang="en-CA" dirty="0">
                <a:solidFill>
                  <a:schemeClr val="bg1"/>
                </a:solidFill>
              </a:rPr>
              <a:t>Highlights unique/notable behaviours of the module</a:t>
            </a:r>
          </a:p>
          <a:p>
            <a:r>
              <a:rPr lang="en-CA" dirty="0">
                <a:solidFill>
                  <a:schemeClr val="bg1"/>
                </a:solidFill>
              </a:rPr>
              <a:t>Lists tips for writing reports on the module</a:t>
            </a:r>
          </a:p>
          <a:p>
            <a:r>
              <a:rPr lang="en-CA" dirty="0">
                <a:solidFill>
                  <a:schemeClr val="bg1"/>
                </a:solidFill>
              </a:rPr>
              <a:t>Lists the dropdowns in the module and their associated look-up tables and database tables</a:t>
            </a:r>
          </a:p>
          <a:p>
            <a:pPr lvl="1"/>
            <a:endParaRPr lang="en-CA" dirty="0">
              <a:solidFill>
                <a:schemeClr val="bg1"/>
              </a:solidFill>
            </a:endParaRPr>
          </a:p>
        </p:txBody>
      </p:sp>
      <p:pic>
        <p:nvPicPr>
          <p:cNvPr id="5" name="Picture 4">
            <a:extLst>
              <a:ext uri="{FF2B5EF4-FFF2-40B4-BE49-F238E27FC236}">
                <a16:creationId xmlns:a16="http://schemas.microsoft.com/office/drawing/2014/main" id="{58D53B78-D86F-4F2C-934C-FB9696EDED97}"/>
              </a:ext>
            </a:extLst>
          </p:cNvPr>
          <p:cNvPicPr>
            <a:picLocks noChangeAspect="1"/>
          </p:cNvPicPr>
          <p:nvPr/>
        </p:nvPicPr>
        <p:blipFill>
          <a:blip r:embed="rId3"/>
          <a:stretch>
            <a:fillRect/>
          </a:stretch>
        </p:blipFill>
        <p:spPr>
          <a:xfrm>
            <a:off x="5929699" y="2069083"/>
            <a:ext cx="6157526" cy="454747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242339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0D72-D1AC-4642-9096-9C137749F9AB}"/>
              </a:ext>
            </a:extLst>
          </p:cNvPr>
          <p:cNvSpPr>
            <a:spLocks noGrp="1"/>
          </p:cNvSpPr>
          <p:nvPr>
            <p:ph type="title"/>
          </p:nvPr>
        </p:nvSpPr>
        <p:spPr/>
        <p:txBody>
          <a:bodyPr/>
          <a:lstStyle/>
          <a:p>
            <a:r>
              <a:rPr lang="en-CA" dirty="0">
                <a:solidFill>
                  <a:schemeClr val="bg1"/>
                </a:solidFill>
              </a:rPr>
              <a:t>Database Diagrams</a:t>
            </a:r>
          </a:p>
        </p:txBody>
      </p:sp>
      <p:sp>
        <p:nvSpPr>
          <p:cNvPr id="3" name="Content Placeholder 2">
            <a:extLst>
              <a:ext uri="{FF2B5EF4-FFF2-40B4-BE49-F238E27FC236}">
                <a16:creationId xmlns:a16="http://schemas.microsoft.com/office/drawing/2014/main" id="{950A321B-0CF5-410F-92F6-9197177864DC}"/>
              </a:ext>
            </a:extLst>
          </p:cNvPr>
          <p:cNvSpPr>
            <a:spLocks noGrp="1"/>
          </p:cNvSpPr>
          <p:nvPr>
            <p:ph idx="1"/>
          </p:nvPr>
        </p:nvSpPr>
        <p:spPr>
          <a:xfrm>
            <a:off x="645131" y="1551398"/>
            <a:ext cx="5241961" cy="4972692"/>
          </a:xfrm>
        </p:spPr>
        <p:txBody>
          <a:bodyPr>
            <a:normAutofit/>
          </a:bodyPr>
          <a:lstStyle/>
          <a:p>
            <a:r>
              <a:rPr lang="en-CA" dirty="0">
                <a:solidFill>
                  <a:schemeClr val="bg1"/>
                </a:solidFill>
              </a:rPr>
              <a:t>At least one diagram per module</a:t>
            </a:r>
          </a:p>
          <a:p>
            <a:r>
              <a:rPr lang="en-CA" dirty="0">
                <a:solidFill>
                  <a:schemeClr val="bg1"/>
                </a:solidFill>
              </a:rPr>
              <a:t>Each diagram contains:</a:t>
            </a:r>
          </a:p>
          <a:p>
            <a:pPr lvl="1"/>
            <a:r>
              <a:rPr lang="en-CA" sz="2000" dirty="0">
                <a:solidFill>
                  <a:schemeClr val="bg1"/>
                </a:solidFill>
              </a:rPr>
              <a:t>Boxes that represent database tables</a:t>
            </a:r>
          </a:p>
          <a:p>
            <a:pPr lvl="1"/>
            <a:r>
              <a:rPr lang="en-CA" sz="2000" dirty="0">
                <a:solidFill>
                  <a:schemeClr val="bg1"/>
                </a:solidFill>
              </a:rPr>
              <a:t>Primary Keys</a:t>
            </a:r>
          </a:p>
          <a:p>
            <a:pPr lvl="1"/>
            <a:r>
              <a:rPr lang="en-CA" sz="2000" dirty="0">
                <a:solidFill>
                  <a:schemeClr val="bg1"/>
                </a:solidFill>
              </a:rPr>
              <a:t>Foreign Keys</a:t>
            </a:r>
          </a:p>
          <a:p>
            <a:pPr lvl="1"/>
            <a:r>
              <a:rPr lang="en-CA" sz="2000" dirty="0">
                <a:solidFill>
                  <a:schemeClr val="bg1"/>
                </a:solidFill>
              </a:rPr>
              <a:t>Symbols representing the relationships between tables</a:t>
            </a:r>
          </a:p>
        </p:txBody>
      </p:sp>
      <p:sp>
        <p:nvSpPr>
          <p:cNvPr id="64" name="Speech Bubble: Rectangle 63">
            <a:extLst>
              <a:ext uri="{FF2B5EF4-FFF2-40B4-BE49-F238E27FC236}">
                <a16:creationId xmlns:a16="http://schemas.microsoft.com/office/drawing/2014/main" id="{F6B69B09-030E-4371-A7AF-AFC846CF07D0}"/>
              </a:ext>
            </a:extLst>
          </p:cNvPr>
          <p:cNvSpPr/>
          <p:nvPr/>
        </p:nvSpPr>
        <p:spPr>
          <a:xfrm>
            <a:off x="7571232" y="4877259"/>
            <a:ext cx="3671601" cy="1291957"/>
          </a:xfrm>
          <a:prstGeom prst="wedgeRectCallout">
            <a:avLst>
              <a:gd name="adj1" fmla="val -67887"/>
              <a:gd name="adj2" fmla="val 1045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bg1"/>
                </a:solidFill>
              </a:rPr>
              <a:t>You can learn what the symbols mean on page 14 of the guide!</a:t>
            </a:r>
          </a:p>
        </p:txBody>
      </p:sp>
      <p:pic>
        <p:nvPicPr>
          <p:cNvPr id="65" name="Picture 64">
            <a:extLst>
              <a:ext uri="{FF2B5EF4-FFF2-40B4-BE49-F238E27FC236}">
                <a16:creationId xmlns:a16="http://schemas.microsoft.com/office/drawing/2014/main" id="{6D0718E1-99FF-4E46-B4D5-012A86AD92D0}"/>
              </a:ext>
            </a:extLst>
          </p:cNvPr>
          <p:cNvPicPr>
            <a:picLocks noChangeAspect="1"/>
          </p:cNvPicPr>
          <p:nvPr/>
        </p:nvPicPr>
        <p:blipFill>
          <a:blip r:embed="rId3"/>
          <a:stretch>
            <a:fillRect/>
          </a:stretch>
        </p:blipFill>
        <p:spPr>
          <a:xfrm>
            <a:off x="5348472" y="3062358"/>
            <a:ext cx="6445595" cy="975386"/>
          </a:xfrm>
          <a:prstGeom prst="rect">
            <a:avLst/>
          </a:prstGeom>
        </p:spPr>
      </p:pic>
    </p:spTree>
    <p:extLst>
      <p:ext uri="{BB962C8B-B14F-4D97-AF65-F5344CB8AC3E}">
        <p14:creationId xmlns:p14="http://schemas.microsoft.com/office/powerpoint/2010/main" val="1306497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0D72-D1AC-4642-9096-9C137749F9AB}"/>
              </a:ext>
            </a:extLst>
          </p:cNvPr>
          <p:cNvSpPr>
            <a:spLocks noGrp="1"/>
          </p:cNvSpPr>
          <p:nvPr>
            <p:ph type="title"/>
          </p:nvPr>
        </p:nvSpPr>
        <p:spPr/>
        <p:txBody>
          <a:bodyPr/>
          <a:lstStyle/>
          <a:p>
            <a:r>
              <a:rPr lang="en-CA" dirty="0">
                <a:solidFill>
                  <a:schemeClr val="bg1"/>
                </a:solidFill>
              </a:rPr>
              <a:t>Demonstration</a:t>
            </a:r>
          </a:p>
        </p:txBody>
      </p:sp>
      <p:sp>
        <p:nvSpPr>
          <p:cNvPr id="3" name="Content Placeholder 2">
            <a:extLst>
              <a:ext uri="{FF2B5EF4-FFF2-40B4-BE49-F238E27FC236}">
                <a16:creationId xmlns:a16="http://schemas.microsoft.com/office/drawing/2014/main" id="{950A321B-0CF5-410F-92F6-9197177864DC}"/>
              </a:ext>
            </a:extLst>
          </p:cNvPr>
          <p:cNvSpPr>
            <a:spLocks noGrp="1"/>
          </p:cNvSpPr>
          <p:nvPr>
            <p:ph idx="1"/>
          </p:nvPr>
        </p:nvSpPr>
        <p:spPr>
          <a:xfrm>
            <a:off x="645131" y="1551398"/>
            <a:ext cx="4841269" cy="4972692"/>
          </a:xfrm>
        </p:spPr>
        <p:txBody>
          <a:bodyPr>
            <a:normAutofit lnSpcReduction="10000"/>
          </a:bodyPr>
          <a:lstStyle/>
          <a:p>
            <a:r>
              <a:rPr lang="en-CA" dirty="0">
                <a:solidFill>
                  <a:schemeClr val="bg1"/>
                </a:solidFill>
              </a:rPr>
              <a:t>I will demonstrate how to create a report using the guide that lists all the clients who are currently active, and what type of consents that they have. </a:t>
            </a:r>
          </a:p>
          <a:p>
            <a:r>
              <a:rPr lang="en-CA" dirty="0">
                <a:solidFill>
                  <a:schemeClr val="bg1"/>
                </a:solidFill>
              </a:rPr>
              <a:t>First, lets see if the guide has any tips!</a:t>
            </a:r>
          </a:p>
          <a:p>
            <a:r>
              <a:rPr lang="en-CA" dirty="0">
                <a:solidFill>
                  <a:schemeClr val="bg1"/>
                </a:solidFill>
              </a:rPr>
              <a:t>Information about the Consent Module can be found on page 55 of the guide. </a:t>
            </a:r>
          </a:p>
          <a:p>
            <a:r>
              <a:rPr lang="en-CA" dirty="0">
                <a:solidFill>
                  <a:schemeClr val="bg1"/>
                </a:solidFill>
              </a:rPr>
              <a:t>For this report I will also want to review the section that explains the Client Vitals section of the Client Information module, which is found on page 51. </a:t>
            </a:r>
          </a:p>
        </p:txBody>
      </p:sp>
      <p:pic>
        <p:nvPicPr>
          <p:cNvPr id="5" name="Picture 4">
            <a:extLst>
              <a:ext uri="{FF2B5EF4-FFF2-40B4-BE49-F238E27FC236}">
                <a16:creationId xmlns:a16="http://schemas.microsoft.com/office/drawing/2014/main" id="{1B1B5595-0C7D-4E16-AE0F-C5017585A72F}"/>
              </a:ext>
            </a:extLst>
          </p:cNvPr>
          <p:cNvPicPr>
            <a:picLocks noChangeAspect="1"/>
          </p:cNvPicPr>
          <p:nvPr/>
        </p:nvPicPr>
        <p:blipFill>
          <a:blip r:embed="rId3"/>
          <a:stretch>
            <a:fillRect/>
          </a:stretch>
        </p:blipFill>
        <p:spPr>
          <a:xfrm>
            <a:off x="5486401" y="1426354"/>
            <a:ext cx="6486144" cy="52344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72967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0D72-D1AC-4642-9096-9C137749F9AB}"/>
              </a:ext>
            </a:extLst>
          </p:cNvPr>
          <p:cNvSpPr>
            <a:spLocks noGrp="1"/>
          </p:cNvSpPr>
          <p:nvPr>
            <p:ph type="title"/>
          </p:nvPr>
        </p:nvSpPr>
        <p:spPr/>
        <p:txBody>
          <a:bodyPr/>
          <a:lstStyle/>
          <a:p>
            <a:r>
              <a:rPr lang="en-CA" dirty="0">
                <a:solidFill>
                  <a:schemeClr val="bg1"/>
                </a:solidFill>
              </a:rPr>
              <a:t>Demonstration</a:t>
            </a:r>
          </a:p>
        </p:txBody>
      </p:sp>
      <p:sp>
        <p:nvSpPr>
          <p:cNvPr id="3" name="Content Placeholder 2">
            <a:extLst>
              <a:ext uri="{FF2B5EF4-FFF2-40B4-BE49-F238E27FC236}">
                <a16:creationId xmlns:a16="http://schemas.microsoft.com/office/drawing/2014/main" id="{950A321B-0CF5-410F-92F6-9197177864DC}"/>
              </a:ext>
            </a:extLst>
          </p:cNvPr>
          <p:cNvSpPr>
            <a:spLocks noGrp="1"/>
          </p:cNvSpPr>
          <p:nvPr>
            <p:ph idx="1"/>
          </p:nvPr>
        </p:nvSpPr>
        <p:spPr>
          <a:xfrm>
            <a:off x="387455" y="1551398"/>
            <a:ext cx="3837021" cy="5196874"/>
          </a:xfrm>
        </p:spPr>
        <p:txBody>
          <a:bodyPr>
            <a:normAutofit lnSpcReduction="10000"/>
          </a:bodyPr>
          <a:lstStyle/>
          <a:p>
            <a:r>
              <a:rPr lang="en-CA" dirty="0">
                <a:solidFill>
                  <a:schemeClr val="bg1"/>
                </a:solidFill>
              </a:rPr>
              <a:t>Let’s review Diagram 1 and decide what info I need in my report.</a:t>
            </a:r>
          </a:p>
          <a:p>
            <a:r>
              <a:rPr lang="en-CA" dirty="0">
                <a:solidFill>
                  <a:schemeClr val="bg1"/>
                </a:solidFill>
              </a:rPr>
              <a:t>Diagram 1 has a lot of tables with information I don’t need.  </a:t>
            </a:r>
          </a:p>
          <a:p>
            <a:r>
              <a:rPr lang="en-CA" dirty="0">
                <a:solidFill>
                  <a:schemeClr val="bg1"/>
                </a:solidFill>
              </a:rPr>
              <a:t>The only tables I’ve decided I need in my report are:</a:t>
            </a:r>
          </a:p>
          <a:p>
            <a:pPr lvl="1"/>
            <a:r>
              <a:rPr lang="en-CA" dirty="0" err="1">
                <a:solidFill>
                  <a:schemeClr val="bg1"/>
                </a:solidFill>
              </a:rPr>
              <a:t>HIFIS_People</a:t>
            </a:r>
            <a:r>
              <a:rPr lang="en-CA" dirty="0">
                <a:solidFill>
                  <a:schemeClr val="bg1"/>
                </a:solidFill>
              </a:rPr>
              <a:t> so I know their names</a:t>
            </a:r>
          </a:p>
          <a:p>
            <a:pPr lvl="1"/>
            <a:r>
              <a:rPr lang="en-CA" dirty="0" err="1">
                <a:solidFill>
                  <a:schemeClr val="bg1"/>
                </a:solidFill>
              </a:rPr>
              <a:t>HIFIS_Clients</a:t>
            </a:r>
            <a:r>
              <a:rPr lang="en-CA" dirty="0">
                <a:solidFill>
                  <a:schemeClr val="bg1"/>
                </a:solidFill>
              </a:rPr>
              <a:t> so I know they are clients</a:t>
            </a:r>
          </a:p>
          <a:p>
            <a:pPr lvl="1"/>
            <a:r>
              <a:rPr lang="en-CA" dirty="0" err="1">
                <a:solidFill>
                  <a:schemeClr val="bg1"/>
                </a:solidFill>
              </a:rPr>
              <a:t>HIFIS_ClientStateStypes</a:t>
            </a:r>
            <a:r>
              <a:rPr lang="en-CA" dirty="0">
                <a:solidFill>
                  <a:schemeClr val="bg1"/>
                </a:solidFill>
              </a:rPr>
              <a:t> so that I know they are active</a:t>
            </a:r>
          </a:p>
        </p:txBody>
      </p:sp>
      <p:pic>
        <p:nvPicPr>
          <p:cNvPr id="4" name="Picture 3">
            <a:extLst>
              <a:ext uri="{FF2B5EF4-FFF2-40B4-BE49-F238E27FC236}">
                <a16:creationId xmlns:a16="http://schemas.microsoft.com/office/drawing/2014/main" id="{35850962-6FBD-423F-B531-B7BB872382B8}"/>
              </a:ext>
            </a:extLst>
          </p:cNvPr>
          <p:cNvPicPr>
            <a:picLocks noChangeAspect="1"/>
          </p:cNvPicPr>
          <p:nvPr/>
        </p:nvPicPr>
        <p:blipFill>
          <a:blip r:embed="rId3"/>
          <a:stretch>
            <a:fillRect/>
          </a:stretch>
        </p:blipFill>
        <p:spPr>
          <a:xfrm>
            <a:off x="4255008" y="1549840"/>
            <a:ext cx="7644754" cy="5198432"/>
          </a:xfrm>
          <a:prstGeom prst="rect">
            <a:avLst/>
          </a:prstGeom>
        </p:spPr>
      </p:pic>
      <p:grpSp>
        <p:nvGrpSpPr>
          <p:cNvPr id="25" name="Group 24">
            <a:extLst>
              <a:ext uri="{FF2B5EF4-FFF2-40B4-BE49-F238E27FC236}">
                <a16:creationId xmlns:a16="http://schemas.microsoft.com/office/drawing/2014/main" id="{00ACBDF6-AEDE-4284-8E94-D9ACD91A6DBE}"/>
              </a:ext>
            </a:extLst>
          </p:cNvPr>
          <p:cNvGrpSpPr/>
          <p:nvPr/>
        </p:nvGrpSpPr>
        <p:grpSpPr>
          <a:xfrm>
            <a:off x="4823159" y="1245623"/>
            <a:ext cx="7060749" cy="5710246"/>
            <a:chOff x="4823159" y="1245623"/>
            <a:chExt cx="7060749" cy="5710246"/>
          </a:xfrm>
        </p:grpSpPr>
        <p:sp>
          <p:nvSpPr>
            <p:cNvPr id="10" name="Multiplication Sign 9">
              <a:extLst>
                <a:ext uri="{FF2B5EF4-FFF2-40B4-BE49-F238E27FC236}">
                  <a16:creationId xmlns:a16="http://schemas.microsoft.com/office/drawing/2014/main" id="{E058A21A-641B-411F-83FB-DC2DC7EFE69B}"/>
                </a:ext>
              </a:extLst>
            </p:cNvPr>
            <p:cNvSpPr/>
            <p:nvPr/>
          </p:nvSpPr>
          <p:spPr>
            <a:xfrm>
              <a:off x="10109430" y="1245623"/>
              <a:ext cx="881422" cy="986713"/>
            </a:xfrm>
            <a:prstGeom prst="mathMultiply">
              <a:avLst>
                <a:gd name="adj1" fmla="val 2959"/>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Multiplication Sign 10">
              <a:extLst>
                <a:ext uri="{FF2B5EF4-FFF2-40B4-BE49-F238E27FC236}">
                  <a16:creationId xmlns:a16="http://schemas.microsoft.com/office/drawing/2014/main" id="{C7B958F2-6A45-4E07-BB19-1854FF568370}"/>
                </a:ext>
              </a:extLst>
            </p:cNvPr>
            <p:cNvSpPr/>
            <p:nvPr/>
          </p:nvSpPr>
          <p:spPr>
            <a:xfrm>
              <a:off x="6639821" y="1359890"/>
              <a:ext cx="881422" cy="986713"/>
            </a:xfrm>
            <a:prstGeom prst="mathMultiply">
              <a:avLst>
                <a:gd name="adj1" fmla="val 2959"/>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Multiplication Sign 11">
              <a:extLst>
                <a:ext uri="{FF2B5EF4-FFF2-40B4-BE49-F238E27FC236}">
                  <a16:creationId xmlns:a16="http://schemas.microsoft.com/office/drawing/2014/main" id="{5B992599-5D9C-4ED3-8B61-358A58DCBEEB}"/>
                </a:ext>
              </a:extLst>
            </p:cNvPr>
            <p:cNvSpPr/>
            <p:nvPr/>
          </p:nvSpPr>
          <p:spPr>
            <a:xfrm>
              <a:off x="5271722" y="4950926"/>
              <a:ext cx="881422" cy="986713"/>
            </a:xfrm>
            <a:prstGeom prst="mathMultiply">
              <a:avLst>
                <a:gd name="adj1" fmla="val 2959"/>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Multiplication Sign 12">
              <a:extLst>
                <a:ext uri="{FF2B5EF4-FFF2-40B4-BE49-F238E27FC236}">
                  <a16:creationId xmlns:a16="http://schemas.microsoft.com/office/drawing/2014/main" id="{4265E9E0-03D0-41E0-AAC9-3BA67DF52657}"/>
                </a:ext>
              </a:extLst>
            </p:cNvPr>
            <p:cNvSpPr/>
            <p:nvPr/>
          </p:nvSpPr>
          <p:spPr>
            <a:xfrm>
              <a:off x="5214578" y="5969156"/>
              <a:ext cx="881422" cy="986713"/>
            </a:xfrm>
            <a:prstGeom prst="mathMultiply">
              <a:avLst>
                <a:gd name="adj1" fmla="val 2959"/>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Multiplication Sign 13">
              <a:extLst>
                <a:ext uri="{FF2B5EF4-FFF2-40B4-BE49-F238E27FC236}">
                  <a16:creationId xmlns:a16="http://schemas.microsoft.com/office/drawing/2014/main" id="{8F3ADF78-52B1-4CFE-886E-69DC778E12ED}"/>
                </a:ext>
              </a:extLst>
            </p:cNvPr>
            <p:cNvSpPr/>
            <p:nvPr/>
          </p:nvSpPr>
          <p:spPr>
            <a:xfrm>
              <a:off x="10987808" y="5924198"/>
              <a:ext cx="881422" cy="986713"/>
            </a:xfrm>
            <a:prstGeom prst="mathMultiply">
              <a:avLst>
                <a:gd name="adj1" fmla="val 2959"/>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Multiplication Sign 14">
              <a:extLst>
                <a:ext uri="{FF2B5EF4-FFF2-40B4-BE49-F238E27FC236}">
                  <a16:creationId xmlns:a16="http://schemas.microsoft.com/office/drawing/2014/main" id="{9C76D397-B949-4036-9E40-E14A35FD251E}"/>
                </a:ext>
              </a:extLst>
            </p:cNvPr>
            <p:cNvSpPr/>
            <p:nvPr/>
          </p:nvSpPr>
          <p:spPr>
            <a:xfrm>
              <a:off x="10313755" y="5303085"/>
              <a:ext cx="881422" cy="986713"/>
            </a:xfrm>
            <a:prstGeom prst="mathMultiply">
              <a:avLst>
                <a:gd name="adj1" fmla="val 2959"/>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Multiplication Sign 15">
              <a:extLst>
                <a:ext uri="{FF2B5EF4-FFF2-40B4-BE49-F238E27FC236}">
                  <a16:creationId xmlns:a16="http://schemas.microsoft.com/office/drawing/2014/main" id="{A2EE588C-460A-47B5-9053-EBD024F5C164}"/>
                </a:ext>
              </a:extLst>
            </p:cNvPr>
            <p:cNvSpPr/>
            <p:nvPr/>
          </p:nvSpPr>
          <p:spPr>
            <a:xfrm>
              <a:off x="10966652" y="4702578"/>
              <a:ext cx="881422" cy="986713"/>
            </a:xfrm>
            <a:prstGeom prst="mathMultiply">
              <a:avLst>
                <a:gd name="adj1" fmla="val 2959"/>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Multiplication Sign 16">
              <a:extLst>
                <a:ext uri="{FF2B5EF4-FFF2-40B4-BE49-F238E27FC236}">
                  <a16:creationId xmlns:a16="http://schemas.microsoft.com/office/drawing/2014/main" id="{4D65F9BA-7DED-4A23-8D2B-0580FCA5FC32}"/>
                </a:ext>
              </a:extLst>
            </p:cNvPr>
            <p:cNvSpPr/>
            <p:nvPr/>
          </p:nvSpPr>
          <p:spPr>
            <a:xfrm>
              <a:off x="10199493" y="4186743"/>
              <a:ext cx="881422" cy="986713"/>
            </a:xfrm>
            <a:prstGeom prst="mathMultiply">
              <a:avLst>
                <a:gd name="adj1" fmla="val 2959"/>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Multiplication Sign 17">
              <a:extLst>
                <a:ext uri="{FF2B5EF4-FFF2-40B4-BE49-F238E27FC236}">
                  <a16:creationId xmlns:a16="http://schemas.microsoft.com/office/drawing/2014/main" id="{36469B59-9568-48FE-AAEB-95B16BB48DE5}"/>
                </a:ext>
              </a:extLst>
            </p:cNvPr>
            <p:cNvSpPr/>
            <p:nvPr/>
          </p:nvSpPr>
          <p:spPr>
            <a:xfrm>
              <a:off x="10969726" y="3655700"/>
              <a:ext cx="914182" cy="906946"/>
            </a:xfrm>
            <a:prstGeom prst="mathMultiply">
              <a:avLst>
                <a:gd name="adj1" fmla="val 2959"/>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Multiplication Sign 18">
              <a:extLst>
                <a:ext uri="{FF2B5EF4-FFF2-40B4-BE49-F238E27FC236}">
                  <a16:creationId xmlns:a16="http://schemas.microsoft.com/office/drawing/2014/main" id="{627919EA-4EC6-4BC7-B68C-16C7843ADD95}"/>
                </a:ext>
              </a:extLst>
            </p:cNvPr>
            <p:cNvSpPr/>
            <p:nvPr/>
          </p:nvSpPr>
          <p:spPr>
            <a:xfrm>
              <a:off x="10313755" y="2481568"/>
              <a:ext cx="881422" cy="986713"/>
            </a:xfrm>
            <a:prstGeom prst="mathMultiply">
              <a:avLst>
                <a:gd name="adj1" fmla="val 2959"/>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Multiplication Sign 19">
              <a:extLst>
                <a:ext uri="{FF2B5EF4-FFF2-40B4-BE49-F238E27FC236}">
                  <a16:creationId xmlns:a16="http://schemas.microsoft.com/office/drawing/2014/main" id="{219C8EF8-5DAD-4DA7-932B-8B7CFFBBA2D0}"/>
                </a:ext>
              </a:extLst>
            </p:cNvPr>
            <p:cNvSpPr/>
            <p:nvPr/>
          </p:nvSpPr>
          <p:spPr>
            <a:xfrm>
              <a:off x="10987808" y="1840508"/>
              <a:ext cx="881422" cy="986713"/>
            </a:xfrm>
            <a:prstGeom prst="mathMultiply">
              <a:avLst>
                <a:gd name="adj1" fmla="val 2959"/>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Multiplication Sign 20">
              <a:extLst>
                <a:ext uri="{FF2B5EF4-FFF2-40B4-BE49-F238E27FC236}">
                  <a16:creationId xmlns:a16="http://schemas.microsoft.com/office/drawing/2014/main" id="{CE950D53-ED1D-428F-AC24-45CCB6DF58D9}"/>
                </a:ext>
              </a:extLst>
            </p:cNvPr>
            <p:cNvSpPr/>
            <p:nvPr/>
          </p:nvSpPr>
          <p:spPr>
            <a:xfrm>
              <a:off x="4823159" y="1512291"/>
              <a:ext cx="881422" cy="986713"/>
            </a:xfrm>
            <a:prstGeom prst="mathMultiply">
              <a:avLst>
                <a:gd name="adj1" fmla="val 2959"/>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26" name="Group 25">
            <a:extLst>
              <a:ext uri="{FF2B5EF4-FFF2-40B4-BE49-F238E27FC236}">
                <a16:creationId xmlns:a16="http://schemas.microsoft.com/office/drawing/2014/main" id="{CAF098A4-8496-4853-ADDB-F408F0E15747}"/>
              </a:ext>
            </a:extLst>
          </p:cNvPr>
          <p:cNvGrpSpPr/>
          <p:nvPr/>
        </p:nvGrpSpPr>
        <p:grpSpPr>
          <a:xfrm>
            <a:off x="4248783" y="3293564"/>
            <a:ext cx="5976033" cy="1763129"/>
            <a:chOff x="4248783" y="3293564"/>
            <a:chExt cx="5976033" cy="1763129"/>
          </a:xfrm>
        </p:grpSpPr>
        <p:sp>
          <p:nvSpPr>
            <p:cNvPr id="22" name="Arrow: Right 21">
              <a:extLst>
                <a:ext uri="{FF2B5EF4-FFF2-40B4-BE49-F238E27FC236}">
                  <a16:creationId xmlns:a16="http://schemas.microsoft.com/office/drawing/2014/main" id="{CA85C4AB-580E-4A5E-BFA4-C705F98E6EE0}"/>
                </a:ext>
              </a:extLst>
            </p:cNvPr>
            <p:cNvSpPr/>
            <p:nvPr/>
          </p:nvSpPr>
          <p:spPr>
            <a:xfrm>
              <a:off x="4248783" y="3939719"/>
              <a:ext cx="770233" cy="494047"/>
            </a:xfrm>
            <a:prstGeom prst="rightArrow">
              <a:avLst>
                <a:gd name="adj1" fmla="val 1538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Arrow: Right 22">
              <a:extLst>
                <a:ext uri="{FF2B5EF4-FFF2-40B4-BE49-F238E27FC236}">
                  <a16:creationId xmlns:a16="http://schemas.microsoft.com/office/drawing/2014/main" id="{CDE93225-A2B1-46D1-957D-5BF7B82CCC05}"/>
                </a:ext>
              </a:extLst>
            </p:cNvPr>
            <p:cNvSpPr/>
            <p:nvPr/>
          </p:nvSpPr>
          <p:spPr>
            <a:xfrm>
              <a:off x="6867940" y="4562646"/>
              <a:ext cx="770233" cy="494047"/>
            </a:xfrm>
            <a:prstGeom prst="rightArrow">
              <a:avLst>
                <a:gd name="adj1" fmla="val 1538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Arrow: Right 23">
              <a:extLst>
                <a:ext uri="{FF2B5EF4-FFF2-40B4-BE49-F238E27FC236}">
                  <a16:creationId xmlns:a16="http://schemas.microsoft.com/office/drawing/2014/main" id="{DD92AF16-0729-4778-8092-BF013843225F}"/>
                </a:ext>
              </a:extLst>
            </p:cNvPr>
            <p:cNvSpPr/>
            <p:nvPr/>
          </p:nvSpPr>
          <p:spPr>
            <a:xfrm>
              <a:off x="9454583" y="3293564"/>
              <a:ext cx="770233" cy="494047"/>
            </a:xfrm>
            <a:prstGeom prst="rightArrow">
              <a:avLst>
                <a:gd name="adj1" fmla="val 1538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209738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0-#ppt_w/2"/>
                                          </p:val>
                                        </p:tav>
                                        <p:tav tm="100000">
                                          <p:val>
                                            <p:strVal val="#ppt_x"/>
                                          </p:val>
                                        </p:tav>
                                      </p:tavLst>
                                    </p:anim>
                                    <p:anim calcmode="lin" valueType="num">
                                      <p:cBhvr additive="base">
                                        <p:cTn id="14"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0D72-D1AC-4642-9096-9C137749F9AB}"/>
              </a:ext>
            </a:extLst>
          </p:cNvPr>
          <p:cNvSpPr>
            <a:spLocks noGrp="1"/>
          </p:cNvSpPr>
          <p:nvPr>
            <p:ph type="title"/>
          </p:nvPr>
        </p:nvSpPr>
        <p:spPr/>
        <p:txBody>
          <a:bodyPr/>
          <a:lstStyle/>
          <a:p>
            <a:r>
              <a:rPr lang="en-CA" dirty="0">
                <a:solidFill>
                  <a:schemeClr val="bg1"/>
                </a:solidFill>
              </a:rPr>
              <a:t>Demonstration</a:t>
            </a:r>
          </a:p>
        </p:txBody>
      </p:sp>
      <p:sp>
        <p:nvSpPr>
          <p:cNvPr id="3" name="Content Placeholder 2">
            <a:extLst>
              <a:ext uri="{FF2B5EF4-FFF2-40B4-BE49-F238E27FC236}">
                <a16:creationId xmlns:a16="http://schemas.microsoft.com/office/drawing/2014/main" id="{950A321B-0CF5-410F-92F6-9197177864DC}"/>
              </a:ext>
            </a:extLst>
          </p:cNvPr>
          <p:cNvSpPr>
            <a:spLocks noGrp="1"/>
          </p:cNvSpPr>
          <p:nvPr>
            <p:ph idx="1"/>
          </p:nvPr>
        </p:nvSpPr>
        <p:spPr>
          <a:xfrm>
            <a:off x="387455" y="1551398"/>
            <a:ext cx="3837021" cy="5196874"/>
          </a:xfrm>
        </p:spPr>
        <p:txBody>
          <a:bodyPr>
            <a:normAutofit fontScale="92500" lnSpcReduction="10000"/>
          </a:bodyPr>
          <a:lstStyle/>
          <a:p>
            <a:r>
              <a:rPr lang="en-CA" dirty="0">
                <a:solidFill>
                  <a:schemeClr val="bg1"/>
                </a:solidFill>
              </a:rPr>
              <a:t>Let’s review Diagram 2 and decide what info I need in my report.</a:t>
            </a:r>
          </a:p>
          <a:p>
            <a:r>
              <a:rPr lang="en-CA" dirty="0">
                <a:solidFill>
                  <a:schemeClr val="bg1"/>
                </a:solidFill>
              </a:rPr>
              <a:t>Diagram 2 also has a lot of tables with information I don’t need.  </a:t>
            </a:r>
          </a:p>
          <a:p>
            <a:r>
              <a:rPr lang="en-CA" dirty="0">
                <a:solidFill>
                  <a:schemeClr val="bg1"/>
                </a:solidFill>
              </a:rPr>
              <a:t>I already know I will be including </a:t>
            </a:r>
            <a:r>
              <a:rPr lang="en-CA" dirty="0" err="1">
                <a:solidFill>
                  <a:schemeClr val="bg1"/>
                </a:solidFill>
              </a:rPr>
              <a:t>HIFIS_Clients</a:t>
            </a:r>
            <a:r>
              <a:rPr lang="en-CA" dirty="0">
                <a:solidFill>
                  <a:schemeClr val="bg1"/>
                </a:solidFill>
              </a:rPr>
              <a:t> in my report.</a:t>
            </a:r>
          </a:p>
          <a:p>
            <a:r>
              <a:rPr lang="en-CA" dirty="0">
                <a:solidFill>
                  <a:schemeClr val="bg1"/>
                </a:solidFill>
              </a:rPr>
              <a:t>The only tables from Diagram 2 I’ve decided I need in my report are:</a:t>
            </a:r>
          </a:p>
          <a:p>
            <a:pPr lvl="1"/>
            <a:r>
              <a:rPr lang="en-CA" dirty="0" err="1">
                <a:solidFill>
                  <a:schemeClr val="bg1"/>
                </a:solidFill>
              </a:rPr>
              <a:t>HIFIS_Consent</a:t>
            </a:r>
            <a:r>
              <a:rPr lang="en-CA" dirty="0">
                <a:solidFill>
                  <a:schemeClr val="bg1"/>
                </a:solidFill>
              </a:rPr>
              <a:t> so I know who has consents on file</a:t>
            </a:r>
          </a:p>
          <a:p>
            <a:pPr lvl="1"/>
            <a:r>
              <a:rPr lang="en-CA" dirty="0" err="1">
                <a:solidFill>
                  <a:schemeClr val="bg1"/>
                </a:solidFill>
              </a:rPr>
              <a:t>HIFIS_ConsentTypes</a:t>
            </a:r>
            <a:r>
              <a:rPr lang="en-CA" dirty="0">
                <a:solidFill>
                  <a:schemeClr val="bg1"/>
                </a:solidFill>
              </a:rPr>
              <a:t> so I know what types of consent they are</a:t>
            </a:r>
          </a:p>
        </p:txBody>
      </p:sp>
      <p:pic>
        <p:nvPicPr>
          <p:cNvPr id="5" name="Picture 4">
            <a:extLst>
              <a:ext uri="{FF2B5EF4-FFF2-40B4-BE49-F238E27FC236}">
                <a16:creationId xmlns:a16="http://schemas.microsoft.com/office/drawing/2014/main" id="{D129A40B-CB2E-40DE-8AF8-76EE2D9F10CB}"/>
              </a:ext>
            </a:extLst>
          </p:cNvPr>
          <p:cNvPicPr>
            <a:picLocks noChangeAspect="1"/>
          </p:cNvPicPr>
          <p:nvPr/>
        </p:nvPicPr>
        <p:blipFill>
          <a:blip r:embed="rId3"/>
          <a:stretch>
            <a:fillRect/>
          </a:stretch>
        </p:blipFill>
        <p:spPr>
          <a:xfrm>
            <a:off x="4353036" y="999744"/>
            <a:ext cx="7898072" cy="5592185"/>
          </a:xfrm>
          <a:prstGeom prst="rect">
            <a:avLst/>
          </a:prstGeom>
        </p:spPr>
      </p:pic>
      <p:grpSp>
        <p:nvGrpSpPr>
          <p:cNvPr id="6" name="Group 5">
            <a:extLst>
              <a:ext uri="{FF2B5EF4-FFF2-40B4-BE49-F238E27FC236}">
                <a16:creationId xmlns:a16="http://schemas.microsoft.com/office/drawing/2014/main" id="{9395B346-7DFB-486A-8105-F3F71C076E14}"/>
              </a:ext>
            </a:extLst>
          </p:cNvPr>
          <p:cNvGrpSpPr/>
          <p:nvPr/>
        </p:nvGrpSpPr>
        <p:grpSpPr>
          <a:xfrm>
            <a:off x="5030423" y="659626"/>
            <a:ext cx="5812456" cy="6169631"/>
            <a:chOff x="5030423" y="659626"/>
            <a:chExt cx="5812456" cy="6169631"/>
          </a:xfrm>
        </p:grpSpPr>
        <p:sp>
          <p:nvSpPr>
            <p:cNvPr id="215" name="Multiplication Sign 214">
              <a:extLst>
                <a:ext uri="{FF2B5EF4-FFF2-40B4-BE49-F238E27FC236}">
                  <a16:creationId xmlns:a16="http://schemas.microsoft.com/office/drawing/2014/main" id="{22001D24-39DA-4DEA-906B-E30282E8CF35}"/>
                </a:ext>
              </a:extLst>
            </p:cNvPr>
            <p:cNvSpPr/>
            <p:nvPr/>
          </p:nvSpPr>
          <p:spPr>
            <a:xfrm>
              <a:off x="5030423" y="1853248"/>
              <a:ext cx="881422" cy="986713"/>
            </a:xfrm>
            <a:prstGeom prst="mathMultiply">
              <a:avLst>
                <a:gd name="adj1" fmla="val 2959"/>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6" name="Multiplication Sign 215">
              <a:extLst>
                <a:ext uri="{FF2B5EF4-FFF2-40B4-BE49-F238E27FC236}">
                  <a16:creationId xmlns:a16="http://schemas.microsoft.com/office/drawing/2014/main" id="{D75CCC8F-D8DB-4EA3-99E6-88187D60ED17}"/>
                </a:ext>
              </a:extLst>
            </p:cNvPr>
            <p:cNvSpPr/>
            <p:nvPr/>
          </p:nvSpPr>
          <p:spPr>
            <a:xfrm>
              <a:off x="5030423" y="2742519"/>
              <a:ext cx="881422" cy="986713"/>
            </a:xfrm>
            <a:prstGeom prst="mathMultiply">
              <a:avLst>
                <a:gd name="adj1" fmla="val 2959"/>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7" name="Multiplication Sign 216">
              <a:extLst>
                <a:ext uri="{FF2B5EF4-FFF2-40B4-BE49-F238E27FC236}">
                  <a16:creationId xmlns:a16="http://schemas.microsoft.com/office/drawing/2014/main" id="{9AF2FFBC-09D4-4303-97D9-EC532DAEE751}"/>
                </a:ext>
              </a:extLst>
            </p:cNvPr>
            <p:cNvSpPr/>
            <p:nvPr/>
          </p:nvSpPr>
          <p:spPr>
            <a:xfrm>
              <a:off x="5030423" y="4125146"/>
              <a:ext cx="881422" cy="986713"/>
            </a:xfrm>
            <a:prstGeom prst="mathMultiply">
              <a:avLst>
                <a:gd name="adj1" fmla="val 2959"/>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8" name="Multiplication Sign 217">
              <a:extLst>
                <a:ext uri="{FF2B5EF4-FFF2-40B4-BE49-F238E27FC236}">
                  <a16:creationId xmlns:a16="http://schemas.microsoft.com/office/drawing/2014/main" id="{97C87B0E-5904-4B53-8E53-8BEECE46C488}"/>
                </a:ext>
              </a:extLst>
            </p:cNvPr>
            <p:cNvSpPr/>
            <p:nvPr/>
          </p:nvSpPr>
          <p:spPr>
            <a:xfrm>
              <a:off x="7633415" y="1853247"/>
              <a:ext cx="881422" cy="986713"/>
            </a:xfrm>
            <a:prstGeom prst="mathMultiply">
              <a:avLst>
                <a:gd name="adj1" fmla="val 2959"/>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9" name="Multiplication Sign 218">
              <a:extLst>
                <a:ext uri="{FF2B5EF4-FFF2-40B4-BE49-F238E27FC236}">
                  <a16:creationId xmlns:a16="http://schemas.microsoft.com/office/drawing/2014/main" id="{C6F8AB55-4991-4505-BB3D-EA8D9739E903}"/>
                </a:ext>
              </a:extLst>
            </p:cNvPr>
            <p:cNvSpPr/>
            <p:nvPr/>
          </p:nvSpPr>
          <p:spPr>
            <a:xfrm>
              <a:off x="7633415" y="659626"/>
              <a:ext cx="881422" cy="986713"/>
            </a:xfrm>
            <a:prstGeom prst="mathMultiply">
              <a:avLst>
                <a:gd name="adj1" fmla="val 2959"/>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0" name="Multiplication Sign 219">
              <a:extLst>
                <a:ext uri="{FF2B5EF4-FFF2-40B4-BE49-F238E27FC236}">
                  <a16:creationId xmlns:a16="http://schemas.microsoft.com/office/drawing/2014/main" id="{E41572F5-886F-40B7-95DC-928BC3F1A363}"/>
                </a:ext>
              </a:extLst>
            </p:cNvPr>
            <p:cNvSpPr/>
            <p:nvPr/>
          </p:nvSpPr>
          <p:spPr>
            <a:xfrm>
              <a:off x="9942261" y="2177608"/>
              <a:ext cx="881422" cy="986713"/>
            </a:xfrm>
            <a:prstGeom prst="mathMultiply">
              <a:avLst>
                <a:gd name="adj1" fmla="val 2959"/>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1" name="Multiplication Sign 220">
              <a:extLst>
                <a:ext uri="{FF2B5EF4-FFF2-40B4-BE49-F238E27FC236}">
                  <a16:creationId xmlns:a16="http://schemas.microsoft.com/office/drawing/2014/main" id="{7B619A75-87C2-4776-97D3-F171C44B7146}"/>
                </a:ext>
              </a:extLst>
            </p:cNvPr>
            <p:cNvSpPr/>
            <p:nvPr/>
          </p:nvSpPr>
          <p:spPr>
            <a:xfrm>
              <a:off x="9961457" y="5111859"/>
              <a:ext cx="881422" cy="986713"/>
            </a:xfrm>
            <a:prstGeom prst="mathMultiply">
              <a:avLst>
                <a:gd name="adj1" fmla="val 2959"/>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2" name="Multiplication Sign 221">
              <a:extLst>
                <a:ext uri="{FF2B5EF4-FFF2-40B4-BE49-F238E27FC236}">
                  <a16:creationId xmlns:a16="http://schemas.microsoft.com/office/drawing/2014/main" id="{320E1BCD-D828-4C07-9EB9-FCEFA71E5BAE}"/>
                </a:ext>
              </a:extLst>
            </p:cNvPr>
            <p:cNvSpPr/>
            <p:nvPr/>
          </p:nvSpPr>
          <p:spPr>
            <a:xfrm>
              <a:off x="9961457" y="5842544"/>
              <a:ext cx="881422" cy="986713"/>
            </a:xfrm>
            <a:prstGeom prst="mathMultiply">
              <a:avLst>
                <a:gd name="adj1" fmla="val 2959"/>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7" name="Group 6">
            <a:extLst>
              <a:ext uri="{FF2B5EF4-FFF2-40B4-BE49-F238E27FC236}">
                <a16:creationId xmlns:a16="http://schemas.microsoft.com/office/drawing/2014/main" id="{FD3B48E7-11C5-4D10-B4C9-F955C8135FC6}"/>
              </a:ext>
            </a:extLst>
          </p:cNvPr>
          <p:cNvGrpSpPr/>
          <p:nvPr/>
        </p:nvGrpSpPr>
        <p:grpSpPr>
          <a:xfrm>
            <a:off x="6707850" y="3203855"/>
            <a:ext cx="3728100" cy="1683785"/>
            <a:chOff x="6707850" y="3203855"/>
            <a:chExt cx="3728100" cy="1683785"/>
          </a:xfrm>
        </p:grpSpPr>
        <p:sp>
          <p:nvSpPr>
            <p:cNvPr id="223" name="Arrow: Right 222">
              <a:extLst>
                <a:ext uri="{FF2B5EF4-FFF2-40B4-BE49-F238E27FC236}">
                  <a16:creationId xmlns:a16="http://schemas.microsoft.com/office/drawing/2014/main" id="{9399388E-A6D5-4044-9F2D-66E822715ACD}"/>
                </a:ext>
              </a:extLst>
            </p:cNvPr>
            <p:cNvSpPr/>
            <p:nvPr/>
          </p:nvSpPr>
          <p:spPr>
            <a:xfrm>
              <a:off x="6707850" y="4393593"/>
              <a:ext cx="770233" cy="494047"/>
            </a:xfrm>
            <a:prstGeom prst="rightArrow">
              <a:avLst>
                <a:gd name="adj1" fmla="val 1538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4" name="Arrow: Right 223">
              <a:extLst>
                <a:ext uri="{FF2B5EF4-FFF2-40B4-BE49-F238E27FC236}">
                  <a16:creationId xmlns:a16="http://schemas.microsoft.com/office/drawing/2014/main" id="{9A84D5AB-4F3F-4684-91A1-B9D9325D81FA}"/>
                </a:ext>
              </a:extLst>
            </p:cNvPr>
            <p:cNvSpPr/>
            <p:nvPr/>
          </p:nvSpPr>
          <p:spPr>
            <a:xfrm>
              <a:off x="9094362" y="4393593"/>
              <a:ext cx="770233" cy="494047"/>
            </a:xfrm>
            <a:prstGeom prst="rightArrow">
              <a:avLst>
                <a:gd name="adj1" fmla="val 1538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5" name="Arrow: Right 224">
              <a:extLst>
                <a:ext uri="{FF2B5EF4-FFF2-40B4-BE49-F238E27FC236}">
                  <a16:creationId xmlns:a16="http://schemas.microsoft.com/office/drawing/2014/main" id="{48DD9A35-E05F-47F7-8ED6-D7883D21907E}"/>
                </a:ext>
              </a:extLst>
            </p:cNvPr>
            <p:cNvSpPr/>
            <p:nvPr/>
          </p:nvSpPr>
          <p:spPr>
            <a:xfrm>
              <a:off x="9665717" y="3203855"/>
              <a:ext cx="770233" cy="494047"/>
            </a:xfrm>
            <a:prstGeom prst="rightArrow">
              <a:avLst>
                <a:gd name="adj1" fmla="val 1538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378874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0D72-D1AC-4642-9096-9C137749F9AB}"/>
              </a:ext>
            </a:extLst>
          </p:cNvPr>
          <p:cNvSpPr>
            <a:spLocks noGrp="1"/>
          </p:cNvSpPr>
          <p:nvPr>
            <p:ph type="title"/>
          </p:nvPr>
        </p:nvSpPr>
        <p:spPr/>
        <p:txBody>
          <a:bodyPr/>
          <a:lstStyle/>
          <a:p>
            <a:r>
              <a:rPr lang="en-CA" dirty="0">
                <a:solidFill>
                  <a:schemeClr val="bg1"/>
                </a:solidFill>
              </a:rPr>
              <a:t>Demonstration</a:t>
            </a:r>
          </a:p>
        </p:txBody>
      </p:sp>
      <p:sp>
        <p:nvSpPr>
          <p:cNvPr id="3" name="Content Placeholder 2">
            <a:extLst>
              <a:ext uri="{FF2B5EF4-FFF2-40B4-BE49-F238E27FC236}">
                <a16:creationId xmlns:a16="http://schemas.microsoft.com/office/drawing/2014/main" id="{950A321B-0CF5-410F-92F6-9197177864DC}"/>
              </a:ext>
            </a:extLst>
          </p:cNvPr>
          <p:cNvSpPr>
            <a:spLocks noGrp="1"/>
          </p:cNvSpPr>
          <p:nvPr>
            <p:ph idx="1"/>
          </p:nvPr>
        </p:nvSpPr>
        <p:spPr>
          <a:xfrm>
            <a:off x="387455" y="1551398"/>
            <a:ext cx="11463169" cy="5196874"/>
          </a:xfrm>
        </p:spPr>
        <p:txBody>
          <a:bodyPr>
            <a:normAutofit/>
          </a:bodyPr>
          <a:lstStyle/>
          <a:p>
            <a:r>
              <a:rPr lang="en-CA" dirty="0">
                <a:solidFill>
                  <a:schemeClr val="bg1"/>
                </a:solidFill>
              </a:rPr>
              <a:t>Step 1: Open Crystal Reports, select </a:t>
            </a:r>
            <a:r>
              <a:rPr lang="en-CA" b="1" dirty="0">
                <a:solidFill>
                  <a:schemeClr val="bg1"/>
                </a:solidFill>
              </a:rPr>
              <a:t>File</a:t>
            </a:r>
            <a:r>
              <a:rPr lang="en-CA" dirty="0">
                <a:solidFill>
                  <a:schemeClr val="bg1"/>
                </a:solidFill>
              </a:rPr>
              <a:t> from the main menu, then </a:t>
            </a:r>
            <a:r>
              <a:rPr lang="en-CA" b="1" dirty="0">
                <a:solidFill>
                  <a:schemeClr val="bg1"/>
                </a:solidFill>
              </a:rPr>
              <a:t>New</a:t>
            </a:r>
            <a:r>
              <a:rPr lang="en-CA" dirty="0">
                <a:solidFill>
                  <a:schemeClr val="bg1"/>
                </a:solidFill>
              </a:rPr>
              <a:t>, then </a:t>
            </a:r>
            <a:r>
              <a:rPr lang="en-CA" b="1" dirty="0">
                <a:solidFill>
                  <a:schemeClr val="bg1"/>
                </a:solidFill>
              </a:rPr>
              <a:t>Standard Report</a:t>
            </a:r>
            <a:r>
              <a:rPr lang="en-CA" dirty="0">
                <a:solidFill>
                  <a:schemeClr val="bg1"/>
                </a:solidFill>
              </a:rPr>
              <a:t>. </a:t>
            </a:r>
          </a:p>
          <a:p>
            <a:r>
              <a:rPr lang="en-CA" dirty="0">
                <a:solidFill>
                  <a:schemeClr val="bg1"/>
                </a:solidFill>
              </a:rPr>
              <a:t>Step 2: Select your database from the </a:t>
            </a:r>
            <a:r>
              <a:rPr lang="en-CA" b="1" dirty="0">
                <a:solidFill>
                  <a:schemeClr val="bg1"/>
                </a:solidFill>
              </a:rPr>
              <a:t>Available Data Sources</a:t>
            </a:r>
            <a:r>
              <a:rPr lang="en-CA" dirty="0">
                <a:solidFill>
                  <a:schemeClr val="bg1"/>
                </a:solidFill>
              </a:rPr>
              <a:t> section and click on each of the tables we are including in this report. When all the tables appear on the right under </a:t>
            </a:r>
            <a:r>
              <a:rPr lang="en-CA" b="1" dirty="0">
                <a:solidFill>
                  <a:schemeClr val="bg1"/>
                </a:solidFill>
              </a:rPr>
              <a:t>Selected Tables </a:t>
            </a:r>
            <a:r>
              <a:rPr lang="en-CA" dirty="0">
                <a:solidFill>
                  <a:schemeClr val="bg1"/>
                </a:solidFill>
              </a:rPr>
              <a:t>click next.</a:t>
            </a:r>
          </a:p>
          <a:p>
            <a:r>
              <a:rPr lang="en-CA" dirty="0">
                <a:solidFill>
                  <a:schemeClr val="bg1"/>
                </a:solidFill>
              </a:rPr>
              <a:t>Step 3: Review the links depicted for the database tables under the </a:t>
            </a:r>
            <a:r>
              <a:rPr lang="en-CA" b="1" dirty="0">
                <a:solidFill>
                  <a:schemeClr val="bg1"/>
                </a:solidFill>
              </a:rPr>
              <a:t>Links</a:t>
            </a:r>
            <a:r>
              <a:rPr lang="en-CA" dirty="0">
                <a:solidFill>
                  <a:schemeClr val="bg1"/>
                </a:solidFill>
              </a:rPr>
              <a:t> tab. Click on the lines to ensure the Primary Keys and Foreign Keys are properly matched. Click </a:t>
            </a:r>
            <a:r>
              <a:rPr lang="en-CA" b="1" dirty="0">
                <a:solidFill>
                  <a:schemeClr val="bg1"/>
                </a:solidFill>
              </a:rPr>
              <a:t>Ok</a:t>
            </a:r>
            <a:r>
              <a:rPr lang="en-CA" dirty="0">
                <a:solidFill>
                  <a:schemeClr val="bg1"/>
                </a:solidFill>
              </a:rPr>
              <a:t>. When the </a:t>
            </a:r>
            <a:r>
              <a:rPr lang="en-CA" b="1" dirty="0">
                <a:solidFill>
                  <a:schemeClr val="bg1"/>
                </a:solidFill>
              </a:rPr>
              <a:t>Fields Window</a:t>
            </a:r>
            <a:r>
              <a:rPr lang="en-CA" dirty="0">
                <a:solidFill>
                  <a:schemeClr val="bg1"/>
                </a:solidFill>
              </a:rPr>
              <a:t> appears just click </a:t>
            </a:r>
            <a:r>
              <a:rPr lang="en-CA" b="1" dirty="0">
                <a:solidFill>
                  <a:schemeClr val="bg1"/>
                </a:solidFill>
              </a:rPr>
              <a:t>Finish</a:t>
            </a:r>
            <a:r>
              <a:rPr lang="en-CA" dirty="0">
                <a:solidFill>
                  <a:schemeClr val="bg1"/>
                </a:solidFill>
              </a:rPr>
              <a:t>.</a:t>
            </a:r>
          </a:p>
          <a:p>
            <a:r>
              <a:rPr lang="en-CA" dirty="0">
                <a:solidFill>
                  <a:schemeClr val="bg1"/>
                </a:solidFill>
              </a:rPr>
              <a:t>Step 4: Select </a:t>
            </a:r>
            <a:r>
              <a:rPr lang="en-CA" b="1" dirty="0">
                <a:solidFill>
                  <a:schemeClr val="bg1"/>
                </a:solidFill>
              </a:rPr>
              <a:t>File</a:t>
            </a:r>
            <a:r>
              <a:rPr lang="en-CA" dirty="0">
                <a:solidFill>
                  <a:schemeClr val="bg1"/>
                </a:solidFill>
              </a:rPr>
              <a:t> from the main menu and ensure that </a:t>
            </a:r>
            <a:r>
              <a:rPr lang="en-CA" b="1" dirty="0">
                <a:solidFill>
                  <a:schemeClr val="bg1"/>
                </a:solidFill>
              </a:rPr>
              <a:t>Save Data with Report</a:t>
            </a:r>
            <a:r>
              <a:rPr lang="en-CA" dirty="0">
                <a:solidFill>
                  <a:schemeClr val="bg1"/>
                </a:solidFill>
              </a:rPr>
              <a:t> is not checked. Save your report and give it a name.</a:t>
            </a:r>
          </a:p>
          <a:p>
            <a:r>
              <a:rPr lang="en-CA" dirty="0">
                <a:solidFill>
                  <a:schemeClr val="bg1"/>
                </a:solidFill>
              </a:rPr>
              <a:t>Step 5: Add </a:t>
            </a:r>
            <a:r>
              <a:rPr lang="en-CA" b="1" dirty="0" err="1">
                <a:solidFill>
                  <a:schemeClr val="bg1"/>
                </a:solidFill>
              </a:rPr>
              <a:t>HIFIS_Clients.ClientID</a:t>
            </a:r>
            <a:r>
              <a:rPr lang="en-CA" b="1" dirty="0">
                <a:solidFill>
                  <a:schemeClr val="bg1"/>
                </a:solidFill>
              </a:rPr>
              <a:t>, </a:t>
            </a:r>
            <a:r>
              <a:rPr lang="en-CA" b="1" dirty="0" err="1">
                <a:solidFill>
                  <a:schemeClr val="bg1"/>
                </a:solidFill>
              </a:rPr>
              <a:t>HIFIS_People.FirstName</a:t>
            </a:r>
            <a:r>
              <a:rPr lang="en-CA" b="1" dirty="0">
                <a:solidFill>
                  <a:schemeClr val="bg1"/>
                </a:solidFill>
              </a:rPr>
              <a:t>, </a:t>
            </a:r>
            <a:r>
              <a:rPr lang="en-CA" b="1" dirty="0" err="1">
                <a:solidFill>
                  <a:schemeClr val="bg1"/>
                </a:solidFill>
              </a:rPr>
              <a:t>HIFIS_People</a:t>
            </a:r>
            <a:r>
              <a:rPr lang="en-CA" b="1" dirty="0">
                <a:solidFill>
                  <a:schemeClr val="bg1"/>
                </a:solidFill>
              </a:rPr>
              <a:t>. </a:t>
            </a:r>
            <a:r>
              <a:rPr lang="en-CA" b="1" dirty="0" err="1">
                <a:solidFill>
                  <a:schemeClr val="bg1"/>
                </a:solidFill>
              </a:rPr>
              <a:t>LastName</a:t>
            </a:r>
            <a:r>
              <a:rPr lang="en-CA" b="1" dirty="0">
                <a:solidFill>
                  <a:schemeClr val="bg1"/>
                </a:solidFill>
              </a:rPr>
              <a:t>, </a:t>
            </a:r>
            <a:r>
              <a:rPr lang="en-CA" b="1" dirty="0" err="1">
                <a:solidFill>
                  <a:schemeClr val="bg1"/>
                </a:solidFill>
              </a:rPr>
              <a:t>HIFIS_ConsentType.NameE</a:t>
            </a:r>
            <a:r>
              <a:rPr lang="en-CA" b="1" dirty="0">
                <a:solidFill>
                  <a:schemeClr val="bg1"/>
                </a:solidFill>
              </a:rPr>
              <a:t>,</a:t>
            </a:r>
            <a:r>
              <a:rPr lang="en-CA" dirty="0">
                <a:solidFill>
                  <a:schemeClr val="bg1"/>
                </a:solidFill>
              </a:rPr>
              <a:t> and </a:t>
            </a:r>
            <a:r>
              <a:rPr lang="en-CA" b="1" dirty="0" err="1">
                <a:solidFill>
                  <a:schemeClr val="bg1"/>
                </a:solidFill>
              </a:rPr>
              <a:t>HIFIS_ClientStateTypes.NameE</a:t>
            </a:r>
            <a:r>
              <a:rPr lang="en-CA" dirty="0">
                <a:solidFill>
                  <a:schemeClr val="bg1"/>
                </a:solidFill>
              </a:rPr>
              <a:t> to the details section of the report. </a:t>
            </a:r>
          </a:p>
        </p:txBody>
      </p:sp>
    </p:spTree>
    <p:extLst>
      <p:ext uri="{BB962C8B-B14F-4D97-AF65-F5344CB8AC3E}">
        <p14:creationId xmlns:p14="http://schemas.microsoft.com/office/powerpoint/2010/main" val="2898044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0D72-D1AC-4642-9096-9C137749F9AB}"/>
              </a:ext>
            </a:extLst>
          </p:cNvPr>
          <p:cNvSpPr>
            <a:spLocks noGrp="1"/>
          </p:cNvSpPr>
          <p:nvPr>
            <p:ph type="title"/>
          </p:nvPr>
        </p:nvSpPr>
        <p:spPr/>
        <p:txBody>
          <a:bodyPr/>
          <a:lstStyle/>
          <a:p>
            <a:r>
              <a:rPr lang="en-CA" dirty="0">
                <a:solidFill>
                  <a:schemeClr val="bg1"/>
                </a:solidFill>
              </a:rPr>
              <a:t>Demonstration</a:t>
            </a:r>
          </a:p>
        </p:txBody>
      </p:sp>
      <p:sp>
        <p:nvSpPr>
          <p:cNvPr id="3" name="Content Placeholder 2">
            <a:extLst>
              <a:ext uri="{FF2B5EF4-FFF2-40B4-BE49-F238E27FC236}">
                <a16:creationId xmlns:a16="http://schemas.microsoft.com/office/drawing/2014/main" id="{950A321B-0CF5-410F-92F6-9197177864DC}"/>
              </a:ext>
            </a:extLst>
          </p:cNvPr>
          <p:cNvSpPr>
            <a:spLocks noGrp="1"/>
          </p:cNvSpPr>
          <p:nvPr>
            <p:ph idx="1"/>
          </p:nvPr>
        </p:nvSpPr>
        <p:spPr>
          <a:xfrm>
            <a:off x="387455" y="1551398"/>
            <a:ext cx="11463169" cy="5196874"/>
          </a:xfrm>
        </p:spPr>
        <p:txBody>
          <a:bodyPr>
            <a:normAutofit/>
          </a:bodyPr>
          <a:lstStyle/>
          <a:p>
            <a:r>
              <a:rPr lang="en-CA" dirty="0">
                <a:solidFill>
                  <a:schemeClr val="bg1"/>
                </a:solidFill>
              </a:rPr>
              <a:t>Step 6: Select </a:t>
            </a:r>
            <a:r>
              <a:rPr lang="en-CA" b="1" dirty="0">
                <a:solidFill>
                  <a:schemeClr val="bg1"/>
                </a:solidFill>
              </a:rPr>
              <a:t>Report</a:t>
            </a:r>
            <a:r>
              <a:rPr lang="en-CA" dirty="0">
                <a:solidFill>
                  <a:schemeClr val="bg1"/>
                </a:solidFill>
              </a:rPr>
              <a:t> from the main menu, then </a:t>
            </a:r>
            <a:r>
              <a:rPr lang="en-CA" b="1" dirty="0">
                <a:solidFill>
                  <a:schemeClr val="bg1"/>
                </a:solidFill>
              </a:rPr>
              <a:t>Group Expert</a:t>
            </a:r>
            <a:r>
              <a:rPr lang="en-CA" dirty="0">
                <a:solidFill>
                  <a:schemeClr val="bg1"/>
                </a:solidFill>
              </a:rPr>
              <a:t>. When the window appears, choose the </a:t>
            </a:r>
            <a:r>
              <a:rPr lang="en-CA" b="1" dirty="0" err="1">
                <a:solidFill>
                  <a:schemeClr val="bg1"/>
                </a:solidFill>
              </a:rPr>
              <a:t>HIFIS_Clients.ClientID</a:t>
            </a:r>
            <a:r>
              <a:rPr lang="en-CA" b="1" dirty="0">
                <a:solidFill>
                  <a:schemeClr val="bg1"/>
                </a:solidFill>
              </a:rPr>
              <a:t> </a:t>
            </a:r>
            <a:r>
              <a:rPr lang="en-CA" dirty="0">
                <a:solidFill>
                  <a:schemeClr val="bg1"/>
                </a:solidFill>
              </a:rPr>
              <a:t>and click </a:t>
            </a:r>
            <a:r>
              <a:rPr lang="en-CA" b="1" dirty="0">
                <a:solidFill>
                  <a:schemeClr val="bg1"/>
                </a:solidFill>
              </a:rPr>
              <a:t>Ok</a:t>
            </a:r>
            <a:r>
              <a:rPr lang="en-CA" dirty="0">
                <a:solidFill>
                  <a:schemeClr val="bg1"/>
                </a:solidFill>
              </a:rPr>
              <a:t>. Move the </a:t>
            </a:r>
            <a:r>
              <a:rPr lang="en-CA" b="1" dirty="0">
                <a:solidFill>
                  <a:schemeClr val="bg1"/>
                </a:solidFill>
              </a:rPr>
              <a:t>FirstName</a:t>
            </a:r>
            <a:r>
              <a:rPr lang="en-CA" dirty="0">
                <a:solidFill>
                  <a:schemeClr val="bg1"/>
                </a:solidFill>
              </a:rPr>
              <a:t> and </a:t>
            </a:r>
            <a:r>
              <a:rPr lang="en-CA" b="1" dirty="0" err="1">
                <a:solidFill>
                  <a:schemeClr val="bg1"/>
                </a:solidFill>
              </a:rPr>
              <a:t>LastName</a:t>
            </a:r>
            <a:r>
              <a:rPr lang="en-CA" dirty="0">
                <a:solidFill>
                  <a:schemeClr val="bg1"/>
                </a:solidFill>
              </a:rPr>
              <a:t> fields to the Group Header.</a:t>
            </a:r>
          </a:p>
          <a:p>
            <a:r>
              <a:rPr lang="en-CA" dirty="0">
                <a:solidFill>
                  <a:schemeClr val="bg1"/>
                </a:solidFill>
              </a:rPr>
              <a:t>Step 7: Select </a:t>
            </a:r>
            <a:r>
              <a:rPr lang="en-CA" b="1" dirty="0">
                <a:solidFill>
                  <a:schemeClr val="bg1"/>
                </a:solidFill>
              </a:rPr>
              <a:t>Report</a:t>
            </a:r>
            <a:r>
              <a:rPr lang="en-CA" dirty="0">
                <a:solidFill>
                  <a:schemeClr val="bg1"/>
                </a:solidFill>
              </a:rPr>
              <a:t> from the main menu, then </a:t>
            </a:r>
            <a:r>
              <a:rPr lang="en-CA" b="1" dirty="0">
                <a:solidFill>
                  <a:schemeClr val="bg1"/>
                </a:solidFill>
              </a:rPr>
              <a:t>Select Expert</a:t>
            </a:r>
            <a:r>
              <a:rPr lang="en-CA" dirty="0">
                <a:solidFill>
                  <a:schemeClr val="bg1"/>
                </a:solidFill>
              </a:rPr>
              <a:t>, then choose </a:t>
            </a:r>
            <a:r>
              <a:rPr lang="en-CA" b="1" dirty="0">
                <a:solidFill>
                  <a:schemeClr val="bg1"/>
                </a:solidFill>
              </a:rPr>
              <a:t>Record</a:t>
            </a:r>
            <a:r>
              <a:rPr lang="en-CA" dirty="0">
                <a:solidFill>
                  <a:schemeClr val="bg1"/>
                </a:solidFill>
              </a:rPr>
              <a:t>. Add a filter so that only clients whose </a:t>
            </a:r>
            <a:r>
              <a:rPr lang="en-CA" b="1" dirty="0" err="1">
                <a:solidFill>
                  <a:schemeClr val="bg1"/>
                </a:solidFill>
              </a:rPr>
              <a:t>HIFIS_ClientStateTypes.NameE</a:t>
            </a:r>
            <a:r>
              <a:rPr lang="en-CA" b="1" dirty="0">
                <a:solidFill>
                  <a:schemeClr val="bg1"/>
                </a:solidFill>
              </a:rPr>
              <a:t> </a:t>
            </a:r>
            <a:r>
              <a:rPr lang="en-CA" dirty="0">
                <a:solidFill>
                  <a:schemeClr val="bg1"/>
                </a:solidFill>
              </a:rPr>
              <a:t>value is ‘Active’ appear in the report.</a:t>
            </a:r>
          </a:p>
          <a:p>
            <a:r>
              <a:rPr lang="en-CA" dirty="0">
                <a:solidFill>
                  <a:schemeClr val="bg1"/>
                </a:solidFill>
              </a:rPr>
              <a:t>Step 8: Locate </a:t>
            </a:r>
            <a:r>
              <a:rPr lang="en-CA" b="1" dirty="0">
                <a:solidFill>
                  <a:schemeClr val="bg1"/>
                </a:solidFill>
              </a:rPr>
              <a:t>Formula Fields</a:t>
            </a:r>
            <a:r>
              <a:rPr lang="en-CA" dirty="0">
                <a:solidFill>
                  <a:schemeClr val="bg1"/>
                </a:solidFill>
              </a:rPr>
              <a:t> in the </a:t>
            </a:r>
            <a:r>
              <a:rPr lang="en-CA" b="1" dirty="0">
                <a:solidFill>
                  <a:schemeClr val="bg1"/>
                </a:solidFill>
              </a:rPr>
              <a:t>Field Explorer</a:t>
            </a:r>
            <a:r>
              <a:rPr lang="en-CA" dirty="0">
                <a:solidFill>
                  <a:schemeClr val="bg1"/>
                </a:solidFill>
              </a:rPr>
              <a:t>, right click on it and select </a:t>
            </a:r>
            <a:r>
              <a:rPr lang="en-CA" b="1" dirty="0">
                <a:solidFill>
                  <a:schemeClr val="bg1"/>
                </a:solidFill>
              </a:rPr>
              <a:t>New</a:t>
            </a:r>
            <a:r>
              <a:rPr lang="en-CA" dirty="0">
                <a:solidFill>
                  <a:schemeClr val="bg1"/>
                </a:solidFill>
              </a:rPr>
              <a:t>. Name the function ‘</a:t>
            </a:r>
            <a:r>
              <a:rPr lang="en-CA" dirty="0" err="1">
                <a:solidFill>
                  <a:schemeClr val="bg1"/>
                </a:solidFill>
              </a:rPr>
              <a:t>CA_consent_counter</a:t>
            </a:r>
            <a:r>
              <a:rPr lang="en-CA" dirty="0">
                <a:solidFill>
                  <a:schemeClr val="bg1"/>
                </a:solidFill>
              </a:rPr>
              <a:t>’.</a:t>
            </a:r>
          </a:p>
          <a:p>
            <a:r>
              <a:rPr lang="en-CA" dirty="0">
                <a:solidFill>
                  <a:schemeClr val="bg1"/>
                </a:solidFill>
              </a:rPr>
              <a:t>Step 9: Write a formula so that if </a:t>
            </a:r>
            <a:r>
              <a:rPr lang="en-CA" b="1" dirty="0" err="1">
                <a:solidFill>
                  <a:schemeClr val="bg1"/>
                </a:solidFill>
              </a:rPr>
              <a:t>HIFIS_ConsentTypes.NameE</a:t>
            </a:r>
            <a:r>
              <a:rPr lang="en-CA" dirty="0">
                <a:solidFill>
                  <a:schemeClr val="bg1"/>
                </a:solidFill>
              </a:rPr>
              <a:t> is equal to ‘Coordinated Access’ the formula returns a 1, if not return a 0. Save the formula and drag it into the Details section of the report.</a:t>
            </a:r>
          </a:p>
          <a:p>
            <a:r>
              <a:rPr lang="en-CA" dirty="0">
                <a:solidFill>
                  <a:schemeClr val="bg1"/>
                </a:solidFill>
              </a:rPr>
              <a:t>Step 10: Select </a:t>
            </a:r>
            <a:r>
              <a:rPr lang="en-CA" b="1" dirty="0">
                <a:solidFill>
                  <a:schemeClr val="bg1"/>
                </a:solidFill>
              </a:rPr>
              <a:t>Insert</a:t>
            </a:r>
            <a:r>
              <a:rPr lang="en-CA" dirty="0">
                <a:solidFill>
                  <a:schemeClr val="bg1"/>
                </a:solidFill>
              </a:rPr>
              <a:t> from the main menu and then </a:t>
            </a:r>
            <a:r>
              <a:rPr lang="en-CA" b="1" dirty="0">
                <a:solidFill>
                  <a:schemeClr val="bg1"/>
                </a:solidFill>
              </a:rPr>
              <a:t>Summary</a:t>
            </a:r>
            <a:r>
              <a:rPr lang="en-CA" dirty="0">
                <a:solidFill>
                  <a:schemeClr val="bg1"/>
                </a:solidFill>
              </a:rPr>
              <a:t>. Add a summary to all group levels that calculates the SUM of the </a:t>
            </a:r>
            <a:r>
              <a:rPr lang="en-CA" b="1" dirty="0" err="1">
                <a:solidFill>
                  <a:schemeClr val="bg1"/>
                </a:solidFill>
              </a:rPr>
              <a:t>CA_consent_counter</a:t>
            </a:r>
            <a:r>
              <a:rPr lang="en-CA" dirty="0">
                <a:solidFill>
                  <a:schemeClr val="bg1"/>
                </a:solidFill>
              </a:rPr>
              <a:t>. Drag the sum from the Group footer to the Group header. </a:t>
            </a:r>
          </a:p>
        </p:txBody>
      </p:sp>
    </p:spTree>
    <p:extLst>
      <p:ext uri="{BB962C8B-B14F-4D97-AF65-F5344CB8AC3E}">
        <p14:creationId xmlns:p14="http://schemas.microsoft.com/office/powerpoint/2010/main" val="2322426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0D72-D1AC-4642-9096-9C137749F9AB}"/>
              </a:ext>
            </a:extLst>
          </p:cNvPr>
          <p:cNvSpPr>
            <a:spLocks noGrp="1"/>
          </p:cNvSpPr>
          <p:nvPr>
            <p:ph type="title"/>
          </p:nvPr>
        </p:nvSpPr>
        <p:spPr/>
        <p:txBody>
          <a:bodyPr/>
          <a:lstStyle/>
          <a:p>
            <a:r>
              <a:rPr lang="en-CA" dirty="0">
                <a:solidFill>
                  <a:schemeClr val="bg1"/>
                </a:solidFill>
              </a:rPr>
              <a:t>Demonstration</a:t>
            </a:r>
          </a:p>
        </p:txBody>
      </p:sp>
      <p:sp>
        <p:nvSpPr>
          <p:cNvPr id="3" name="Content Placeholder 2">
            <a:extLst>
              <a:ext uri="{FF2B5EF4-FFF2-40B4-BE49-F238E27FC236}">
                <a16:creationId xmlns:a16="http://schemas.microsoft.com/office/drawing/2014/main" id="{950A321B-0CF5-410F-92F6-9197177864DC}"/>
              </a:ext>
            </a:extLst>
          </p:cNvPr>
          <p:cNvSpPr>
            <a:spLocks noGrp="1"/>
          </p:cNvSpPr>
          <p:nvPr>
            <p:ph idx="1"/>
          </p:nvPr>
        </p:nvSpPr>
        <p:spPr>
          <a:xfrm>
            <a:off x="387455" y="1551398"/>
            <a:ext cx="11463169" cy="5196874"/>
          </a:xfrm>
        </p:spPr>
        <p:txBody>
          <a:bodyPr>
            <a:normAutofit/>
          </a:bodyPr>
          <a:lstStyle/>
          <a:p>
            <a:r>
              <a:rPr lang="en-CA" dirty="0">
                <a:solidFill>
                  <a:schemeClr val="bg1"/>
                </a:solidFill>
              </a:rPr>
              <a:t>Step 11: Select </a:t>
            </a:r>
            <a:r>
              <a:rPr lang="en-CA" b="1" dirty="0">
                <a:solidFill>
                  <a:schemeClr val="bg1"/>
                </a:solidFill>
              </a:rPr>
              <a:t>Report</a:t>
            </a:r>
            <a:r>
              <a:rPr lang="en-CA" dirty="0">
                <a:solidFill>
                  <a:schemeClr val="bg1"/>
                </a:solidFill>
              </a:rPr>
              <a:t> from the main menu then choose </a:t>
            </a:r>
            <a:r>
              <a:rPr lang="en-CA" b="1" dirty="0">
                <a:solidFill>
                  <a:schemeClr val="bg1"/>
                </a:solidFill>
              </a:rPr>
              <a:t>Select Expert</a:t>
            </a:r>
            <a:r>
              <a:rPr lang="en-CA" dirty="0">
                <a:solidFill>
                  <a:schemeClr val="bg1"/>
                </a:solidFill>
              </a:rPr>
              <a:t>, then select </a:t>
            </a:r>
            <a:r>
              <a:rPr lang="en-CA" b="1" dirty="0">
                <a:solidFill>
                  <a:schemeClr val="bg1"/>
                </a:solidFill>
              </a:rPr>
              <a:t>Group</a:t>
            </a:r>
            <a:r>
              <a:rPr lang="en-CA" dirty="0">
                <a:solidFill>
                  <a:schemeClr val="bg1"/>
                </a:solidFill>
              </a:rPr>
              <a:t>. Create a filter to remove all groups where the SUM of </a:t>
            </a:r>
            <a:r>
              <a:rPr lang="en-CA" dirty="0" err="1">
                <a:solidFill>
                  <a:schemeClr val="bg1"/>
                </a:solidFill>
              </a:rPr>
              <a:t>CA_consent_counter</a:t>
            </a:r>
            <a:r>
              <a:rPr lang="en-CA" dirty="0">
                <a:solidFill>
                  <a:schemeClr val="bg1"/>
                </a:solidFill>
              </a:rPr>
              <a:t> is 1 or higher.</a:t>
            </a:r>
          </a:p>
          <a:p>
            <a:r>
              <a:rPr lang="en-CA" dirty="0">
                <a:solidFill>
                  <a:schemeClr val="bg1"/>
                </a:solidFill>
              </a:rPr>
              <a:t>Step 12: Right click on the </a:t>
            </a:r>
            <a:r>
              <a:rPr lang="en-CA" b="1" dirty="0">
                <a:solidFill>
                  <a:schemeClr val="bg1"/>
                </a:solidFill>
              </a:rPr>
              <a:t>Details</a:t>
            </a:r>
            <a:r>
              <a:rPr lang="en-CA" dirty="0">
                <a:solidFill>
                  <a:schemeClr val="bg1"/>
                </a:solidFill>
              </a:rPr>
              <a:t> section of the report and then click </a:t>
            </a:r>
            <a:r>
              <a:rPr lang="en-CA" b="1" dirty="0">
                <a:solidFill>
                  <a:schemeClr val="bg1"/>
                </a:solidFill>
              </a:rPr>
              <a:t>Suppress</a:t>
            </a:r>
            <a:r>
              <a:rPr lang="en-CA" dirty="0">
                <a:solidFill>
                  <a:schemeClr val="bg1"/>
                </a:solidFill>
              </a:rPr>
              <a:t>.</a:t>
            </a:r>
          </a:p>
          <a:p>
            <a:pPr marL="0" indent="0">
              <a:buNone/>
            </a:pPr>
            <a:endParaRPr lang="en-CA" dirty="0">
              <a:solidFill>
                <a:schemeClr val="bg1"/>
              </a:solidFill>
            </a:endParaRPr>
          </a:p>
          <a:p>
            <a:pPr marL="0" indent="0" algn="ctr">
              <a:buNone/>
            </a:pPr>
            <a:r>
              <a:rPr lang="en-CA" dirty="0">
                <a:solidFill>
                  <a:schemeClr val="bg1"/>
                </a:solidFill>
              </a:rPr>
              <a:t>You now have a report that lists all active clients who do not have Coordinated Access Consent on file!</a:t>
            </a:r>
          </a:p>
        </p:txBody>
      </p:sp>
    </p:spTree>
    <p:extLst>
      <p:ext uri="{BB962C8B-B14F-4D97-AF65-F5344CB8AC3E}">
        <p14:creationId xmlns:p14="http://schemas.microsoft.com/office/powerpoint/2010/main" val="168650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0D72-D1AC-4642-9096-9C137749F9AB}"/>
              </a:ext>
            </a:extLst>
          </p:cNvPr>
          <p:cNvSpPr>
            <a:spLocks noGrp="1"/>
          </p:cNvSpPr>
          <p:nvPr>
            <p:ph type="title"/>
          </p:nvPr>
        </p:nvSpPr>
        <p:spPr/>
        <p:txBody>
          <a:bodyPr/>
          <a:lstStyle/>
          <a:p>
            <a:r>
              <a:rPr lang="en-CA" dirty="0">
                <a:solidFill>
                  <a:schemeClr val="bg1"/>
                </a:solidFill>
              </a:rPr>
              <a:t>Objectives</a:t>
            </a:r>
          </a:p>
        </p:txBody>
      </p:sp>
      <p:sp>
        <p:nvSpPr>
          <p:cNvPr id="5" name="Content Placeholder 4">
            <a:extLst>
              <a:ext uri="{FF2B5EF4-FFF2-40B4-BE49-F238E27FC236}">
                <a16:creationId xmlns:a16="http://schemas.microsoft.com/office/drawing/2014/main" id="{CC7F274D-08FF-4599-8C39-80FC22E44B19}"/>
              </a:ext>
            </a:extLst>
          </p:cNvPr>
          <p:cNvSpPr>
            <a:spLocks noGrp="1"/>
          </p:cNvSpPr>
          <p:nvPr>
            <p:ph idx="1"/>
          </p:nvPr>
        </p:nvSpPr>
        <p:spPr>
          <a:xfrm>
            <a:off x="875201" y="2070848"/>
            <a:ext cx="8946541" cy="4195481"/>
          </a:xfrm>
        </p:spPr>
        <p:txBody>
          <a:bodyPr/>
          <a:lstStyle/>
          <a:p>
            <a:r>
              <a:rPr lang="en-CA" dirty="0">
                <a:solidFill>
                  <a:schemeClr val="bg1"/>
                </a:solidFill>
              </a:rPr>
              <a:t>Review the importance and benefits of report writing</a:t>
            </a:r>
          </a:p>
          <a:p>
            <a:r>
              <a:rPr lang="en-CA" dirty="0">
                <a:solidFill>
                  <a:schemeClr val="bg1"/>
                </a:solidFill>
              </a:rPr>
              <a:t>Introduce you to the Report Writing Guide</a:t>
            </a:r>
          </a:p>
          <a:p>
            <a:r>
              <a:rPr lang="en-CA" dirty="0">
                <a:solidFill>
                  <a:schemeClr val="bg1"/>
                </a:solidFill>
              </a:rPr>
              <a:t>Explain some basic database concepts</a:t>
            </a:r>
          </a:p>
          <a:p>
            <a:r>
              <a:rPr lang="en-CA" dirty="0">
                <a:solidFill>
                  <a:schemeClr val="bg1"/>
                </a:solidFill>
              </a:rPr>
              <a:t>Demonstrate how to use the guide to create a report</a:t>
            </a:r>
          </a:p>
          <a:p>
            <a:r>
              <a:rPr lang="en-CA" dirty="0">
                <a:solidFill>
                  <a:schemeClr val="bg1"/>
                </a:solidFill>
              </a:rPr>
              <a:t>Tell you how to get the most out of the Report Writing Guide</a:t>
            </a:r>
          </a:p>
        </p:txBody>
      </p:sp>
    </p:spTree>
    <p:extLst>
      <p:ext uri="{BB962C8B-B14F-4D97-AF65-F5344CB8AC3E}">
        <p14:creationId xmlns:p14="http://schemas.microsoft.com/office/powerpoint/2010/main" val="1306540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0D72-D1AC-4642-9096-9C137749F9AB}"/>
              </a:ext>
            </a:extLst>
          </p:cNvPr>
          <p:cNvSpPr>
            <a:spLocks noGrp="1"/>
          </p:cNvSpPr>
          <p:nvPr>
            <p:ph type="title"/>
          </p:nvPr>
        </p:nvSpPr>
        <p:spPr/>
        <p:txBody>
          <a:bodyPr/>
          <a:lstStyle/>
          <a:p>
            <a:r>
              <a:rPr lang="en-CA" dirty="0">
                <a:solidFill>
                  <a:schemeClr val="bg1"/>
                </a:solidFill>
              </a:rPr>
              <a:t>Other Features of the Guide</a:t>
            </a:r>
          </a:p>
        </p:txBody>
      </p:sp>
      <p:sp>
        <p:nvSpPr>
          <p:cNvPr id="3" name="Content Placeholder 2">
            <a:extLst>
              <a:ext uri="{FF2B5EF4-FFF2-40B4-BE49-F238E27FC236}">
                <a16:creationId xmlns:a16="http://schemas.microsoft.com/office/drawing/2014/main" id="{950A321B-0CF5-410F-92F6-9197177864DC}"/>
              </a:ext>
            </a:extLst>
          </p:cNvPr>
          <p:cNvSpPr>
            <a:spLocks noGrp="1"/>
          </p:cNvSpPr>
          <p:nvPr>
            <p:ph idx="1"/>
          </p:nvPr>
        </p:nvSpPr>
        <p:spPr>
          <a:xfrm>
            <a:off x="645132" y="1726058"/>
            <a:ext cx="11139326" cy="4777484"/>
          </a:xfrm>
        </p:spPr>
        <p:txBody>
          <a:bodyPr/>
          <a:lstStyle/>
          <a:p>
            <a:r>
              <a:rPr lang="en-CA" dirty="0">
                <a:solidFill>
                  <a:schemeClr val="bg1"/>
                </a:solidFill>
              </a:rPr>
              <a:t>Look-up table quick reference</a:t>
            </a:r>
          </a:p>
          <a:p>
            <a:pPr lvl="1"/>
            <a:r>
              <a:rPr lang="en-CA" dirty="0">
                <a:solidFill>
                  <a:schemeClr val="bg1"/>
                </a:solidFill>
              </a:rPr>
              <a:t>Lists all dropdowns in HIFIS in alphabetical order, their associated look-up table, and associated database table</a:t>
            </a:r>
          </a:p>
          <a:p>
            <a:r>
              <a:rPr lang="en-CA" dirty="0">
                <a:solidFill>
                  <a:schemeClr val="bg1"/>
                </a:solidFill>
              </a:rPr>
              <a:t>Full Table List</a:t>
            </a:r>
          </a:p>
          <a:p>
            <a:pPr lvl="1"/>
            <a:r>
              <a:rPr lang="en-CA" dirty="0">
                <a:solidFill>
                  <a:schemeClr val="bg1"/>
                </a:solidFill>
              </a:rPr>
              <a:t>A simple list of all tables in alphabetical order – perfect for checking your spelling!</a:t>
            </a:r>
          </a:p>
          <a:p>
            <a:r>
              <a:rPr lang="en-CA" dirty="0">
                <a:solidFill>
                  <a:schemeClr val="bg1"/>
                </a:solidFill>
              </a:rPr>
              <a:t>Unused Tables List</a:t>
            </a:r>
          </a:p>
          <a:p>
            <a:pPr lvl="1"/>
            <a:r>
              <a:rPr lang="en-CA" dirty="0">
                <a:solidFill>
                  <a:schemeClr val="bg1"/>
                </a:solidFill>
              </a:rPr>
              <a:t>A list of all the database tables that are not in use – don’t bother building them into your report!</a:t>
            </a:r>
          </a:p>
          <a:p>
            <a:r>
              <a:rPr lang="en-CA" dirty="0">
                <a:solidFill>
                  <a:schemeClr val="bg1"/>
                </a:solidFill>
              </a:rPr>
              <a:t>Unused Fields List</a:t>
            </a:r>
          </a:p>
          <a:p>
            <a:pPr lvl="1"/>
            <a:r>
              <a:rPr lang="en-CA" dirty="0">
                <a:solidFill>
                  <a:schemeClr val="bg1"/>
                </a:solidFill>
              </a:rPr>
              <a:t>A list of the database fields that are not in use – don’t bother building them into your report!</a:t>
            </a:r>
          </a:p>
          <a:p>
            <a:endParaRPr lang="en-CA" dirty="0">
              <a:solidFill>
                <a:schemeClr val="bg1"/>
              </a:solidFill>
            </a:endParaRPr>
          </a:p>
          <a:p>
            <a:endParaRPr lang="en-CA" dirty="0">
              <a:solidFill>
                <a:schemeClr val="bg1"/>
              </a:solidFill>
            </a:endParaRPr>
          </a:p>
        </p:txBody>
      </p:sp>
    </p:spTree>
    <p:extLst>
      <p:ext uri="{BB962C8B-B14F-4D97-AF65-F5344CB8AC3E}">
        <p14:creationId xmlns:p14="http://schemas.microsoft.com/office/powerpoint/2010/main" val="1625798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0D72-D1AC-4642-9096-9C137749F9AB}"/>
              </a:ext>
            </a:extLst>
          </p:cNvPr>
          <p:cNvSpPr>
            <a:spLocks noGrp="1"/>
          </p:cNvSpPr>
          <p:nvPr>
            <p:ph type="title"/>
          </p:nvPr>
        </p:nvSpPr>
        <p:spPr/>
        <p:txBody>
          <a:bodyPr/>
          <a:lstStyle/>
          <a:p>
            <a:r>
              <a:rPr lang="en-CA" dirty="0">
                <a:solidFill>
                  <a:schemeClr val="bg1"/>
                </a:solidFill>
              </a:rPr>
              <a:t>Get the Most Out of the Guide</a:t>
            </a:r>
          </a:p>
        </p:txBody>
      </p:sp>
      <p:sp>
        <p:nvSpPr>
          <p:cNvPr id="3" name="Content Placeholder 2">
            <a:extLst>
              <a:ext uri="{FF2B5EF4-FFF2-40B4-BE49-F238E27FC236}">
                <a16:creationId xmlns:a16="http://schemas.microsoft.com/office/drawing/2014/main" id="{950A321B-0CF5-410F-92F6-9197177864DC}"/>
              </a:ext>
            </a:extLst>
          </p:cNvPr>
          <p:cNvSpPr>
            <a:spLocks noGrp="1"/>
          </p:cNvSpPr>
          <p:nvPr>
            <p:ph idx="1"/>
          </p:nvPr>
        </p:nvSpPr>
        <p:spPr>
          <a:xfrm>
            <a:off x="645132" y="1664414"/>
            <a:ext cx="11221520" cy="4880224"/>
          </a:xfrm>
        </p:spPr>
        <p:txBody>
          <a:bodyPr>
            <a:normAutofit lnSpcReduction="10000"/>
          </a:bodyPr>
          <a:lstStyle/>
          <a:p>
            <a:r>
              <a:rPr lang="en-CA" dirty="0">
                <a:solidFill>
                  <a:schemeClr val="bg1"/>
                </a:solidFill>
              </a:rPr>
              <a:t>Find the document on Homeless Hub</a:t>
            </a:r>
          </a:p>
          <a:p>
            <a:r>
              <a:rPr lang="en-CA" dirty="0">
                <a:solidFill>
                  <a:schemeClr val="bg1"/>
                </a:solidFill>
              </a:rPr>
              <a:t>For ease of use, get it printed and bound</a:t>
            </a:r>
          </a:p>
          <a:p>
            <a:r>
              <a:rPr lang="en-CA" dirty="0">
                <a:solidFill>
                  <a:schemeClr val="bg1"/>
                </a:solidFill>
              </a:rPr>
              <a:t>Download Crystal Reports </a:t>
            </a:r>
          </a:p>
          <a:p>
            <a:r>
              <a:rPr lang="en-CA" dirty="0">
                <a:solidFill>
                  <a:schemeClr val="bg1"/>
                </a:solidFill>
              </a:rPr>
              <a:t>Connect to your server – contact your IT department</a:t>
            </a:r>
          </a:p>
          <a:p>
            <a:r>
              <a:rPr lang="en-CA" b="1" dirty="0">
                <a:solidFill>
                  <a:schemeClr val="bg1"/>
                </a:solidFill>
              </a:rPr>
              <a:t>Complete the “Try it Yourself!” activity</a:t>
            </a:r>
          </a:p>
          <a:p>
            <a:pPr lvl="1"/>
            <a:r>
              <a:rPr lang="en-CA" dirty="0">
                <a:solidFill>
                  <a:schemeClr val="bg1"/>
                </a:solidFill>
              </a:rPr>
              <a:t>Create a basic report that lists clients and their demographics</a:t>
            </a:r>
          </a:p>
          <a:p>
            <a:pPr lvl="1"/>
            <a:r>
              <a:rPr lang="en-CA" dirty="0">
                <a:solidFill>
                  <a:schemeClr val="bg1"/>
                </a:solidFill>
              </a:rPr>
              <a:t>Learn how to sort, filter, group data, and run your new report</a:t>
            </a:r>
          </a:p>
          <a:p>
            <a:pPr lvl="1"/>
            <a:r>
              <a:rPr lang="en-CA" dirty="0">
                <a:solidFill>
                  <a:schemeClr val="bg1"/>
                </a:solidFill>
              </a:rPr>
              <a:t>Calculate summaries, use formulas</a:t>
            </a:r>
          </a:p>
          <a:p>
            <a:pPr lvl="1"/>
            <a:r>
              <a:rPr lang="en-CA" dirty="0">
                <a:solidFill>
                  <a:schemeClr val="bg1"/>
                </a:solidFill>
              </a:rPr>
              <a:t>Configure your reports to accept user-selected parameters</a:t>
            </a:r>
          </a:p>
          <a:p>
            <a:r>
              <a:rPr lang="en-CA" dirty="0">
                <a:solidFill>
                  <a:schemeClr val="bg1"/>
                </a:solidFill>
              </a:rPr>
              <a:t>Try modifying an existing report – always make a copy of the original first!</a:t>
            </a:r>
          </a:p>
          <a:p>
            <a:r>
              <a:rPr lang="en-CA" dirty="0">
                <a:solidFill>
                  <a:schemeClr val="bg1"/>
                </a:solidFill>
              </a:rPr>
              <a:t>Use the guide to create custom reports and help further your goals of ending homelessness!</a:t>
            </a:r>
          </a:p>
        </p:txBody>
      </p:sp>
      <p:sp>
        <p:nvSpPr>
          <p:cNvPr id="4" name="Speech Bubble: Rectangle 3">
            <a:extLst>
              <a:ext uri="{FF2B5EF4-FFF2-40B4-BE49-F238E27FC236}">
                <a16:creationId xmlns:a16="http://schemas.microsoft.com/office/drawing/2014/main" id="{C66754A2-3BB7-4D87-B458-CC462DE7DD03}"/>
              </a:ext>
            </a:extLst>
          </p:cNvPr>
          <p:cNvSpPr/>
          <p:nvPr/>
        </p:nvSpPr>
        <p:spPr>
          <a:xfrm>
            <a:off x="8388096" y="1664414"/>
            <a:ext cx="3157793" cy="1291957"/>
          </a:xfrm>
          <a:prstGeom prst="wedgeRectCallout">
            <a:avLst>
              <a:gd name="adj1" fmla="val 67262"/>
              <a:gd name="adj2" fmla="val 1092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bg1"/>
                </a:solidFill>
              </a:rPr>
              <a:t>Complete the “Try it Yourself!” activity on page 24 of the guide!</a:t>
            </a:r>
          </a:p>
        </p:txBody>
      </p:sp>
    </p:spTree>
    <p:extLst>
      <p:ext uri="{BB962C8B-B14F-4D97-AF65-F5344CB8AC3E}">
        <p14:creationId xmlns:p14="http://schemas.microsoft.com/office/powerpoint/2010/main" val="3108961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0D72-D1AC-4642-9096-9C137749F9AB}"/>
              </a:ext>
            </a:extLst>
          </p:cNvPr>
          <p:cNvSpPr>
            <a:spLocks noGrp="1"/>
          </p:cNvSpPr>
          <p:nvPr>
            <p:ph type="title"/>
          </p:nvPr>
        </p:nvSpPr>
        <p:spPr>
          <a:xfrm>
            <a:off x="693736" y="2472018"/>
            <a:ext cx="9404723" cy="1400530"/>
          </a:xfrm>
        </p:spPr>
        <p:txBody>
          <a:bodyPr/>
          <a:lstStyle/>
          <a:p>
            <a:r>
              <a:rPr lang="en-CA" dirty="0">
                <a:solidFill>
                  <a:schemeClr val="bg1"/>
                </a:solidFill>
              </a:rPr>
              <a:t>Thank You and welcome to the world of reporting!</a:t>
            </a:r>
          </a:p>
        </p:txBody>
      </p:sp>
      <p:sp>
        <p:nvSpPr>
          <p:cNvPr id="6" name="Title 1">
            <a:extLst>
              <a:ext uri="{FF2B5EF4-FFF2-40B4-BE49-F238E27FC236}">
                <a16:creationId xmlns:a16="http://schemas.microsoft.com/office/drawing/2014/main" id="{6836CF64-6970-43E3-AAA3-5FFD995D3374}"/>
              </a:ext>
            </a:extLst>
          </p:cNvPr>
          <p:cNvSpPr txBox="1">
            <a:spLocks/>
          </p:cNvSpPr>
          <p:nvPr/>
        </p:nvSpPr>
        <p:spPr>
          <a:xfrm>
            <a:off x="8722759" y="5099690"/>
            <a:ext cx="3105490" cy="1400530"/>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CA" sz="2000" dirty="0">
                <a:solidFill>
                  <a:schemeClr val="bg1"/>
                </a:solidFill>
              </a:rPr>
              <a:t>Erin Forrest (she/her)</a:t>
            </a:r>
          </a:p>
          <a:p>
            <a:pPr algn="r"/>
            <a:r>
              <a:rPr lang="en-CA" sz="2000" dirty="0">
                <a:solidFill>
                  <a:schemeClr val="bg1"/>
                </a:solidFill>
              </a:rPr>
              <a:t>FORREST CONSULTING</a:t>
            </a:r>
          </a:p>
        </p:txBody>
      </p:sp>
    </p:spTree>
    <p:extLst>
      <p:ext uri="{BB962C8B-B14F-4D97-AF65-F5344CB8AC3E}">
        <p14:creationId xmlns:p14="http://schemas.microsoft.com/office/powerpoint/2010/main" val="3605770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0D72-D1AC-4642-9096-9C137749F9AB}"/>
              </a:ext>
            </a:extLst>
          </p:cNvPr>
          <p:cNvSpPr>
            <a:spLocks noGrp="1"/>
          </p:cNvSpPr>
          <p:nvPr>
            <p:ph type="title"/>
          </p:nvPr>
        </p:nvSpPr>
        <p:spPr/>
        <p:txBody>
          <a:bodyPr/>
          <a:lstStyle/>
          <a:p>
            <a:r>
              <a:rPr lang="en-CA" dirty="0">
                <a:solidFill>
                  <a:schemeClr val="bg1"/>
                </a:solidFill>
              </a:rPr>
              <a:t>Importance of Report Writing</a:t>
            </a:r>
          </a:p>
        </p:txBody>
      </p:sp>
      <p:sp>
        <p:nvSpPr>
          <p:cNvPr id="3" name="Content Placeholder 2">
            <a:extLst>
              <a:ext uri="{FF2B5EF4-FFF2-40B4-BE49-F238E27FC236}">
                <a16:creationId xmlns:a16="http://schemas.microsoft.com/office/drawing/2014/main" id="{950A321B-0CF5-410F-92F6-9197177864DC}"/>
              </a:ext>
            </a:extLst>
          </p:cNvPr>
          <p:cNvSpPr>
            <a:spLocks noGrp="1"/>
          </p:cNvSpPr>
          <p:nvPr>
            <p:ph idx="1"/>
          </p:nvPr>
        </p:nvSpPr>
        <p:spPr>
          <a:xfrm>
            <a:off x="646111" y="1664413"/>
            <a:ext cx="11271911" cy="4952143"/>
          </a:xfrm>
        </p:spPr>
        <p:txBody>
          <a:bodyPr>
            <a:normAutofit/>
          </a:bodyPr>
          <a:lstStyle/>
          <a:p>
            <a:r>
              <a:rPr lang="en-CA" dirty="0">
                <a:solidFill>
                  <a:schemeClr val="bg1"/>
                </a:solidFill>
              </a:rPr>
              <a:t>Capacity</a:t>
            </a:r>
          </a:p>
          <a:p>
            <a:pPr lvl="1"/>
            <a:r>
              <a:rPr lang="en-CA" dirty="0">
                <a:solidFill>
                  <a:schemeClr val="bg1"/>
                </a:solidFill>
              </a:rPr>
              <a:t>Free up staff time for more important tasks</a:t>
            </a:r>
          </a:p>
          <a:p>
            <a:r>
              <a:rPr lang="en-CA" dirty="0">
                <a:solidFill>
                  <a:schemeClr val="bg1"/>
                </a:solidFill>
              </a:rPr>
              <a:t>Convenience, Speed</a:t>
            </a:r>
          </a:p>
          <a:p>
            <a:pPr lvl="1"/>
            <a:r>
              <a:rPr lang="en-CA" dirty="0">
                <a:solidFill>
                  <a:schemeClr val="bg1"/>
                </a:solidFill>
              </a:rPr>
              <a:t>Data at the click of a button</a:t>
            </a:r>
          </a:p>
          <a:p>
            <a:pPr lvl="1"/>
            <a:r>
              <a:rPr lang="en-CA" dirty="0">
                <a:solidFill>
                  <a:schemeClr val="bg1"/>
                </a:solidFill>
              </a:rPr>
              <a:t>Run reports as frequently as you like with little extra work</a:t>
            </a:r>
          </a:p>
          <a:p>
            <a:r>
              <a:rPr lang="en-CA" dirty="0">
                <a:solidFill>
                  <a:schemeClr val="bg1"/>
                </a:solidFill>
              </a:rPr>
              <a:t>Consistent Calculations</a:t>
            </a:r>
          </a:p>
          <a:p>
            <a:pPr lvl="1"/>
            <a:r>
              <a:rPr lang="en-CA" dirty="0">
                <a:solidFill>
                  <a:schemeClr val="bg1"/>
                </a:solidFill>
              </a:rPr>
              <a:t>Don’t worry about mistakes in Excel or remembering formulas</a:t>
            </a:r>
          </a:p>
          <a:p>
            <a:r>
              <a:rPr lang="en-CA" dirty="0">
                <a:solidFill>
                  <a:schemeClr val="bg1"/>
                </a:solidFill>
              </a:rPr>
              <a:t>Customization</a:t>
            </a:r>
          </a:p>
          <a:p>
            <a:pPr lvl="1"/>
            <a:r>
              <a:rPr lang="en-CA" dirty="0">
                <a:solidFill>
                  <a:schemeClr val="bg1"/>
                </a:solidFill>
              </a:rPr>
              <a:t>Reports can reflect local definitions, configurations, or practices</a:t>
            </a:r>
          </a:p>
          <a:p>
            <a:r>
              <a:rPr lang="en-CA" dirty="0">
                <a:solidFill>
                  <a:schemeClr val="bg1"/>
                </a:solidFill>
              </a:rPr>
              <a:t>Insights &amp; Knowledge Mobilization</a:t>
            </a:r>
          </a:p>
          <a:p>
            <a:pPr lvl="1"/>
            <a:r>
              <a:rPr lang="en-CA" dirty="0">
                <a:solidFill>
                  <a:schemeClr val="bg1"/>
                </a:solidFill>
              </a:rPr>
              <a:t>Use the information to conduct program evaluation, inform service delivery, report to funders, and communicate with stakeholders</a:t>
            </a:r>
          </a:p>
        </p:txBody>
      </p:sp>
    </p:spTree>
    <p:extLst>
      <p:ext uri="{BB962C8B-B14F-4D97-AF65-F5344CB8AC3E}">
        <p14:creationId xmlns:p14="http://schemas.microsoft.com/office/powerpoint/2010/main" val="2471467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0D72-D1AC-4642-9096-9C137749F9AB}"/>
              </a:ext>
            </a:extLst>
          </p:cNvPr>
          <p:cNvSpPr>
            <a:spLocks noGrp="1"/>
          </p:cNvSpPr>
          <p:nvPr>
            <p:ph type="title"/>
          </p:nvPr>
        </p:nvSpPr>
        <p:spPr/>
        <p:txBody>
          <a:bodyPr/>
          <a:lstStyle/>
          <a:p>
            <a:r>
              <a:rPr lang="en-CA" dirty="0">
                <a:solidFill>
                  <a:schemeClr val="bg1"/>
                </a:solidFill>
              </a:rPr>
              <a:t>How to Get Data Out of HIFIS</a:t>
            </a:r>
          </a:p>
        </p:txBody>
      </p:sp>
      <p:sp>
        <p:nvSpPr>
          <p:cNvPr id="3" name="Content Placeholder 2">
            <a:extLst>
              <a:ext uri="{FF2B5EF4-FFF2-40B4-BE49-F238E27FC236}">
                <a16:creationId xmlns:a16="http://schemas.microsoft.com/office/drawing/2014/main" id="{950A321B-0CF5-410F-92F6-9197177864DC}"/>
              </a:ext>
            </a:extLst>
          </p:cNvPr>
          <p:cNvSpPr>
            <a:spLocks noGrp="1"/>
          </p:cNvSpPr>
          <p:nvPr>
            <p:ph idx="1"/>
          </p:nvPr>
        </p:nvSpPr>
        <p:spPr>
          <a:xfrm>
            <a:off x="645132" y="1705510"/>
            <a:ext cx="11221520" cy="4839128"/>
          </a:xfrm>
        </p:spPr>
        <p:txBody>
          <a:bodyPr/>
          <a:lstStyle/>
          <a:p>
            <a:r>
              <a:rPr lang="en-CA" dirty="0">
                <a:solidFill>
                  <a:schemeClr val="bg1"/>
                </a:solidFill>
              </a:rPr>
              <a:t>Crystal Reports</a:t>
            </a:r>
          </a:p>
          <a:p>
            <a:r>
              <a:rPr lang="en-CA" dirty="0">
                <a:solidFill>
                  <a:schemeClr val="bg1"/>
                </a:solidFill>
              </a:rPr>
              <a:t>Pre-made reports in the Reports Manager</a:t>
            </a:r>
          </a:p>
          <a:p>
            <a:r>
              <a:rPr lang="en-CA" dirty="0">
                <a:solidFill>
                  <a:schemeClr val="bg1"/>
                </a:solidFill>
              </a:rPr>
              <a:t>SQL Server Management Studio</a:t>
            </a:r>
          </a:p>
          <a:p>
            <a:r>
              <a:rPr lang="en-CA" dirty="0">
                <a:solidFill>
                  <a:schemeClr val="bg1"/>
                </a:solidFill>
              </a:rPr>
              <a:t>Power BI</a:t>
            </a:r>
          </a:p>
          <a:p>
            <a:r>
              <a:rPr lang="en-CA" dirty="0">
                <a:solidFill>
                  <a:schemeClr val="bg1"/>
                </a:solidFill>
              </a:rPr>
              <a:t>Tableau</a:t>
            </a:r>
          </a:p>
          <a:p>
            <a:r>
              <a:rPr lang="en-CA" dirty="0">
                <a:solidFill>
                  <a:schemeClr val="bg1"/>
                </a:solidFill>
              </a:rPr>
              <a:t>Many others!</a:t>
            </a:r>
          </a:p>
        </p:txBody>
      </p:sp>
      <p:pic>
        <p:nvPicPr>
          <p:cNvPr id="5" name="Picture 4">
            <a:extLst>
              <a:ext uri="{FF2B5EF4-FFF2-40B4-BE49-F238E27FC236}">
                <a16:creationId xmlns:a16="http://schemas.microsoft.com/office/drawing/2014/main" id="{CB6EF9EE-E070-45F0-AD39-73BF9407DC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6150" y="3491633"/>
            <a:ext cx="1781285" cy="1726400"/>
          </a:xfrm>
          <a:prstGeom prst="rect">
            <a:avLst/>
          </a:prstGeom>
        </p:spPr>
      </p:pic>
      <p:grpSp>
        <p:nvGrpSpPr>
          <p:cNvPr id="12" name="Group 11">
            <a:extLst>
              <a:ext uri="{FF2B5EF4-FFF2-40B4-BE49-F238E27FC236}">
                <a16:creationId xmlns:a16="http://schemas.microsoft.com/office/drawing/2014/main" id="{E42EE591-E747-404B-98F1-1DEB190E2AB4}"/>
              </a:ext>
            </a:extLst>
          </p:cNvPr>
          <p:cNvGrpSpPr/>
          <p:nvPr/>
        </p:nvGrpSpPr>
        <p:grpSpPr>
          <a:xfrm>
            <a:off x="10050997" y="3496772"/>
            <a:ext cx="1781285" cy="1721261"/>
            <a:chOff x="5789837" y="3859811"/>
            <a:chExt cx="2460311" cy="2684827"/>
          </a:xfrm>
        </p:grpSpPr>
        <p:sp>
          <p:nvSpPr>
            <p:cNvPr id="10" name="Rectangle 9">
              <a:extLst>
                <a:ext uri="{FF2B5EF4-FFF2-40B4-BE49-F238E27FC236}">
                  <a16:creationId xmlns:a16="http://schemas.microsoft.com/office/drawing/2014/main" id="{1E892DA6-2B30-4353-BFA7-05B53AEE52F2}"/>
                </a:ext>
              </a:extLst>
            </p:cNvPr>
            <p:cNvSpPr/>
            <p:nvPr/>
          </p:nvSpPr>
          <p:spPr>
            <a:xfrm>
              <a:off x="5789837" y="3859811"/>
              <a:ext cx="2460311" cy="26848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63B3E6C6-85EF-42F7-B8A1-3F3FECC8DE5B}"/>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6107" r="25851"/>
            <a:stretch/>
          </p:blipFill>
          <p:spPr>
            <a:xfrm>
              <a:off x="5887092" y="4004774"/>
              <a:ext cx="2196661" cy="2400508"/>
            </a:xfrm>
            <a:prstGeom prst="rect">
              <a:avLst/>
            </a:prstGeom>
          </p:spPr>
        </p:pic>
      </p:grpSp>
      <p:grpSp>
        <p:nvGrpSpPr>
          <p:cNvPr id="13" name="Group 12">
            <a:extLst>
              <a:ext uri="{FF2B5EF4-FFF2-40B4-BE49-F238E27FC236}">
                <a16:creationId xmlns:a16="http://schemas.microsoft.com/office/drawing/2014/main" id="{C868BBA3-96EF-4738-A5F3-A5864EDACA61}"/>
              </a:ext>
            </a:extLst>
          </p:cNvPr>
          <p:cNvGrpSpPr/>
          <p:nvPr/>
        </p:nvGrpSpPr>
        <p:grpSpPr>
          <a:xfrm>
            <a:off x="6096000" y="3491631"/>
            <a:ext cx="1907570" cy="1721261"/>
            <a:chOff x="6509728" y="2875205"/>
            <a:chExt cx="1925355" cy="1820085"/>
          </a:xfrm>
        </p:grpSpPr>
        <p:sp>
          <p:nvSpPr>
            <p:cNvPr id="11" name="Rectangle 10">
              <a:extLst>
                <a:ext uri="{FF2B5EF4-FFF2-40B4-BE49-F238E27FC236}">
                  <a16:creationId xmlns:a16="http://schemas.microsoft.com/office/drawing/2014/main" id="{7CB90B20-618C-4DF7-8F50-72AACF1DB071}"/>
                </a:ext>
              </a:extLst>
            </p:cNvPr>
            <p:cNvSpPr/>
            <p:nvPr/>
          </p:nvSpPr>
          <p:spPr>
            <a:xfrm>
              <a:off x="6509728" y="2875205"/>
              <a:ext cx="1925355" cy="18200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a:extLst>
                <a:ext uri="{FF2B5EF4-FFF2-40B4-BE49-F238E27FC236}">
                  <a16:creationId xmlns:a16="http://schemas.microsoft.com/office/drawing/2014/main" id="{2A6AFC45-01E5-4587-B864-A9D6D63CC630}"/>
                </a:ext>
              </a:extLst>
            </p:cNvPr>
            <p:cNvPicPr>
              <a:picLocks noChangeAspect="1"/>
            </p:cNvPicPr>
            <p:nvPr/>
          </p:nvPicPr>
          <p:blipFill rotWithShape="1">
            <a:blip r:embed="rId5">
              <a:extLst>
                <a:ext uri="{28A0092B-C50C-407E-A947-70E740481C1C}">
                  <a14:useLocalDpi xmlns:a14="http://schemas.microsoft.com/office/drawing/2010/main" val="0"/>
                </a:ext>
              </a:extLst>
            </a:blip>
            <a:srcRect t="13154" b="9649"/>
            <a:stretch/>
          </p:blipFill>
          <p:spPr>
            <a:xfrm>
              <a:off x="6653031" y="2989780"/>
              <a:ext cx="1482903" cy="1530849"/>
            </a:xfrm>
            <a:prstGeom prst="rect">
              <a:avLst/>
            </a:prstGeom>
          </p:spPr>
        </p:pic>
      </p:grpSp>
      <p:pic>
        <p:nvPicPr>
          <p:cNvPr id="15" name="Picture 14">
            <a:extLst>
              <a:ext uri="{FF2B5EF4-FFF2-40B4-BE49-F238E27FC236}">
                <a16:creationId xmlns:a16="http://schemas.microsoft.com/office/drawing/2014/main" id="{C10CDE78-6CCC-4FD6-AD4B-F162308DE355}"/>
              </a:ext>
            </a:extLst>
          </p:cNvPr>
          <p:cNvPicPr>
            <a:picLocks noChangeAspect="1"/>
          </p:cNvPicPr>
          <p:nvPr/>
        </p:nvPicPr>
        <p:blipFill rotWithShape="1">
          <a:blip r:embed="rId6">
            <a:extLst>
              <a:ext uri="{28A0092B-C50C-407E-A947-70E740481C1C}">
                <a14:useLocalDpi xmlns:a14="http://schemas.microsoft.com/office/drawing/2010/main" val="0"/>
              </a:ext>
            </a:extLst>
          </a:blip>
          <a:srcRect l="2427" t="26171" r="1627" b="28867"/>
          <a:stretch/>
        </p:blipFill>
        <p:spPr>
          <a:xfrm>
            <a:off x="6502257" y="5321246"/>
            <a:ext cx="5044611" cy="1207688"/>
          </a:xfrm>
          <a:prstGeom prst="rect">
            <a:avLst/>
          </a:prstGeom>
        </p:spPr>
      </p:pic>
    </p:spTree>
    <p:extLst>
      <p:ext uri="{BB962C8B-B14F-4D97-AF65-F5344CB8AC3E}">
        <p14:creationId xmlns:p14="http://schemas.microsoft.com/office/powerpoint/2010/main" val="3547525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0D72-D1AC-4642-9096-9C137749F9AB}"/>
              </a:ext>
            </a:extLst>
          </p:cNvPr>
          <p:cNvSpPr>
            <a:spLocks noGrp="1"/>
          </p:cNvSpPr>
          <p:nvPr>
            <p:ph type="title"/>
          </p:nvPr>
        </p:nvSpPr>
        <p:spPr/>
        <p:txBody>
          <a:bodyPr/>
          <a:lstStyle/>
          <a:p>
            <a:r>
              <a:rPr lang="en-CA" dirty="0">
                <a:solidFill>
                  <a:schemeClr val="bg1"/>
                </a:solidFill>
              </a:rPr>
              <a:t>Database Concepts</a:t>
            </a:r>
          </a:p>
        </p:txBody>
      </p:sp>
      <p:sp>
        <p:nvSpPr>
          <p:cNvPr id="3" name="Content Placeholder 2">
            <a:extLst>
              <a:ext uri="{FF2B5EF4-FFF2-40B4-BE49-F238E27FC236}">
                <a16:creationId xmlns:a16="http://schemas.microsoft.com/office/drawing/2014/main" id="{950A321B-0CF5-410F-92F6-9197177864DC}"/>
              </a:ext>
            </a:extLst>
          </p:cNvPr>
          <p:cNvSpPr>
            <a:spLocks noGrp="1"/>
          </p:cNvSpPr>
          <p:nvPr>
            <p:ph idx="1"/>
          </p:nvPr>
        </p:nvSpPr>
        <p:spPr>
          <a:xfrm>
            <a:off x="645130" y="1736334"/>
            <a:ext cx="9956195" cy="4818578"/>
          </a:xfrm>
        </p:spPr>
        <p:txBody>
          <a:bodyPr/>
          <a:lstStyle/>
          <a:p>
            <a:r>
              <a:rPr lang="en-CA" dirty="0">
                <a:solidFill>
                  <a:schemeClr val="bg1"/>
                </a:solidFill>
              </a:rPr>
              <a:t>The Database Concepts chapter answers the following questions:</a:t>
            </a:r>
          </a:p>
          <a:p>
            <a:pPr lvl="1"/>
            <a:r>
              <a:rPr lang="en-CA" dirty="0">
                <a:solidFill>
                  <a:schemeClr val="bg1"/>
                </a:solidFill>
              </a:rPr>
              <a:t>What is a database?</a:t>
            </a:r>
          </a:p>
          <a:p>
            <a:pPr lvl="1"/>
            <a:r>
              <a:rPr lang="en-CA" dirty="0">
                <a:solidFill>
                  <a:schemeClr val="bg1"/>
                </a:solidFill>
              </a:rPr>
              <a:t>How are things stored in a database?</a:t>
            </a:r>
          </a:p>
          <a:p>
            <a:pPr lvl="1"/>
            <a:r>
              <a:rPr lang="en-CA" dirty="0">
                <a:solidFill>
                  <a:schemeClr val="bg1"/>
                </a:solidFill>
              </a:rPr>
              <a:t>What types of data is stored in a database?</a:t>
            </a:r>
          </a:p>
          <a:p>
            <a:pPr lvl="1"/>
            <a:r>
              <a:rPr lang="en-CA" dirty="0">
                <a:solidFill>
                  <a:schemeClr val="bg1"/>
                </a:solidFill>
              </a:rPr>
              <a:t>How database tables are related?</a:t>
            </a:r>
          </a:p>
          <a:p>
            <a:pPr lvl="1"/>
            <a:r>
              <a:rPr lang="en-CA" dirty="0">
                <a:solidFill>
                  <a:schemeClr val="bg1"/>
                </a:solidFill>
              </a:rPr>
              <a:t>What are primary and secondary keys?</a:t>
            </a:r>
          </a:p>
          <a:p>
            <a:pPr lvl="1"/>
            <a:r>
              <a:rPr lang="en-CA" dirty="0">
                <a:solidFill>
                  <a:schemeClr val="bg1"/>
                </a:solidFill>
              </a:rPr>
              <a:t>What are table joins?</a:t>
            </a:r>
          </a:p>
          <a:p>
            <a:pPr lvl="1"/>
            <a:r>
              <a:rPr lang="en-CA" dirty="0">
                <a:solidFill>
                  <a:schemeClr val="bg1"/>
                </a:solidFill>
              </a:rPr>
              <a:t>What are database views?</a:t>
            </a:r>
          </a:p>
          <a:p>
            <a:pPr lvl="1"/>
            <a:r>
              <a:rPr lang="en-CA" dirty="0">
                <a:solidFill>
                  <a:schemeClr val="bg1"/>
                </a:solidFill>
              </a:rPr>
              <a:t>What is a database schema?</a:t>
            </a:r>
          </a:p>
          <a:p>
            <a:pPr lvl="1"/>
            <a:endParaRPr lang="en-CA" dirty="0">
              <a:solidFill>
                <a:schemeClr val="bg1"/>
              </a:solidFill>
            </a:endParaRPr>
          </a:p>
          <a:p>
            <a:pPr marL="0" indent="0" algn="ctr">
              <a:buNone/>
            </a:pPr>
            <a:r>
              <a:rPr lang="en-CA" dirty="0">
                <a:solidFill>
                  <a:schemeClr val="bg1"/>
                </a:solidFill>
              </a:rPr>
              <a:t>We’ll introduce some of these concepts today, but check out the guide for a more in-depth description!</a:t>
            </a:r>
          </a:p>
          <a:p>
            <a:pPr lvl="1"/>
            <a:endParaRPr lang="en-CA" dirty="0">
              <a:solidFill>
                <a:schemeClr val="bg1"/>
              </a:solidFill>
            </a:endParaRPr>
          </a:p>
        </p:txBody>
      </p:sp>
      <p:sp>
        <p:nvSpPr>
          <p:cNvPr id="4" name="Speech Bubble: Rectangle 3">
            <a:extLst>
              <a:ext uri="{FF2B5EF4-FFF2-40B4-BE49-F238E27FC236}">
                <a16:creationId xmlns:a16="http://schemas.microsoft.com/office/drawing/2014/main" id="{01D8F164-19F8-4594-A595-164E46AB8A46}"/>
              </a:ext>
            </a:extLst>
          </p:cNvPr>
          <p:cNvSpPr/>
          <p:nvPr/>
        </p:nvSpPr>
        <p:spPr>
          <a:xfrm>
            <a:off x="9143507" y="3048395"/>
            <a:ext cx="2735857" cy="1291957"/>
          </a:xfrm>
          <a:prstGeom prst="wedgeRectCallout">
            <a:avLst>
              <a:gd name="adj1" fmla="val 61024"/>
              <a:gd name="adj2" fmla="val 1205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bg1"/>
                </a:solidFill>
              </a:rPr>
              <a:t>This chapter starts on page 11 of the guide!</a:t>
            </a:r>
          </a:p>
        </p:txBody>
      </p:sp>
    </p:spTree>
    <p:extLst>
      <p:ext uri="{BB962C8B-B14F-4D97-AF65-F5344CB8AC3E}">
        <p14:creationId xmlns:p14="http://schemas.microsoft.com/office/powerpoint/2010/main" val="2498554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0D72-D1AC-4642-9096-9C137749F9AB}"/>
              </a:ext>
            </a:extLst>
          </p:cNvPr>
          <p:cNvSpPr>
            <a:spLocks noGrp="1"/>
          </p:cNvSpPr>
          <p:nvPr>
            <p:ph type="title"/>
          </p:nvPr>
        </p:nvSpPr>
        <p:spPr/>
        <p:txBody>
          <a:bodyPr/>
          <a:lstStyle/>
          <a:p>
            <a:r>
              <a:rPr lang="en-CA" dirty="0">
                <a:solidFill>
                  <a:schemeClr val="bg1"/>
                </a:solidFill>
              </a:rPr>
              <a:t>Database Concepts</a:t>
            </a:r>
          </a:p>
        </p:txBody>
      </p:sp>
      <p:sp>
        <p:nvSpPr>
          <p:cNvPr id="3" name="Content Placeholder 2">
            <a:extLst>
              <a:ext uri="{FF2B5EF4-FFF2-40B4-BE49-F238E27FC236}">
                <a16:creationId xmlns:a16="http://schemas.microsoft.com/office/drawing/2014/main" id="{950A321B-0CF5-410F-92F6-9197177864DC}"/>
              </a:ext>
            </a:extLst>
          </p:cNvPr>
          <p:cNvSpPr>
            <a:spLocks noGrp="1"/>
          </p:cNvSpPr>
          <p:nvPr>
            <p:ph idx="1"/>
          </p:nvPr>
        </p:nvSpPr>
        <p:spPr>
          <a:xfrm>
            <a:off x="168880" y="1736334"/>
            <a:ext cx="11159877" cy="4818578"/>
          </a:xfrm>
        </p:spPr>
        <p:txBody>
          <a:bodyPr>
            <a:normAutofit/>
          </a:bodyPr>
          <a:lstStyle/>
          <a:p>
            <a:pPr lvl="1"/>
            <a:r>
              <a:rPr lang="en-CA" sz="2000" dirty="0">
                <a:solidFill>
                  <a:schemeClr val="bg1"/>
                </a:solidFill>
              </a:rPr>
              <a:t>What is a database?</a:t>
            </a:r>
          </a:p>
          <a:p>
            <a:pPr lvl="2"/>
            <a:r>
              <a:rPr lang="en-CA" sz="2000" dirty="0">
                <a:solidFill>
                  <a:schemeClr val="bg1"/>
                </a:solidFill>
              </a:rPr>
              <a:t>A way of storing and organizing information</a:t>
            </a:r>
          </a:p>
          <a:p>
            <a:pPr lvl="2"/>
            <a:r>
              <a:rPr lang="en-CA" sz="2000" dirty="0">
                <a:solidFill>
                  <a:schemeClr val="bg1"/>
                </a:solidFill>
              </a:rPr>
              <a:t>Often located on a server (computer that is always on and providing a service, that is accessible via the internet or local network)</a:t>
            </a:r>
          </a:p>
          <a:p>
            <a:pPr lvl="2"/>
            <a:r>
              <a:rPr lang="en-CA" sz="2000" dirty="0">
                <a:solidFill>
                  <a:schemeClr val="bg1"/>
                </a:solidFill>
              </a:rPr>
              <a:t>Benefits: </a:t>
            </a:r>
          </a:p>
          <a:p>
            <a:pPr lvl="3"/>
            <a:r>
              <a:rPr lang="en-CA" sz="2000" dirty="0">
                <a:solidFill>
                  <a:schemeClr val="bg1"/>
                </a:solidFill>
              </a:rPr>
              <a:t>less redundancy, </a:t>
            </a:r>
          </a:p>
          <a:p>
            <a:pPr lvl="3"/>
            <a:r>
              <a:rPr lang="en-CA" sz="2000" dirty="0">
                <a:solidFill>
                  <a:schemeClr val="bg1"/>
                </a:solidFill>
              </a:rPr>
              <a:t>good for big data sets, </a:t>
            </a:r>
          </a:p>
          <a:p>
            <a:pPr lvl="3"/>
            <a:r>
              <a:rPr lang="en-CA" sz="2000" dirty="0">
                <a:solidFill>
                  <a:schemeClr val="bg1"/>
                </a:solidFill>
              </a:rPr>
              <a:t>more protection from accidental damage, corruption, or disorganization </a:t>
            </a:r>
          </a:p>
          <a:p>
            <a:pPr lvl="2"/>
            <a:r>
              <a:rPr lang="en-CA" sz="2000" dirty="0">
                <a:solidFill>
                  <a:schemeClr val="bg1"/>
                </a:solidFill>
              </a:rPr>
              <a:t>Challenges: </a:t>
            </a:r>
          </a:p>
          <a:p>
            <a:pPr lvl="3"/>
            <a:r>
              <a:rPr lang="en-CA" sz="2000" dirty="0">
                <a:solidFill>
                  <a:schemeClr val="bg1"/>
                </a:solidFill>
              </a:rPr>
              <a:t>need the help of database professionals to set-up and maintain</a:t>
            </a:r>
          </a:p>
          <a:p>
            <a:pPr lvl="3"/>
            <a:r>
              <a:rPr lang="en-CA" sz="2000" dirty="0">
                <a:solidFill>
                  <a:schemeClr val="bg1"/>
                </a:solidFill>
              </a:rPr>
              <a:t>data can be harder to extract</a:t>
            </a:r>
          </a:p>
        </p:txBody>
      </p:sp>
    </p:spTree>
    <p:extLst>
      <p:ext uri="{BB962C8B-B14F-4D97-AF65-F5344CB8AC3E}">
        <p14:creationId xmlns:p14="http://schemas.microsoft.com/office/powerpoint/2010/main" val="962553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0D72-D1AC-4642-9096-9C137749F9AB}"/>
              </a:ext>
            </a:extLst>
          </p:cNvPr>
          <p:cNvSpPr>
            <a:spLocks noGrp="1"/>
          </p:cNvSpPr>
          <p:nvPr>
            <p:ph type="title"/>
          </p:nvPr>
        </p:nvSpPr>
        <p:spPr/>
        <p:txBody>
          <a:bodyPr/>
          <a:lstStyle/>
          <a:p>
            <a:r>
              <a:rPr lang="en-CA" dirty="0">
                <a:solidFill>
                  <a:schemeClr val="bg1"/>
                </a:solidFill>
              </a:rPr>
              <a:t>Database Concepts</a:t>
            </a:r>
          </a:p>
        </p:txBody>
      </p:sp>
      <p:sp>
        <p:nvSpPr>
          <p:cNvPr id="3" name="Content Placeholder 2">
            <a:extLst>
              <a:ext uri="{FF2B5EF4-FFF2-40B4-BE49-F238E27FC236}">
                <a16:creationId xmlns:a16="http://schemas.microsoft.com/office/drawing/2014/main" id="{950A321B-0CF5-410F-92F6-9197177864DC}"/>
              </a:ext>
            </a:extLst>
          </p:cNvPr>
          <p:cNvSpPr>
            <a:spLocks noGrp="1"/>
          </p:cNvSpPr>
          <p:nvPr>
            <p:ph idx="1"/>
          </p:nvPr>
        </p:nvSpPr>
        <p:spPr>
          <a:xfrm>
            <a:off x="168880" y="1736334"/>
            <a:ext cx="11159877" cy="4818578"/>
          </a:xfrm>
        </p:spPr>
        <p:txBody>
          <a:bodyPr>
            <a:normAutofit/>
          </a:bodyPr>
          <a:lstStyle/>
          <a:p>
            <a:pPr lvl="1"/>
            <a:r>
              <a:rPr lang="en-CA" sz="2000" dirty="0">
                <a:solidFill>
                  <a:schemeClr val="bg1"/>
                </a:solidFill>
              </a:rPr>
              <a:t>What is a database made of?</a:t>
            </a:r>
          </a:p>
          <a:p>
            <a:pPr lvl="2"/>
            <a:r>
              <a:rPr lang="en-CA" sz="2000" dirty="0">
                <a:solidFill>
                  <a:schemeClr val="bg1"/>
                </a:solidFill>
              </a:rPr>
              <a:t>A collection of tables…containers for data</a:t>
            </a:r>
          </a:p>
          <a:p>
            <a:pPr lvl="2"/>
            <a:r>
              <a:rPr lang="en-CA" sz="2000" dirty="0">
                <a:solidFill>
                  <a:schemeClr val="bg1"/>
                </a:solidFill>
              </a:rPr>
              <a:t>They are made up of fields, records and values</a:t>
            </a:r>
          </a:p>
          <a:p>
            <a:pPr lvl="2"/>
            <a:r>
              <a:rPr lang="en-CA" sz="2000" dirty="0">
                <a:solidFill>
                  <a:schemeClr val="bg1"/>
                </a:solidFill>
              </a:rPr>
              <a:t>The proper way to refer to a field is to mention the table then field name (e.g. </a:t>
            </a:r>
            <a:r>
              <a:rPr lang="en-CA" sz="2000" dirty="0" err="1">
                <a:solidFill>
                  <a:schemeClr val="bg1"/>
                </a:solidFill>
              </a:rPr>
              <a:t>HIFIS_People.PersonID</a:t>
            </a:r>
            <a:r>
              <a:rPr lang="en-CA" sz="2000" dirty="0">
                <a:solidFill>
                  <a:schemeClr val="bg1"/>
                </a:solidFill>
              </a:rPr>
              <a:t>) </a:t>
            </a:r>
          </a:p>
        </p:txBody>
      </p:sp>
      <p:sp>
        <p:nvSpPr>
          <p:cNvPr id="4" name="Speech Bubble: Rectangle 3">
            <a:extLst>
              <a:ext uri="{FF2B5EF4-FFF2-40B4-BE49-F238E27FC236}">
                <a16:creationId xmlns:a16="http://schemas.microsoft.com/office/drawing/2014/main" id="{51D00D12-CC69-437D-9A77-0B2EC0746644}"/>
              </a:ext>
            </a:extLst>
          </p:cNvPr>
          <p:cNvSpPr/>
          <p:nvPr/>
        </p:nvSpPr>
        <p:spPr>
          <a:xfrm>
            <a:off x="9106931" y="3645803"/>
            <a:ext cx="2735857" cy="2038645"/>
          </a:xfrm>
          <a:prstGeom prst="wedgeRectCallout">
            <a:avLst>
              <a:gd name="adj1" fmla="val 62361"/>
              <a:gd name="adj2" fmla="val 1007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bg1"/>
                </a:solidFill>
              </a:rPr>
              <a:t>Values can be words, numbers, letters, dates, times, monetary values…and more!</a:t>
            </a:r>
          </a:p>
        </p:txBody>
      </p:sp>
      <p:graphicFrame>
        <p:nvGraphicFramePr>
          <p:cNvPr id="5" name="Table 5">
            <a:extLst>
              <a:ext uri="{FF2B5EF4-FFF2-40B4-BE49-F238E27FC236}">
                <a16:creationId xmlns:a16="http://schemas.microsoft.com/office/drawing/2014/main" id="{B7C41AD1-4F08-451C-9422-407D071A1D57}"/>
              </a:ext>
            </a:extLst>
          </p:cNvPr>
          <p:cNvGraphicFramePr>
            <a:graphicFrameLocks noGrp="1"/>
          </p:cNvGraphicFramePr>
          <p:nvPr>
            <p:extLst>
              <p:ext uri="{D42A27DB-BD31-4B8C-83A1-F6EECF244321}">
                <p14:modId xmlns:p14="http://schemas.microsoft.com/office/powerpoint/2010/main" val="3698996713"/>
              </p:ext>
            </p:extLst>
          </p:nvPr>
        </p:nvGraphicFramePr>
        <p:xfrm>
          <a:off x="863243" y="3940057"/>
          <a:ext cx="6190379" cy="1981200"/>
        </p:xfrm>
        <a:graphic>
          <a:graphicData uri="http://schemas.openxmlformats.org/drawingml/2006/table">
            <a:tbl>
              <a:tblPr firstRow="1" bandRow="1">
                <a:tableStyleId>{5C22544A-7EE6-4342-B048-85BDC9FD1C3A}</a:tableStyleId>
              </a:tblPr>
              <a:tblGrid>
                <a:gridCol w="1247675">
                  <a:extLst>
                    <a:ext uri="{9D8B030D-6E8A-4147-A177-3AD203B41FA5}">
                      <a16:colId xmlns:a16="http://schemas.microsoft.com/office/drawing/2014/main" val="1580039996"/>
                    </a:ext>
                  </a:extLst>
                </a:gridCol>
                <a:gridCol w="1569308">
                  <a:extLst>
                    <a:ext uri="{9D8B030D-6E8A-4147-A177-3AD203B41FA5}">
                      <a16:colId xmlns:a16="http://schemas.microsoft.com/office/drawing/2014/main" val="2669488712"/>
                    </a:ext>
                  </a:extLst>
                </a:gridCol>
                <a:gridCol w="1631092">
                  <a:extLst>
                    <a:ext uri="{9D8B030D-6E8A-4147-A177-3AD203B41FA5}">
                      <a16:colId xmlns:a16="http://schemas.microsoft.com/office/drawing/2014/main" val="2664939815"/>
                    </a:ext>
                  </a:extLst>
                </a:gridCol>
                <a:gridCol w="1742304">
                  <a:extLst>
                    <a:ext uri="{9D8B030D-6E8A-4147-A177-3AD203B41FA5}">
                      <a16:colId xmlns:a16="http://schemas.microsoft.com/office/drawing/2014/main" val="595170613"/>
                    </a:ext>
                  </a:extLst>
                </a:gridCol>
              </a:tblGrid>
              <a:tr h="370840">
                <a:tc>
                  <a:txBody>
                    <a:bodyPr/>
                    <a:lstStyle/>
                    <a:p>
                      <a:r>
                        <a:rPr lang="en-CA" sz="2000" b="0" dirty="0" err="1">
                          <a:solidFill>
                            <a:schemeClr val="bg1"/>
                          </a:solidFill>
                        </a:rPr>
                        <a:t>PersonID</a:t>
                      </a:r>
                      <a:endParaRPr lang="en-CA" sz="2000" b="0" dirty="0">
                        <a:solidFill>
                          <a:schemeClr val="bg1"/>
                        </a:solidFill>
                      </a:endParaRPr>
                    </a:p>
                  </a:txBody>
                  <a:tcPr/>
                </a:tc>
                <a:tc>
                  <a:txBody>
                    <a:bodyPr/>
                    <a:lstStyle/>
                    <a:p>
                      <a:r>
                        <a:rPr lang="en-CA" sz="2000" b="0" dirty="0">
                          <a:solidFill>
                            <a:schemeClr val="bg1"/>
                          </a:solidFill>
                        </a:rPr>
                        <a:t>FirstName</a:t>
                      </a:r>
                    </a:p>
                  </a:txBody>
                  <a:tcPr/>
                </a:tc>
                <a:tc>
                  <a:txBody>
                    <a:bodyPr/>
                    <a:lstStyle/>
                    <a:p>
                      <a:r>
                        <a:rPr lang="en-CA" sz="2000" b="0" dirty="0" err="1">
                          <a:solidFill>
                            <a:schemeClr val="bg1"/>
                          </a:solidFill>
                        </a:rPr>
                        <a:t>LastName</a:t>
                      </a:r>
                      <a:endParaRPr lang="en-CA" sz="2000" b="0" dirty="0">
                        <a:solidFill>
                          <a:schemeClr val="bg1"/>
                        </a:solidFill>
                      </a:endParaRPr>
                    </a:p>
                  </a:txBody>
                  <a:tcPr/>
                </a:tc>
                <a:tc>
                  <a:txBody>
                    <a:bodyPr/>
                    <a:lstStyle/>
                    <a:p>
                      <a:r>
                        <a:rPr lang="en-CA" sz="2000" b="0" dirty="0">
                          <a:solidFill>
                            <a:schemeClr val="bg1"/>
                          </a:solidFill>
                        </a:rPr>
                        <a:t>DOB</a:t>
                      </a:r>
                    </a:p>
                  </a:txBody>
                  <a:tcPr/>
                </a:tc>
                <a:extLst>
                  <a:ext uri="{0D108BD9-81ED-4DB2-BD59-A6C34878D82A}">
                    <a16:rowId xmlns:a16="http://schemas.microsoft.com/office/drawing/2014/main" val="3472809962"/>
                  </a:ext>
                </a:extLst>
              </a:tr>
              <a:tr h="370840">
                <a:tc>
                  <a:txBody>
                    <a:bodyPr/>
                    <a:lstStyle/>
                    <a:p>
                      <a:r>
                        <a:rPr lang="en-CA" sz="2000" dirty="0"/>
                        <a:t>1</a:t>
                      </a:r>
                    </a:p>
                  </a:txBody>
                  <a:tcPr/>
                </a:tc>
                <a:tc>
                  <a:txBody>
                    <a:bodyPr/>
                    <a:lstStyle/>
                    <a:p>
                      <a:r>
                        <a:rPr lang="en-CA" sz="2000" dirty="0"/>
                        <a:t>Alex</a:t>
                      </a:r>
                    </a:p>
                  </a:txBody>
                  <a:tcPr/>
                </a:tc>
                <a:tc>
                  <a:txBody>
                    <a:bodyPr/>
                    <a:lstStyle/>
                    <a:p>
                      <a:r>
                        <a:rPr lang="en-CA" sz="2000" dirty="0"/>
                        <a:t>Smith</a:t>
                      </a:r>
                    </a:p>
                  </a:txBody>
                  <a:tcPr/>
                </a:tc>
                <a:tc>
                  <a:txBody>
                    <a:bodyPr/>
                    <a:lstStyle/>
                    <a:p>
                      <a:r>
                        <a:rPr lang="en-CA" sz="2000" dirty="0"/>
                        <a:t>1998-11-09</a:t>
                      </a:r>
                    </a:p>
                  </a:txBody>
                  <a:tcPr/>
                </a:tc>
                <a:extLst>
                  <a:ext uri="{0D108BD9-81ED-4DB2-BD59-A6C34878D82A}">
                    <a16:rowId xmlns:a16="http://schemas.microsoft.com/office/drawing/2014/main" val="991997568"/>
                  </a:ext>
                </a:extLst>
              </a:tr>
              <a:tr h="370840">
                <a:tc>
                  <a:txBody>
                    <a:bodyPr/>
                    <a:lstStyle/>
                    <a:p>
                      <a:r>
                        <a:rPr lang="en-CA" sz="2000" dirty="0"/>
                        <a:t>2</a:t>
                      </a:r>
                    </a:p>
                  </a:txBody>
                  <a:tcPr/>
                </a:tc>
                <a:tc>
                  <a:txBody>
                    <a:bodyPr/>
                    <a:lstStyle/>
                    <a:p>
                      <a:r>
                        <a:rPr lang="en-CA" sz="2000" dirty="0"/>
                        <a:t>Brando</a:t>
                      </a:r>
                    </a:p>
                  </a:txBody>
                  <a:tcPr/>
                </a:tc>
                <a:tc>
                  <a:txBody>
                    <a:bodyPr/>
                    <a:lstStyle/>
                    <a:p>
                      <a:r>
                        <a:rPr lang="en-CA" sz="2000" dirty="0"/>
                        <a:t>Johns</a:t>
                      </a:r>
                    </a:p>
                  </a:txBody>
                  <a:tcPr/>
                </a:tc>
                <a:tc>
                  <a:txBody>
                    <a:bodyPr/>
                    <a:lstStyle/>
                    <a:p>
                      <a:r>
                        <a:rPr lang="en-CA" sz="2000" dirty="0"/>
                        <a:t>1977-03-14</a:t>
                      </a:r>
                    </a:p>
                  </a:txBody>
                  <a:tcPr/>
                </a:tc>
                <a:extLst>
                  <a:ext uri="{0D108BD9-81ED-4DB2-BD59-A6C34878D82A}">
                    <a16:rowId xmlns:a16="http://schemas.microsoft.com/office/drawing/2014/main" val="258572669"/>
                  </a:ext>
                </a:extLst>
              </a:tr>
              <a:tr h="370840">
                <a:tc>
                  <a:txBody>
                    <a:bodyPr/>
                    <a:lstStyle/>
                    <a:p>
                      <a:r>
                        <a:rPr lang="en-CA" sz="2000" dirty="0"/>
                        <a:t>3</a:t>
                      </a:r>
                    </a:p>
                  </a:txBody>
                  <a:tcPr/>
                </a:tc>
                <a:tc>
                  <a:txBody>
                    <a:bodyPr/>
                    <a:lstStyle/>
                    <a:p>
                      <a:r>
                        <a:rPr lang="en-CA" sz="2000" dirty="0" err="1"/>
                        <a:t>Catsy</a:t>
                      </a:r>
                      <a:endParaRPr lang="en-CA" sz="2000" dirty="0"/>
                    </a:p>
                  </a:txBody>
                  <a:tcPr/>
                </a:tc>
                <a:tc>
                  <a:txBody>
                    <a:bodyPr/>
                    <a:lstStyle/>
                    <a:p>
                      <a:r>
                        <a:rPr lang="en-CA" sz="2000" dirty="0"/>
                        <a:t>Miller</a:t>
                      </a:r>
                    </a:p>
                  </a:txBody>
                  <a:tcPr/>
                </a:tc>
                <a:tc>
                  <a:txBody>
                    <a:bodyPr/>
                    <a:lstStyle/>
                    <a:p>
                      <a:r>
                        <a:rPr lang="en-CA" sz="2000" dirty="0"/>
                        <a:t>2001-01-29</a:t>
                      </a:r>
                    </a:p>
                  </a:txBody>
                  <a:tcPr/>
                </a:tc>
                <a:extLst>
                  <a:ext uri="{0D108BD9-81ED-4DB2-BD59-A6C34878D82A}">
                    <a16:rowId xmlns:a16="http://schemas.microsoft.com/office/drawing/2014/main" val="2890827748"/>
                  </a:ext>
                </a:extLst>
              </a:tr>
              <a:tr h="370840">
                <a:tc>
                  <a:txBody>
                    <a:bodyPr/>
                    <a:lstStyle/>
                    <a:p>
                      <a:r>
                        <a:rPr lang="en-CA" sz="2000" dirty="0"/>
                        <a:t>4</a:t>
                      </a:r>
                    </a:p>
                  </a:txBody>
                  <a:tcPr/>
                </a:tc>
                <a:tc>
                  <a:txBody>
                    <a:bodyPr/>
                    <a:lstStyle/>
                    <a:p>
                      <a:r>
                        <a:rPr lang="en-CA" sz="2000" dirty="0"/>
                        <a:t>Drew</a:t>
                      </a:r>
                    </a:p>
                  </a:txBody>
                  <a:tcPr/>
                </a:tc>
                <a:tc>
                  <a:txBody>
                    <a:bodyPr/>
                    <a:lstStyle/>
                    <a:p>
                      <a:r>
                        <a:rPr lang="en-CA" sz="2000" dirty="0"/>
                        <a:t>Stevens</a:t>
                      </a:r>
                    </a:p>
                  </a:txBody>
                  <a:tcPr/>
                </a:tc>
                <a:tc>
                  <a:txBody>
                    <a:bodyPr/>
                    <a:lstStyle/>
                    <a:p>
                      <a:r>
                        <a:rPr lang="en-CA" sz="2000" dirty="0"/>
                        <a:t>1983-08-07</a:t>
                      </a:r>
                    </a:p>
                  </a:txBody>
                  <a:tcPr/>
                </a:tc>
                <a:extLst>
                  <a:ext uri="{0D108BD9-81ED-4DB2-BD59-A6C34878D82A}">
                    <a16:rowId xmlns:a16="http://schemas.microsoft.com/office/drawing/2014/main" val="1302592354"/>
                  </a:ext>
                </a:extLst>
              </a:tr>
            </a:tbl>
          </a:graphicData>
        </a:graphic>
      </p:graphicFrame>
      <p:grpSp>
        <p:nvGrpSpPr>
          <p:cNvPr id="10" name="Group 9">
            <a:extLst>
              <a:ext uri="{FF2B5EF4-FFF2-40B4-BE49-F238E27FC236}">
                <a16:creationId xmlns:a16="http://schemas.microsoft.com/office/drawing/2014/main" id="{567528F4-6331-4E8B-8BC5-F6A2D4D0DA10}"/>
              </a:ext>
            </a:extLst>
          </p:cNvPr>
          <p:cNvGrpSpPr/>
          <p:nvPr/>
        </p:nvGrpSpPr>
        <p:grpSpPr>
          <a:xfrm>
            <a:off x="863243" y="3940057"/>
            <a:ext cx="1706963" cy="2916808"/>
            <a:chOff x="863243" y="3136864"/>
            <a:chExt cx="1706963" cy="2916808"/>
          </a:xfrm>
        </p:grpSpPr>
        <p:sp>
          <p:nvSpPr>
            <p:cNvPr id="6" name="Rectangle: Rounded Corners 5">
              <a:extLst>
                <a:ext uri="{FF2B5EF4-FFF2-40B4-BE49-F238E27FC236}">
                  <a16:creationId xmlns:a16="http://schemas.microsoft.com/office/drawing/2014/main" id="{A822B7D4-E2D8-48CF-9C83-9B12FA3E6C28}"/>
                </a:ext>
              </a:extLst>
            </p:cNvPr>
            <p:cNvSpPr/>
            <p:nvPr/>
          </p:nvSpPr>
          <p:spPr>
            <a:xfrm>
              <a:off x="863243" y="3136864"/>
              <a:ext cx="1262119" cy="201863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54768E38-43BF-4481-8148-AC324F4F7B86}"/>
                </a:ext>
              </a:extLst>
            </p:cNvPr>
            <p:cNvSpPr txBox="1"/>
            <p:nvPr/>
          </p:nvSpPr>
          <p:spPr>
            <a:xfrm>
              <a:off x="974454" y="5653562"/>
              <a:ext cx="1595752" cy="400110"/>
            </a:xfrm>
            <a:prstGeom prst="rect">
              <a:avLst/>
            </a:prstGeom>
            <a:noFill/>
          </p:spPr>
          <p:txBody>
            <a:bodyPr wrap="square" rtlCol="0">
              <a:spAutoFit/>
            </a:bodyPr>
            <a:lstStyle/>
            <a:p>
              <a:r>
                <a:rPr lang="en-CA" sz="2000" dirty="0">
                  <a:solidFill>
                    <a:srgbClr val="C00000"/>
                  </a:solidFill>
                </a:rPr>
                <a:t>Field</a:t>
              </a:r>
            </a:p>
          </p:txBody>
        </p:sp>
        <p:cxnSp>
          <p:nvCxnSpPr>
            <p:cNvPr id="9" name="Straight Arrow Connector 8">
              <a:extLst>
                <a:ext uri="{FF2B5EF4-FFF2-40B4-BE49-F238E27FC236}">
                  <a16:creationId xmlns:a16="http://schemas.microsoft.com/office/drawing/2014/main" id="{90AD3906-041B-4D19-895C-A2E2E798CD55}"/>
                </a:ext>
              </a:extLst>
            </p:cNvPr>
            <p:cNvCxnSpPr/>
            <p:nvPr/>
          </p:nvCxnSpPr>
          <p:spPr>
            <a:xfrm flipV="1">
              <a:off x="1495168" y="5239266"/>
              <a:ext cx="0" cy="38192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6442F67E-9AE6-46E2-8B0C-F3AB23B7B588}"/>
              </a:ext>
            </a:extLst>
          </p:cNvPr>
          <p:cNvGrpSpPr/>
          <p:nvPr/>
        </p:nvGrpSpPr>
        <p:grpSpPr>
          <a:xfrm>
            <a:off x="863244" y="4333880"/>
            <a:ext cx="8475243" cy="435832"/>
            <a:chOff x="-4022331" y="3405982"/>
            <a:chExt cx="8475243" cy="435832"/>
          </a:xfrm>
        </p:grpSpPr>
        <p:sp>
          <p:nvSpPr>
            <p:cNvPr id="12" name="Rectangle: Rounded Corners 11">
              <a:extLst>
                <a:ext uri="{FF2B5EF4-FFF2-40B4-BE49-F238E27FC236}">
                  <a16:creationId xmlns:a16="http://schemas.microsoft.com/office/drawing/2014/main" id="{1C00D334-93C0-4F5D-831C-65B85170704A}"/>
                </a:ext>
              </a:extLst>
            </p:cNvPr>
            <p:cNvSpPr/>
            <p:nvPr/>
          </p:nvSpPr>
          <p:spPr>
            <a:xfrm>
              <a:off x="-4022331" y="3405982"/>
              <a:ext cx="6190378" cy="435832"/>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a:extLst>
                <a:ext uri="{FF2B5EF4-FFF2-40B4-BE49-F238E27FC236}">
                  <a16:creationId xmlns:a16="http://schemas.microsoft.com/office/drawing/2014/main" id="{8C9D820F-E850-4313-BE2A-527CC2B84D7E}"/>
                </a:ext>
              </a:extLst>
            </p:cNvPr>
            <p:cNvSpPr txBox="1"/>
            <p:nvPr/>
          </p:nvSpPr>
          <p:spPr>
            <a:xfrm>
              <a:off x="2857160" y="3405982"/>
              <a:ext cx="1595752" cy="400110"/>
            </a:xfrm>
            <a:prstGeom prst="rect">
              <a:avLst/>
            </a:prstGeom>
            <a:noFill/>
          </p:spPr>
          <p:txBody>
            <a:bodyPr wrap="square" rtlCol="0">
              <a:spAutoFit/>
            </a:bodyPr>
            <a:lstStyle/>
            <a:p>
              <a:r>
                <a:rPr lang="en-CA" sz="2000" dirty="0">
                  <a:solidFill>
                    <a:srgbClr val="C00000"/>
                  </a:solidFill>
                </a:rPr>
                <a:t>Record</a:t>
              </a:r>
            </a:p>
          </p:txBody>
        </p:sp>
        <p:cxnSp>
          <p:nvCxnSpPr>
            <p:cNvPr id="14" name="Straight Arrow Connector 13">
              <a:extLst>
                <a:ext uri="{FF2B5EF4-FFF2-40B4-BE49-F238E27FC236}">
                  <a16:creationId xmlns:a16="http://schemas.microsoft.com/office/drawing/2014/main" id="{2B32A4BC-B875-4B8E-B083-474EB2ED0F18}"/>
                </a:ext>
              </a:extLst>
            </p:cNvPr>
            <p:cNvCxnSpPr>
              <a:cxnSpLocks/>
            </p:cNvCxnSpPr>
            <p:nvPr/>
          </p:nvCxnSpPr>
          <p:spPr>
            <a:xfrm flipH="1">
              <a:off x="2343129" y="3623898"/>
              <a:ext cx="514031"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E728FD04-093A-4D66-A2BD-C4BEDBF7729B}"/>
              </a:ext>
            </a:extLst>
          </p:cNvPr>
          <p:cNvGrpSpPr/>
          <p:nvPr/>
        </p:nvGrpSpPr>
        <p:grpSpPr>
          <a:xfrm>
            <a:off x="5346741" y="5519118"/>
            <a:ext cx="3988011" cy="435832"/>
            <a:chOff x="464901" y="3405982"/>
            <a:chExt cx="3988011" cy="435832"/>
          </a:xfrm>
        </p:grpSpPr>
        <p:sp>
          <p:nvSpPr>
            <p:cNvPr id="18" name="Rectangle: Rounded Corners 17">
              <a:extLst>
                <a:ext uri="{FF2B5EF4-FFF2-40B4-BE49-F238E27FC236}">
                  <a16:creationId xmlns:a16="http://schemas.microsoft.com/office/drawing/2014/main" id="{79F8AE1B-7624-49FC-BFCF-30C860440ED5}"/>
                </a:ext>
              </a:extLst>
            </p:cNvPr>
            <p:cNvSpPr/>
            <p:nvPr/>
          </p:nvSpPr>
          <p:spPr>
            <a:xfrm>
              <a:off x="464901" y="3405982"/>
              <a:ext cx="1703146" cy="435832"/>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TextBox 18">
              <a:extLst>
                <a:ext uri="{FF2B5EF4-FFF2-40B4-BE49-F238E27FC236}">
                  <a16:creationId xmlns:a16="http://schemas.microsoft.com/office/drawing/2014/main" id="{41902FEF-97DA-46F3-98FC-1798335D4583}"/>
                </a:ext>
              </a:extLst>
            </p:cNvPr>
            <p:cNvSpPr txBox="1"/>
            <p:nvPr/>
          </p:nvSpPr>
          <p:spPr>
            <a:xfrm>
              <a:off x="2857160" y="3405982"/>
              <a:ext cx="1595752" cy="400110"/>
            </a:xfrm>
            <a:prstGeom prst="rect">
              <a:avLst/>
            </a:prstGeom>
            <a:noFill/>
          </p:spPr>
          <p:txBody>
            <a:bodyPr wrap="square" rtlCol="0">
              <a:spAutoFit/>
            </a:bodyPr>
            <a:lstStyle/>
            <a:p>
              <a:r>
                <a:rPr lang="en-CA" sz="2000" dirty="0">
                  <a:solidFill>
                    <a:srgbClr val="C00000"/>
                  </a:solidFill>
                </a:rPr>
                <a:t>Value</a:t>
              </a:r>
            </a:p>
          </p:txBody>
        </p:sp>
        <p:cxnSp>
          <p:nvCxnSpPr>
            <p:cNvPr id="20" name="Straight Arrow Connector 19">
              <a:extLst>
                <a:ext uri="{FF2B5EF4-FFF2-40B4-BE49-F238E27FC236}">
                  <a16:creationId xmlns:a16="http://schemas.microsoft.com/office/drawing/2014/main" id="{AAB92B30-49C6-4426-9E6A-92F2A793DBC7}"/>
                </a:ext>
              </a:extLst>
            </p:cNvPr>
            <p:cNvCxnSpPr>
              <a:cxnSpLocks/>
            </p:cNvCxnSpPr>
            <p:nvPr/>
          </p:nvCxnSpPr>
          <p:spPr>
            <a:xfrm flipH="1">
              <a:off x="2343129" y="3623898"/>
              <a:ext cx="514031"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6017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0D72-D1AC-4642-9096-9C137749F9AB}"/>
              </a:ext>
            </a:extLst>
          </p:cNvPr>
          <p:cNvSpPr>
            <a:spLocks noGrp="1"/>
          </p:cNvSpPr>
          <p:nvPr>
            <p:ph type="title"/>
          </p:nvPr>
        </p:nvSpPr>
        <p:spPr/>
        <p:txBody>
          <a:bodyPr/>
          <a:lstStyle/>
          <a:p>
            <a:r>
              <a:rPr lang="en-CA" dirty="0">
                <a:solidFill>
                  <a:schemeClr val="bg1"/>
                </a:solidFill>
              </a:rPr>
              <a:t>Database Concepts</a:t>
            </a:r>
          </a:p>
        </p:txBody>
      </p:sp>
      <p:sp>
        <p:nvSpPr>
          <p:cNvPr id="3" name="Content Placeholder 2">
            <a:extLst>
              <a:ext uri="{FF2B5EF4-FFF2-40B4-BE49-F238E27FC236}">
                <a16:creationId xmlns:a16="http://schemas.microsoft.com/office/drawing/2014/main" id="{950A321B-0CF5-410F-92F6-9197177864DC}"/>
              </a:ext>
            </a:extLst>
          </p:cNvPr>
          <p:cNvSpPr>
            <a:spLocks noGrp="1"/>
          </p:cNvSpPr>
          <p:nvPr>
            <p:ph idx="1"/>
          </p:nvPr>
        </p:nvSpPr>
        <p:spPr>
          <a:xfrm>
            <a:off x="168880" y="1853248"/>
            <a:ext cx="11159877" cy="4818578"/>
          </a:xfrm>
        </p:spPr>
        <p:txBody>
          <a:bodyPr>
            <a:normAutofit/>
          </a:bodyPr>
          <a:lstStyle/>
          <a:p>
            <a:pPr lvl="1"/>
            <a:r>
              <a:rPr lang="en-CA" sz="2000" dirty="0">
                <a:solidFill>
                  <a:schemeClr val="bg1"/>
                </a:solidFill>
              </a:rPr>
              <a:t>How are database tables related?</a:t>
            </a:r>
          </a:p>
          <a:p>
            <a:pPr lvl="2"/>
            <a:r>
              <a:rPr lang="en-CA" sz="2000" dirty="0">
                <a:solidFill>
                  <a:schemeClr val="bg1"/>
                </a:solidFill>
              </a:rPr>
              <a:t>Tables use ID numbers to show a link to another piece of information</a:t>
            </a:r>
          </a:p>
          <a:p>
            <a:pPr lvl="2"/>
            <a:r>
              <a:rPr lang="en-CA" sz="2000" dirty="0">
                <a:solidFill>
                  <a:schemeClr val="bg1"/>
                </a:solidFill>
              </a:rPr>
              <a:t>These are called ‘keys’</a:t>
            </a:r>
          </a:p>
          <a:p>
            <a:pPr lvl="1"/>
            <a:r>
              <a:rPr lang="en-CA" sz="2000" dirty="0">
                <a:solidFill>
                  <a:schemeClr val="bg1"/>
                </a:solidFill>
              </a:rPr>
              <a:t>In HIFIS you can create </a:t>
            </a:r>
            <a:r>
              <a:rPr lang="en-CA" sz="2000" b="1" dirty="0">
                <a:solidFill>
                  <a:schemeClr val="bg1"/>
                </a:solidFill>
              </a:rPr>
              <a:t>Clients</a:t>
            </a:r>
            <a:r>
              <a:rPr lang="en-CA" sz="2000" dirty="0">
                <a:solidFill>
                  <a:schemeClr val="bg1"/>
                </a:solidFill>
              </a:rPr>
              <a:t> and </a:t>
            </a:r>
            <a:r>
              <a:rPr lang="en-CA" sz="2000" b="1" dirty="0">
                <a:solidFill>
                  <a:schemeClr val="bg1"/>
                </a:solidFill>
              </a:rPr>
              <a:t>People</a:t>
            </a:r>
          </a:p>
          <a:p>
            <a:pPr lvl="2"/>
            <a:r>
              <a:rPr lang="en-CA" sz="2000" b="1" dirty="0">
                <a:solidFill>
                  <a:schemeClr val="bg1"/>
                </a:solidFill>
              </a:rPr>
              <a:t>Clients</a:t>
            </a:r>
            <a:r>
              <a:rPr lang="en-CA" sz="2000" dirty="0">
                <a:solidFill>
                  <a:schemeClr val="bg1"/>
                </a:solidFill>
              </a:rPr>
              <a:t> are the individuals and families you serve</a:t>
            </a:r>
          </a:p>
          <a:p>
            <a:pPr lvl="2"/>
            <a:r>
              <a:rPr lang="en-CA" sz="2000" b="1" dirty="0">
                <a:solidFill>
                  <a:schemeClr val="bg1"/>
                </a:solidFill>
              </a:rPr>
              <a:t>People</a:t>
            </a:r>
            <a:r>
              <a:rPr lang="en-CA" sz="2000" dirty="0">
                <a:solidFill>
                  <a:schemeClr val="bg1"/>
                </a:solidFill>
              </a:rPr>
              <a:t> are involved with your </a:t>
            </a:r>
            <a:r>
              <a:rPr lang="en-CA" sz="2000" b="1" dirty="0">
                <a:solidFill>
                  <a:schemeClr val="bg1"/>
                </a:solidFill>
              </a:rPr>
              <a:t>Clients</a:t>
            </a:r>
            <a:r>
              <a:rPr lang="en-CA" sz="2000" dirty="0">
                <a:solidFill>
                  <a:schemeClr val="bg1"/>
                </a:solidFill>
              </a:rPr>
              <a:t>’ service (landlords, case workers…)</a:t>
            </a:r>
          </a:p>
          <a:p>
            <a:pPr lvl="4"/>
            <a:r>
              <a:rPr lang="en-CA" sz="2000" dirty="0">
                <a:solidFill>
                  <a:schemeClr val="bg1"/>
                </a:solidFill>
              </a:rPr>
              <a:t>Everyone is a ‘</a:t>
            </a:r>
            <a:r>
              <a:rPr lang="en-CA" sz="2000" b="1" dirty="0">
                <a:solidFill>
                  <a:schemeClr val="bg1"/>
                </a:solidFill>
              </a:rPr>
              <a:t>Person</a:t>
            </a:r>
            <a:r>
              <a:rPr lang="en-CA" sz="2000" dirty="0">
                <a:solidFill>
                  <a:schemeClr val="bg1"/>
                </a:solidFill>
              </a:rPr>
              <a:t>’…but not everyone is a ‘</a:t>
            </a:r>
            <a:r>
              <a:rPr lang="en-CA" sz="2000" b="1" dirty="0">
                <a:solidFill>
                  <a:schemeClr val="bg1"/>
                </a:solidFill>
              </a:rPr>
              <a:t>Client</a:t>
            </a:r>
            <a:r>
              <a:rPr lang="en-CA" sz="2000" dirty="0">
                <a:solidFill>
                  <a:schemeClr val="bg1"/>
                </a:solidFill>
              </a:rPr>
              <a:t>’</a:t>
            </a:r>
          </a:p>
          <a:p>
            <a:pPr lvl="1"/>
            <a:r>
              <a:rPr lang="en-CA" sz="2000" dirty="0">
                <a:solidFill>
                  <a:schemeClr val="bg1"/>
                </a:solidFill>
              </a:rPr>
              <a:t>To make the storage of data efficient, common attributes of a person are stored in a database table called </a:t>
            </a:r>
            <a:r>
              <a:rPr lang="en-CA" sz="2000" b="1" dirty="0" err="1">
                <a:solidFill>
                  <a:schemeClr val="bg1"/>
                </a:solidFill>
              </a:rPr>
              <a:t>HIFIS_People</a:t>
            </a:r>
            <a:endParaRPr lang="en-CA" sz="2000" b="1" dirty="0">
              <a:solidFill>
                <a:schemeClr val="bg1"/>
              </a:solidFill>
            </a:endParaRPr>
          </a:p>
          <a:p>
            <a:pPr lvl="1"/>
            <a:r>
              <a:rPr lang="en-CA" sz="2000" dirty="0">
                <a:solidFill>
                  <a:schemeClr val="bg1"/>
                </a:solidFill>
              </a:rPr>
              <a:t>Additional information that only relates to </a:t>
            </a:r>
            <a:r>
              <a:rPr lang="en-CA" sz="2000" b="1" dirty="0">
                <a:solidFill>
                  <a:schemeClr val="bg1"/>
                </a:solidFill>
              </a:rPr>
              <a:t>clients</a:t>
            </a:r>
            <a:r>
              <a:rPr lang="en-CA" sz="2000" dirty="0">
                <a:solidFill>
                  <a:schemeClr val="bg1"/>
                </a:solidFill>
              </a:rPr>
              <a:t> is stored in the </a:t>
            </a:r>
            <a:r>
              <a:rPr lang="en-CA" sz="2000" b="1" dirty="0" err="1">
                <a:solidFill>
                  <a:schemeClr val="bg1"/>
                </a:solidFill>
              </a:rPr>
              <a:t>HIFIS_Clients</a:t>
            </a:r>
            <a:r>
              <a:rPr lang="en-CA" sz="2000" b="1" dirty="0">
                <a:solidFill>
                  <a:schemeClr val="bg1"/>
                </a:solidFill>
              </a:rPr>
              <a:t> </a:t>
            </a:r>
            <a:r>
              <a:rPr lang="en-CA" sz="2000" dirty="0">
                <a:solidFill>
                  <a:schemeClr val="bg1"/>
                </a:solidFill>
              </a:rPr>
              <a:t>table</a:t>
            </a:r>
          </a:p>
        </p:txBody>
      </p:sp>
    </p:spTree>
    <p:extLst>
      <p:ext uri="{BB962C8B-B14F-4D97-AF65-F5344CB8AC3E}">
        <p14:creationId xmlns:p14="http://schemas.microsoft.com/office/powerpoint/2010/main" val="353233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0D72-D1AC-4642-9096-9C137749F9AB}"/>
              </a:ext>
            </a:extLst>
          </p:cNvPr>
          <p:cNvSpPr>
            <a:spLocks noGrp="1"/>
          </p:cNvSpPr>
          <p:nvPr>
            <p:ph type="title"/>
          </p:nvPr>
        </p:nvSpPr>
        <p:spPr/>
        <p:txBody>
          <a:bodyPr/>
          <a:lstStyle/>
          <a:p>
            <a:r>
              <a:rPr lang="en-CA" dirty="0">
                <a:solidFill>
                  <a:schemeClr val="bg1"/>
                </a:solidFill>
              </a:rPr>
              <a:t>Database Concepts</a:t>
            </a:r>
          </a:p>
        </p:txBody>
      </p:sp>
      <p:sp>
        <p:nvSpPr>
          <p:cNvPr id="4" name="Speech Bubble: Rectangle 3">
            <a:extLst>
              <a:ext uri="{FF2B5EF4-FFF2-40B4-BE49-F238E27FC236}">
                <a16:creationId xmlns:a16="http://schemas.microsoft.com/office/drawing/2014/main" id="{51D00D12-CC69-437D-9A77-0B2EC0746644}"/>
              </a:ext>
            </a:extLst>
          </p:cNvPr>
          <p:cNvSpPr/>
          <p:nvPr/>
        </p:nvSpPr>
        <p:spPr>
          <a:xfrm>
            <a:off x="8031894" y="4709269"/>
            <a:ext cx="4005630" cy="1370255"/>
          </a:xfrm>
          <a:prstGeom prst="wedgeRectCallout">
            <a:avLst>
              <a:gd name="adj1" fmla="val 35925"/>
              <a:gd name="adj2" fmla="val 1079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a:solidFill>
                  <a:schemeClr val="bg1"/>
                </a:solidFill>
              </a:rPr>
              <a:t>Tables can only have one Primary Key, but they can contain many Foreign Keys that refer to other tables. </a:t>
            </a:r>
          </a:p>
        </p:txBody>
      </p:sp>
      <p:graphicFrame>
        <p:nvGraphicFramePr>
          <p:cNvPr id="5" name="Table 5">
            <a:extLst>
              <a:ext uri="{FF2B5EF4-FFF2-40B4-BE49-F238E27FC236}">
                <a16:creationId xmlns:a16="http://schemas.microsoft.com/office/drawing/2014/main" id="{B7C41AD1-4F08-451C-9422-407D071A1D57}"/>
              </a:ext>
            </a:extLst>
          </p:cNvPr>
          <p:cNvGraphicFramePr>
            <a:graphicFrameLocks noGrp="1"/>
          </p:cNvGraphicFramePr>
          <p:nvPr>
            <p:extLst>
              <p:ext uri="{D42A27DB-BD31-4B8C-83A1-F6EECF244321}">
                <p14:modId xmlns:p14="http://schemas.microsoft.com/office/powerpoint/2010/main" val="2933144231"/>
              </p:ext>
            </p:extLst>
          </p:nvPr>
        </p:nvGraphicFramePr>
        <p:xfrm>
          <a:off x="5681183" y="2321052"/>
          <a:ext cx="6190379" cy="1981200"/>
        </p:xfrm>
        <a:graphic>
          <a:graphicData uri="http://schemas.openxmlformats.org/drawingml/2006/table">
            <a:tbl>
              <a:tblPr firstRow="1" bandRow="1">
                <a:tableStyleId>{5C22544A-7EE6-4342-B048-85BDC9FD1C3A}</a:tableStyleId>
              </a:tblPr>
              <a:tblGrid>
                <a:gridCol w="1247675">
                  <a:extLst>
                    <a:ext uri="{9D8B030D-6E8A-4147-A177-3AD203B41FA5}">
                      <a16:colId xmlns:a16="http://schemas.microsoft.com/office/drawing/2014/main" val="1580039996"/>
                    </a:ext>
                  </a:extLst>
                </a:gridCol>
                <a:gridCol w="1569308">
                  <a:extLst>
                    <a:ext uri="{9D8B030D-6E8A-4147-A177-3AD203B41FA5}">
                      <a16:colId xmlns:a16="http://schemas.microsoft.com/office/drawing/2014/main" val="2669488712"/>
                    </a:ext>
                  </a:extLst>
                </a:gridCol>
                <a:gridCol w="1631092">
                  <a:extLst>
                    <a:ext uri="{9D8B030D-6E8A-4147-A177-3AD203B41FA5}">
                      <a16:colId xmlns:a16="http://schemas.microsoft.com/office/drawing/2014/main" val="2664939815"/>
                    </a:ext>
                  </a:extLst>
                </a:gridCol>
                <a:gridCol w="1742304">
                  <a:extLst>
                    <a:ext uri="{9D8B030D-6E8A-4147-A177-3AD203B41FA5}">
                      <a16:colId xmlns:a16="http://schemas.microsoft.com/office/drawing/2014/main" val="595170613"/>
                    </a:ext>
                  </a:extLst>
                </a:gridCol>
              </a:tblGrid>
              <a:tr h="370840">
                <a:tc>
                  <a:txBody>
                    <a:bodyPr/>
                    <a:lstStyle/>
                    <a:p>
                      <a:r>
                        <a:rPr lang="en-CA" sz="2000" b="0" dirty="0" err="1">
                          <a:solidFill>
                            <a:schemeClr val="bg1"/>
                          </a:solidFill>
                        </a:rPr>
                        <a:t>PersonID</a:t>
                      </a:r>
                      <a:endParaRPr lang="en-CA" sz="2000" b="0" dirty="0">
                        <a:solidFill>
                          <a:schemeClr val="bg1"/>
                        </a:solidFill>
                      </a:endParaRPr>
                    </a:p>
                  </a:txBody>
                  <a:tcPr/>
                </a:tc>
                <a:tc>
                  <a:txBody>
                    <a:bodyPr/>
                    <a:lstStyle/>
                    <a:p>
                      <a:r>
                        <a:rPr lang="en-CA" sz="2000" b="0" dirty="0">
                          <a:solidFill>
                            <a:schemeClr val="bg1"/>
                          </a:solidFill>
                        </a:rPr>
                        <a:t>FirstName</a:t>
                      </a:r>
                    </a:p>
                  </a:txBody>
                  <a:tcPr/>
                </a:tc>
                <a:tc>
                  <a:txBody>
                    <a:bodyPr/>
                    <a:lstStyle/>
                    <a:p>
                      <a:r>
                        <a:rPr lang="en-CA" sz="2000" b="0" dirty="0" err="1">
                          <a:solidFill>
                            <a:schemeClr val="bg1"/>
                          </a:solidFill>
                        </a:rPr>
                        <a:t>LastName</a:t>
                      </a:r>
                      <a:endParaRPr lang="en-CA" sz="2000" b="0" dirty="0">
                        <a:solidFill>
                          <a:schemeClr val="bg1"/>
                        </a:solidFill>
                      </a:endParaRPr>
                    </a:p>
                  </a:txBody>
                  <a:tcPr/>
                </a:tc>
                <a:tc>
                  <a:txBody>
                    <a:bodyPr/>
                    <a:lstStyle/>
                    <a:p>
                      <a:r>
                        <a:rPr lang="en-CA" sz="2000" b="0" dirty="0">
                          <a:solidFill>
                            <a:schemeClr val="bg1"/>
                          </a:solidFill>
                        </a:rPr>
                        <a:t>DOB</a:t>
                      </a:r>
                    </a:p>
                  </a:txBody>
                  <a:tcPr/>
                </a:tc>
                <a:extLst>
                  <a:ext uri="{0D108BD9-81ED-4DB2-BD59-A6C34878D82A}">
                    <a16:rowId xmlns:a16="http://schemas.microsoft.com/office/drawing/2014/main" val="3472809962"/>
                  </a:ext>
                </a:extLst>
              </a:tr>
              <a:tr h="370840">
                <a:tc>
                  <a:txBody>
                    <a:bodyPr/>
                    <a:lstStyle/>
                    <a:p>
                      <a:r>
                        <a:rPr lang="en-CA" sz="2000" dirty="0"/>
                        <a:t>1</a:t>
                      </a:r>
                    </a:p>
                  </a:txBody>
                  <a:tcPr/>
                </a:tc>
                <a:tc>
                  <a:txBody>
                    <a:bodyPr/>
                    <a:lstStyle/>
                    <a:p>
                      <a:r>
                        <a:rPr lang="en-CA" sz="2000" dirty="0"/>
                        <a:t>Alex</a:t>
                      </a:r>
                    </a:p>
                  </a:txBody>
                  <a:tcPr/>
                </a:tc>
                <a:tc>
                  <a:txBody>
                    <a:bodyPr/>
                    <a:lstStyle/>
                    <a:p>
                      <a:r>
                        <a:rPr lang="en-CA" sz="2000" dirty="0"/>
                        <a:t>Smith</a:t>
                      </a:r>
                    </a:p>
                  </a:txBody>
                  <a:tcPr/>
                </a:tc>
                <a:tc>
                  <a:txBody>
                    <a:bodyPr/>
                    <a:lstStyle/>
                    <a:p>
                      <a:r>
                        <a:rPr lang="en-CA" sz="2000" dirty="0"/>
                        <a:t>1998-11-09</a:t>
                      </a:r>
                    </a:p>
                  </a:txBody>
                  <a:tcPr/>
                </a:tc>
                <a:extLst>
                  <a:ext uri="{0D108BD9-81ED-4DB2-BD59-A6C34878D82A}">
                    <a16:rowId xmlns:a16="http://schemas.microsoft.com/office/drawing/2014/main" val="991997568"/>
                  </a:ext>
                </a:extLst>
              </a:tr>
              <a:tr h="370840">
                <a:tc>
                  <a:txBody>
                    <a:bodyPr/>
                    <a:lstStyle/>
                    <a:p>
                      <a:r>
                        <a:rPr lang="en-CA" sz="2000" dirty="0"/>
                        <a:t>2</a:t>
                      </a:r>
                    </a:p>
                  </a:txBody>
                  <a:tcPr/>
                </a:tc>
                <a:tc>
                  <a:txBody>
                    <a:bodyPr/>
                    <a:lstStyle/>
                    <a:p>
                      <a:r>
                        <a:rPr lang="en-CA" sz="2000" dirty="0"/>
                        <a:t>Brando</a:t>
                      </a:r>
                    </a:p>
                  </a:txBody>
                  <a:tcPr/>
                </a:tc>
                <a:tc>
                  <a:txBody>
                    <a:bodyPr/>
                    <a:lstStyle/>
                    <a:p>
                      <a:r>
                        <a:rPr lang="en-CA" sz="2000" dirty="0"/>
                        <a:t>Johns</a:t>
                      </a:r>
                    </a:p>
                  </a:txBody>
                  <a:tcPr/>
                </a:tc>
                <a:tc>
                  <a:txBody>
                    <a:bodyPr/>
                    <a:lstStyle/>
                    <a:p>
                      <a:r>
                        <a:rPr lang="en-CA" sz="2000" dirty="0"/>
                        <a:t>1977-03-14</a:t>
                      </a:r>
                    </a:p>
                  </a:txBody>
                  <a:tcPr/>
                </a:tc>
                <a:extLst>
                  <a:ext uri="{0D108BD9-81ED-4DB2-BD59-A6C34878D82A}">
                    <a16:rowId xmlns:a16="http://schemas.microsoft.com/office/drawing/2014/main" val="258572669"/>
                  </a:ext>
                </a:extLst>
              </a:tr>
              <a:tr h="370840">
                <a:tc>
                  <a:txBody>
                    <a:bodyPr/>
                    <a:lstStyle/>
                    <a:p>
                      <a:r>
                        <a:rPr lang="en-CA" sz="2000" dirty="0"/>
                        <a:t>3</a:t>
                      </a:r>
                    </a:p>
                  </a:txBody>
                  <a:tcPr/>
                </a:tc>
                <a:tc>
                  <a:txBody>
                    <a:bodyPr/>
                    <a:lstStyle/>
                    <a:p>
                      <a:r>
                        <a:rPr lang="en-CA" sz="2000" dirty="0" err="1"/>
                        <a:t>Catsy</a:t>
                      </a:r>
                      <a:endParaRPr lang="en-CA" sz="2000" dirty="0"/>
                    </a:p>
                  </a:txBody>
                  <a:tcPr/>
                </a:tc>
                <a:tc>
                  <a:txBody>
                    <a:bodyPr/>
                    <a:lstStyle/>
                    <a:p>
                      <a:r>
                        <a:rPr lang="en-CA" sz="2000" dirty="0"/>
                        <a:t>Miller</a:t>
                      </a:r>
                    </a:p>
                  </a:txBody>
                  <a:tcPr/>
                </a:tc>
                <a:tc>
                  <a:txBody>
                    <a:bodyPr/>
                    <a:lstStyle/>
                    <a:p>
                      <a:r>
                        <a:rPr lang="en-CA" sz="2000" dirty="0"/>
                        <a:t>2001-01-29</a:t>
                      </a:r>
                    </a:p>
                  </a:txBody>
                  <a:tcPr/>
                </a:tc>
                <a:extLst>
                  <a:ext uri="{0D108BD9-81ED-4DB2-BD59-A6C34878D82A}">
                    <a16:rowId xmlns:a16="http://schemas.microsoft.com/office/drawing/2014/main" val="2890827748"/>
                  </a:ext>
                </a:extLst>
              </a:tr>
              <a:tr h="370840">
                <a:tc>
                  <a:txBody>
                    <a:bodyPr/>
                    <a:lstStyle/>
                    <a:p>
                      <a:r>
                        <a:rPr lang="en-CA" sz="2000" dirty="0"/>
                        <a:t>4</a:t>
                      </a:r>
                    </a:p>
                  </a:txBody>
                  <a:tcPr/>
                </a:tc>
                <a:tc>
                  <a:txBody>
                    <a:bodyPr/>
                    <a:lstStyle/>
                    <a:p>
                      <a:r>
                        <a:rPr lang="en-CA" sz="2000" dirty="0"/>
                        <a:t>Drew</a:t>
                      </a:r>
                    </a:p>
                  </a:txBody>
                  <a:tcPr/>
                </a:tc>
                <a:tc>
                  <a:txBody>
                    <a:bodyPr/>
                    <a:lstStyle/>
                    <a:p>
                      <a:r>
                        <a:rPr lang="en-CA" sz="2000" dirty="0"/>
                        <a:t>Stevens</a:t>
                      </a:r>
                    </a:p>
                  </a:txBody>
                  <a:tcPr/>
                </a:tc>
                <a:tc>
                  <a:txBody>
                    <a:bodyPr/>
                    <a:lstStyle/>
                    <a:p>
                      <a:r>
                        <a:rPr lang="en-CA" sz="2000" dirty="0"/>
                        <a:t>1983-08-07</a:t>
                      </a:r>
                    </a:p>
                  </a:txBody>
                  <a:tcPr/>
                </a:tc>
                <a:extLst>
                  <a:ext uri="{0D108BD9-81ED-4DB2-BD59-A6C34878D82A}">
                    <a16:rowId xmlns:a16="http://schemas.microsoft.com/office/drawing/2014/main" val="1302592354"/>
                  </a:ext>
                </a:extLst>
              </a:tr>
            </a:tbl>
          </a:graphicData>
        </a:graphic>
      </p:graphicFrame>
      <p:grpSp>
        <p:nvGrpSpPr>
          <p:cNvPr id="10" name="Group 9">
            <a:extLst>
              <a:ext uri="{FF2B5EF4-FFF2-40B4-BE49-F238E27FC236}">
                <a16:creationId xmlns:a16="http://schemas.microsoft.com/office/drawing/2014/main" id="{567528F4-6331-4E8B-8BC5-F6A2D4D0DA10}"/>
              </a:ext>
            </a:extLst>
          </p:cNvPr>
          <p:cNvGrpSpPr/>
          <p:nvPr/>
        </p:nvGrpSpPr>
        <p:grpSpPr>
          <a:xfrm>
            <a:off x="5681183" y="2292604"/>
            <a:ext cx="1814355" cy="2916808"/>
            <a:chOff x="863243" y="3136864"/>
            <a:chExt cx="1814355" cy="2916808"/>
          </a:xfrm>
        </p:grpSpPr>
        <p:sp>
          <p:nvSpPr>
            <p:cNvPr id="6" name="Rectangle: Rounded Corners 5">
              <a:extLst>
                <a:ext uri="{FF2B5EF4-FFF2-40B4-BE49-F238E27FC236}">
                  <a16:creationId xmlns:a16="http://schemas.microsoft.com/office/drawing/2014/main" id="{A822B7D4-E2D8-48CF-9C83-9B12FA3E6C28}"/>
                </a:ext>
              </a:extLst>
            </p:cNvPr>
            <p:cNvSpPr/>
            <p:nvPr/>
          </p:nvSpPr>
          <p:spPr>
            <a:xfrm>
              <a:off x="863243" y="3136864"/>
              <a:ext cx="1262119" cy="201863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54768E38-43BF-4481-8148-AC324F4F7B86}"/>
                </a:ext>
              </a:extLst>
            </p:cNvPr>
            <p:cNvSpPr txBox="1"/>
            <p:nvPr/>
          </p:nvSpPr>
          <p:spPr>
            <a:xfrm>
              <a:off x="974453" y="5653562"/>
              <a:ext cx="1703145" cy="400110"/>
            </a:xfrm>
            <a:prstGeom prst="rect">
              <a:avLst/>
            </a:prstGeom>
            <a:noFill/>
          </p:spPr>
          <p:txBody>
            <a:bodyPr wrap="square" rtlCol="0">
              <a:spAutoFit/>
            </a:bodyPr>
            <a:lstStyle/>
            <a:p>
              <a:r>
                <a:rPr lang="en-CA" sz="2000" dirty="0">
                  <a:solidFill>
                    <a:srgbClr val="C00000"/>
                  </a:solidFill>
                </a:rPr>
                <a:t>Primary Key</a:t>
              </a:r>
            </a:p>
          </p:txBody>
        </p:sp>
        <p:cxnSp>
          <p:nvCxnSpPr>
            <p:cNvPr id="9" name="Straight Arrow Connector 8">
              <a:extLst>
                <a:ext uri="{FF2B5EF4-FFF2-40B4-BE49-F238E27FC236}">
                  <a16:creationId xmlns:a16="http://schemas.microsoft.com/office/drawing/2014/main" id="{90AD3906-041B-4D19-895C-A2E2E798CD55}"/>
                </a:ext>
              </a:extLst>
            </p:cNvPr>
            <p:cNvCxnSpPr/>
            <p:nvPr/>
          </p:nvCxnSpPr>
          <p:spPr>
            <a:xfrm flipV="1">
              <a:off x="1495168" y="5239266"/>
              <a:ext cx="0" cy="38192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21" name="Table 5">
            <a:extLst>
              <a:ext uri="{FF2B5EF4-FFF2-40B4-BE49-F238E27FC236}">
                <a16:creationId xmlns:a16="http://schemas.microsoft.com/office/drawing/2014/main" id="{DADFC01A-5F1D-4743-83DA-87C657699957}"/>
              </a:ext>
            </a:extLst>
          </p:cNvPr>
          <p:cNvGraphicFramePr>
            <a:graphicFrameLocks noGrp="1"/>
          </p:cNvGraphicFramePr>
          <p:nvPr>
            <p:extLst>
              <p:ext uri="{D42A27DB-BD31-4B8C-83A1-F6EECF244321}">
                <p14:modId xmlns:p14="http://schemas.microsoft.com/office/powerpoint/2010/main" val="3994381032"/>
              </p:ext>
            </p:extLst>
          </p:nvPr>
        </p:nvGraphicFramePr>
        <p:xfrm>
          <a:off x="628914" y="2330037"/>
          <a:ext cx="2816983" cy="1981200"/>
        </p:xfrm>
        <a:graphic>
          <a:graphicData uri="http://schemas.openxmlformats.org/drawingml/2006/table">
            <a:tbl>
              <a:tblPr firstRow="1" bandRow="1">
                <a:tableStyleId>{5C22544A-7EE6-4342-B048-85BDC9FD1C3A}</a:tableStyleId>
              </a:tblPr>
              <a:tblGrid>
                <a:gridCol w="1247675">
                  <a:extLst>
                    <a:ext uri="{9D8B030D-6E8A-4147-A177-3AD203B41FA5}">
                      <a16:colId xmlns:a16="http://schemas.microsoft.com/office/drawing/2014/main" val="1580039996"/>
                    </a:ext>
                  </a:extLst>
                </a:gridCol>
                <a:gridCol w="1569308">
                  <a:extLst>
                    <a:ext uri="{9D8B030D-6E8A-4147-A177-3AD203B41FA5}">
                      <a16:colId xmlns:a16="http://schemas.microsoft.com/office/drawing/2014/main" val="2669488712"/>
                    </a:ext>
                  </a:extLst>
                </a:gridCol>
              </a:tblGrid>
              <a:tr h="370840">
                <a:tc>
                  <a:txBody>
                    <a:bodyPr/>
                    <a:lstStyle/>
                    <a:p>
                      <a:r>
                        <a:rPr lang="en-CA" sz="2000" b="0" dirty="0">
                          <a:solidFill>
                            <a:schemeClr val="bg1"/>
                          </a:solidFill>
                        </a:rPr>
                        <a:t>ClientID</a:t>
                      </a:r>
                    </a:p>
                  </a:txBody>
                  <a:tcPr/>
                </a:tc>
                <a:tc>
                  <a:txBody>
                    <a:bodyPr/>
                    <a:lstStyle/>
                    <a:p>
                      <a:r>
                        <a:rPr lang="en-CA" sz="2000" b="0" dirty="0" err="1">
                          <a:solidFill>
                            <a:schemeClr val="bg1"/>
                          </a:solidFill>
                        </a:rPr>
                        <a:t>PersonID</a:t>
                      </a:r>
                      <a:endParaRPr lang="en-CA" sz="2000" b="0" dirty="0">
                        <a:solidFill>
                          <a:schemeClr val="bg1"/>
                        </a:solidFill>
                      </a:endParaRPr>
                    </a:p>
                  </a:txBody>
                  <a:tcPr/>
                </a:tc>
                <a:extLst>
                  <a:ext uri="{0D108BD9-81ED-4DB2-BD59-A6C34878D82A}">
                    <a16:rowId xmlns:a16="http://schemas.microsoft.com/office/drawing/2014/main" val="3472809962"/>
                  </a:ext>
                </a:extLst>
              </a:tr>
              <a:tr h="370840">
                <a:tc>
                  <a:txBody>
                    <a:bodyPr/>
                    <a:lstStyle/>
                    <a:p>
                      <a:r>
                        <a:rPr lang="en-CA" sz="2000" dirty="0"/>
                        <a:t>1101</a:t>
                      </a:r>
                    </a:p>
                  </a:txBody>
                  <a:tcPr/>
                </a:tc>
                <a:tc>
                  <a:txBody>
                    <a:bodyPr/>
                    <a:lstStyle/>
                    <a:p>
                      <a:r>
                        <a:rPr lang="en-CA" sz="2000" dirty="0"/>
                        <a:t>1</a:t>
                      </a:r>
                    </a:p>
                  </a:txBody>
                  <a:tcPr/>
                </a:tc>
                <a:extLst>
                  <a:ext uri="{0D108BD9-81ED-4DB2-BD59-A6C34878D82A}">
                    <a16:rowId xmlns:a16="http://schemas.microsoft.com/office/drawing/2014/main" val="991997568"/>
                  </a:ext>
                </a:extLst>
              </a:tr>
              <a:tr h="370840">
                <a:tc>
                  <a:txBody>
                    <a:bodyPr/>
                    <a:lstStyle/>
                    <a:p>
                      <a:r>
                        <a:rPr lang="en-CA" sz="2000" dirty="0"/>
                        <a:t>1102</a:t>
                      </a:r>
                    </a:p>
                  </a:txBody>
                  <a:tcPr/>
                </a:tc>
                <a:tc>
                  <a:txBody>
                    <a:bodyPr/>
                    <a:lstStyle/>
                    <a:p>
                      <a:r>
                        <a:rPr lang="en-CA" sz="2000" dirty="0"/>
                        <a:t>2</a:t>
                      </a:r>
                    </a:p>
                  </a:txBody>
                  <a:tcPr/>
                </a:tc>
                <a:extLst>
                  <a:ext uri="{0D108BD9-81ED-4DB2-BD59-A6C34878D82A}">
                    <a16:rowId xmlns:a16="http://schemas.microsoft.com/office/drawing/2014/main" val="258572669"/>
                  </a:ext>
                </a:extLst>
              </a:tr>
              <a:tr h="370840">
                <a:tc>
                  <a:txBody>
                    <a:bodyPr/>
                    <a:lstStyle/>
                    <a:p>
                      <a:r>
                        <a:rPr lang="en-CA" sz="2000" dirty="0"/>
                        <a:t>1103</a:t>
                      </a:r>
                    </a:p>
                  </a:txBody>
                  <a:tcPr/>
                </a:tc>
                <a:tc>
                  <a:txBody>
                    <a:bodyPr/>
                    <a:lstStyle/>
                    <a:p>
                      <a:r>
                        <a:rPr lang="en-CA" sz="2000" dirty="0"/>
                        <a:t>3</a:t>
                      </a:r>
                    </a:p>
                  </a:txBody>
                  <a:tcPr/>
                </a:tc>
                <a:extLst>
                  <a:ext uri="{0D108BD9-81ED-4DB2-BD59-A6C34878D82A}">
                    <a16:rowId xmlns:a16="http://schemas.microsoft.com/office/drawing/2014/main" val="2890827748"/>
                  </a:ext>
                </a:extLst>
              </a:tr>
              <a:tr h="370840">
                <a:tc>
                  <a:txBody>
                    <a:bodyPr/>
                    <a:lstStyle/>
                    <a:p>
                      <a:r>
                        <a:rPr lang="en-CA" sz="2000" dirty="0"/>
                        <a:t>1104</a:t>
                      </a:r>
                    </a:p>
                  </a:txBody>
                  <a:tcPr/>
                </a:tc>
                <a:tc>
                  <a:txBody>
                    <a:bodyPr/>
                    <a:lstStyle/>
                    <a:p>
                      <a:r>
                        <a:rPr lang="en-CA" sz="2000" dirty="0"/>
                        <a:t>4</a:t>
                      </a:r>
                    </a:p>
                  </a:txBody>
                  <a:tcPr/>
                </a:tc>
                <a:extLst>
                  <a:ext uri="{0D108BD9-81ED-4DB2-BD59-A6C34878D82A}">
                    <a16:rowId xmlns:a16="http://schemas.microsoft.com/office/drawing/2014/main" val="1302592354"/>
                  </a:ext>
                </a:extLst>
              </a:tr>
            </a:tbl>
          </a:graphicData>
        </a:graphic>
      </p:graphicFrame>
      <p:sp>
        <p:nvSpPr>
          <p:cNvPr id="22" name="Content Placeholder 2">
            <a:extLst>
              <a:ext uri="{FF2B5EF4-FFF2-40B4-BE49-F238E27FC236}">
                <a16:creationId xmlns:a16="http://schemas.microsoft.com/office/drawing/2014/main" id="{C31BD728-E025-49C2-B1C3-A5CD31665185}"/>
              </a:ext>
            </a:extLst>
          </p:cNvPr>
          <p:cNvSpPr>
            <a:spLocks noGrp="1"/>
          </p:cNvSpPr>
          <p:nvPr>
            <p:ph idx="1"/>
          </p:nvPr>
        </p:nvSpPr>
        <p:spPr>
          <a:xfrm>
            <a:off x="5156954" y="1760823"/>
            <a:ext cx="3412520" cy="560229"/>
          </a:xfrm>
        </p:spPr>
        <p:txBody>
          <a:bodyPr>
            <a:normAutofit/>
          </a:bodyPr>
          <a:lstStyle/>
          <a:p>
            <a:pPr marL="457200" lvl="1" indent="0">
              <a:buNone/>
            </a:pPr>
            <a:r>
              <a:rPr lang="en-CA" sz="2000" b="1" dirty="0" err="1">
                <a:solidFill>
                  <a:schemeClr val="bg1"/>
                </a:solidFill>
              </a:rPr>
              <a:t>HIFIS_People</a:t>
            </a:r>
            <a:r>
              <a:rPr lang="en-CA" sz="2000" b="1" dirty="0">
                <a:solidFill>
                  <a:schemeClr val="bg1"/>
                </a:solidFill>
              </a:rPr>
              <a:t> </a:t>
            </a:r>
            <a:r>
              <a:rPr lang="en-CA" sz="2000" dirty="0">
                <a:solidFill>
                  <a:schemeClr val="bg1"/>
                </a:solidFill>
              </a:rPr>
              <a:t>table</a:t>
            </a:r>
          </a:p>
        </p:txBody>
      </p:sp>
      <p:sp>
        <p:nvSpPr>
          <p:cNvPr id="23" name="Content Placeholder 2">
            <a:extLst>
              <a:ext uri="{FF2B5EF4-FFF2-40B4-BE49-F238E27FC236}">
                <a16:creationId xmlns:a16="http://schemas.microsoft.com/office/drawing/2014/main" id="{7873F514-002E-4947-9EBB-EE60AE758F6A}"/>
              </a:ext>
            </a:extLst>
          </p:cNvPr>
          <p:cNvSpPr txBox="1">
            <a:spLocks/>
          </p:cNvSpPr>
          <p:nvPr/>
        </p:nvSpPr>
        <p:spPr>
          <a:xfrm>
            <a:off x="148606" y="1831484"/>
            <a:ext cx="3412520" cy="56022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457200" lvl="1" indent="0">
              <a:buFont typeface="Wingdings 3" charset="2"/>
              <a:buNone/>
            </a:pPr>
            <a:r>
              <a:rPr lang="en-CA" sz="2000" b="1" dirty="0" err="1">
                <a:solidFill>
                  <a:schemeClr val="bg1"/>
                </a:solidFill>
              </a:rPr>
              <a:t>HIFIS_Clients</a:t>
            </a:r>
            <a:r>
              <a:rPr lang="en-CA" sz="2000" b="1" dirty="0">
                <a:solidFill>
                  <a:schemeClr val="bg1"/>
                </a:solidFill>
              </a:rPr>
              <a:t> </a:t>
            </a:r>
            <a:r>
              <a:rPr lang="en-CA" sz="2000" dirty="0">
                <a:solidFill>
                  <a:schemeClr val="bg1"/>
                </a:solidFill>
              </a:rPr>
              <a:t>table</a:t>
            </a:r>
          </a:p>
        </p:txBody>
      </p:sp>
      <p:grpSp>
        <p:nvGrpSpPr>
          <p:cNvPr id="24" name="Group 23">
            <a:extLst>
              <a:ext uri="{FF2B5EF4-FFF2-40B4-BE49-F238E27FC236}">
                <a16:creationId xmlns:a16="http://schemas.microsoft.com/office/drawing/2014/main" id="{FF1A927C-DA14-498D-8319-6E2EDB06FA86}"/>
              </a:ext>
            </a:extLst>
          </p:cNvPr>
          <p:cNvGrpSpPr/>
          <p:nvPr/>
        </p:nvGrpSpPr>
        <p:grpSpPr>
          <a:xfrm>
            <a:off x="618480" y="2321052"/>
            <a:ext cx="1814355" cy="2916808"/>
            <a:chOff x="863243" y="3136864"/>
            <a:chExt cx="1814355" cy="2916808"/>
          </a:xfrm>
        </p:grpSpPr>
        <p:sp>
          <p:nvSpPr>
            <p:cNvPr id="25" name="Rectangle: Rounded Corners 24">
              <a:extLst>
                <a:ext uri="{FF2B5EF4-FFF2-40B4-BE49-F238E27FC236}">
                  <a16:creationId xmlns:a16="http://schemas.microsoft.com/office/drawing/2014/main" id="{67F35FB3-85C9-43C3-BCEA-41DB4ED602C3}"/>
                </a:ext>
              </a:extLst>
            </p:cNvPr>
            <p:cNvSpPr/>
            <p:nvPr/>
          </p:nvSpPr>
          <p:spPr>
            <a:xfrm>
              <a:off x="863243" y="3136864"/>
              <a:ext cx="1262119" cy="201863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TextBox 25">
              <a:extLst>
                <a:ext uri="{FF2B5EF4-FFF2-40B4-BE49-F238E27FC236}">
                  <a16:creationId xmlns:a16="http://schemas.microsoft.com/office/drawing/2014/main" id="{F21541D8-814C-494A-B3F1-6379D94AF31A}"/>
                </a:ext>
              </a:extLst>
            </p:cNvPr>
            <p:cNvSpPr txBox="1"/>
            <p:nvPr/>
          </p:nvSpPr>
          <p:spPr>
            <a:xfrm>
              <a:off x="974453" y="5653562"/>
              <a:ext cx="1703145" cy="400110"/>
            </a:xfrm>
            <a:prstGeom prst="rect">
              <a:avLst/>
            </a:prstGeom>
            <a:noFill/>
          </p:spPr>
          <p:txBody>
            <a:bodyPr wrap="square" rtlCol="0">
              <a:spAutoFit/>
            </a:bodyPr>
            <a:lstStyle/>
            <a:p>
              <a:r>
                <a:rPr lang="en-CA" sz="2000" dirty="0">
                  <a:solidFill>
                    <a:srgbClr val="C00000"/>
                  </a:solidFill>
                </a:rPr>
                <a:t>Primary Key</a:t>
              </a:r>
            </a:p>
          </p:txBody>
        </p:sp>
        <p:cxnSp>
          <p:nvCxnSpPr>
            <p:cNvPr id="27" name="Straight Arrow Connector 26">
              <a:extLst>
                <a:ext uri="{FF2B5EF4-FFF2-40B4-BE49-F238E27FC236}">
                  <a16:creationId xmlns:a16="http://schemas.microsoft.com/office/drawing/2014/main" id="{56DEEE17-A3F8-44BD-B1C3-818F2A9EC666}"/>
                </a:ext>
              </a:extLst>
            </p:cNvPr>
            <p:cNvCxnSpPr/>
            <p:nvPr/>
          </p:nvCxnSpPr>
          <p:spPr>
            <a:xfrm flipV="1">
              <a:off x="1495168" y="5239266"/>
              <a:ext cx="0" cy="38192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F1060CC-2F61-46E2-A0AF-26AB31D732F1}"/>
              </a:ext>
            </a:extLst>
          </p:cNvPr>
          <p:cNvGrpSpPr/>
          <p:nvPr/>
        </p:nvGrpSpPr>
        <p:grpSpPr>
          <a:xfrm>
            <a:off x="1899622" y="2331765"/>
            <a:ext cx="3666332" cy="2018633"/>
            <a:chOff x="863243" y="3124164"/>
            <a:chExt cx="3666332" cy="2018633"/>
          </a:xfrm>
        </p:grpSpPr>
        <p:sp>
          <p:nvSpPr>
            <p:cNvPr id="29" name="Rectangle: Rounded Corners 28">
              <a:extLst>
                <a:ext uri="{FF2B5EF4-FFF2-40B4-BE49-F238E27FC236}">
                  <a16:creationId xmlns:a16="http://schemas.microsoft.com/office/drawing/2014/main" id="{4C91585A-72BA-4A04-B816-934E00C481ED}"/>
                </a:ext>
              </a:extLst>
            </p:cNvPr>
            <p:cNvSpPr/>
            <p:nvPr/>
          </p:nvSpPr>
          <p:spPr>
            <a:xfrm>
              <a:off x="863243" y="3124164"/>
              <a:ext cx="1556709" cy="201863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TextBox 29">
              <a:extLst>
                <a:ext uri="{FF2B5EF4-FFF2-40B4-BE49-F238E27FC236}">
                  <a16:creationId xmlns:a16="http://schemas.microsoft.com/office/drawing/2014/main" id="{A5B155DA-7E0D-4C16-A013-3626B9DADB91}"/>
                </a:ext>
              </a:extLst>
            </p:cNvPr>
            <p:cNvSpPr txBox="1"/>
            <p:nvPr/>
          </p:nvSpPr>
          <p:spPr>
            <a:xfrm>
              <a:off x="2482817" y="3553642"/>
              <a:ext cx="1703145" cy="400110"/>
            </a:xfrm>
            <a:prstGeom prst="rect">
              <a:avLst/>
            </a:prstGeom>
            <a:noFill/>
          </p:spPr>
          <p:txBody>
            <a:bodyPr wrap="square" rtlCol="0">
              <a:spAutoFit/>
            </a:bodyPr>
            <a:lstStyle/>
            <a:p>
              <a:r>
                <a:rPr lang="en-CA" sz="2000" dirty="0">
                  <a:solidFill>
                    <a:srgbClr val="C00000"/>
                  </a:solidFill>
                </a:rPr>
                <a:t>Foreign Key</a:t>
              </a:r>
            </a:p>
          </p:txBody>
        </p:sp>
        <p:cxnSp>
          <p:nvCxnSpPr>
            <p:cNvPr id="31" name="Straight Arrow Connector 30">
              <a:extLst>
                <a:ext uri="{FF2B5EF4-FFF2-40B4-BE49-F238E27FC236}">
                  <a16:creationId xmlns:a16="http://schemas.microsoft.com/office/drawing/2014/main" id="{575544A0-9479-4293-9717-6ED814E5E0F8}"/>
                </a:ext>
              </a:extLst>
            </p:cNvPr>
            <p:cNvCxnSpPr>
              <a:cxnSpLocks/>
            </p:cNvCxnSpPr>
            <p:nvPr/>
          </p:nvCxnSpPr>
          <p:spPr>
            <a:xfrm flipV="1">
              <a:off x="2524747" y="4146180"/>
              <a:ext cx="2004828" cy="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2736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631</TotalTime>
  <Words>4452</Words>
  <Application>Microsoft Office PowerPoint</Application>
  <PresentationFormat>Widescreen</PresentationFormat>
  <Paragraphs>440</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Century Gothic</vt:lpstr>
      <vt:lpstr>Times New Roman</vt:lpstr>
      <vt:lpstr>Wingdings 3</vt:lpstr>
      <vt:lpstr>Ion</vt:lpstr>
      <vt:lpstr>Report Writing and Data Mapping Guide</vt:lpstr>
      <vt:lpstr>Objectives</vt:lpstr>
      <vt:lpstr>Importance of Report Writing</vt:lpstr>
      <vt:lpstr>How to Get Data Out of HIFIS</vt:lpstr>
      <vt:lpstr>Database Concepts</vt:lpstr>
      <vt:lpstr>Database Concepts</vt:lpstr>
      <vt:lpstr>Database Concepts</vt:lpstr>
      <vt:lpstr>Database Concepts</vt:lpstr>
      <vt:lpstr>Database Concepts</vt:lpstr>
      <vt:lpstr>Database Concepts</vt:lpstr>
      <vt:lpstr>Database Concepts</vt:lpstr>
      <vt:lpstr>Module Descriptions</vt:lpstr>
      <vt:lpstr>Database Diagrams</vt:lpstr>
      <vt:lpstr>Demonstration</vt:lpstr>
      <vt:lpstr>Demonstration</vt:lpstr>
      <vt:lpstr>Demonstration</vt:lpstr>
      <vt:lpstr>Demonstration</vt:lpstr>
      <vt:lpstr>Demonstration</vt:lpstr>
      <vt:lpstr>Demonstration</vt:lpstr>
      <vt:lpstr>Other Features of the Guide</vt:lpstr>
      <vt:lpstr>Get the Most Out of the Guide</vt:lpstr>
      <vt:lpstr>Thank You and welcome to the world of reporting!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Writing and Data Mapping Guide</dc:title>
  <dc:creator>Erin Forrest</dc:creator>
  <cp:lastModifiedBy>Hamilton, Lea LD [NC]</cp:lastModifiedBy>
  <cp:revision>116</cp:revision>
  <dcterms:created xsi:type="dcterms:W3CDTF">2021-09-12T19:35:10Z</dcterms:created>
  <dcterms:modified xsi:type="dcterms:W3CDTF">2021-10-08T11:56:29Z</dcterms:modified>
</cp:coreProperties>
</file>