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67" r:id="rId2"/>
    <p:sldId id="268" r:id="rId3"/>
    <p:sldId id="265" r:id="rId4"/>
    <p:sldId id="258" r:id="rId5"/>
    <p:sldId id="259" r:id="rId6"/>
    <p:sldId id="264" r:id="rId7"/>
    <p:sldId id="260" r:id="rId8"/>
    <p:sldId id="261" r:id="rId9"/>
    <p:sldId id="266" r:id="rId10"/>
  </p:sldIdLst>
  <p:sldSz cx="12192000" cy="6858000"/>
  <p:notesSz cx="7023100" cy="93091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Quayum, Sajidul S [NC]" initials="QSS[" lastIdx="1" clrIdx="0">
    <p:extLst>
      <p:ext uri="{19B8F6BF-5375-455C-9EA6-DF929625EA0E}">
        <p15:presenceInfo xmlns:p15="http://schemas.microsoft.com/office/powerpoint/2012/main" userId="S-1-5-21-2836628367-1582996139-4062659285-4808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5787"/>
    <a:srgbClr val="75CED6"/>
    <a:srgbClr val="E63D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B0ED617-A5E4-47C2-8F70-3F9284D56F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00186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4D7CFF-F443-44CE-8588-B0C2E42528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3917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7842" y="2130429"/>
            <a:ext cx="6830895" cy="1470025"/>
          </a:xfrm>
        </p:spPr>
        <p:txBody>
          <a:bodyPr>
            <a:noAutofit/>
          </a:bodyPr>
          <a:lstStyle>
            <a:lvl1pPr algn="l">
              <a:defRPr sz="3600" b="1" i="0">
                <a:latin typeface="Arial"/>
                <a:cs typeface="Verdan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7845" y="3886200"/>
            <a:ext cx="6830895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Arial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EB66-A327-4F95-9314-37BDEA133FE2}" type="datetime1">
              <a:rPr lang="en-US" smtClean="0"/>
              <a:t>12/17/2019</a:t>
            </a:fld>
            <a:r>
              <a:rPr lang="en-US" smtClean="0"/>
              <a:t>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598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41E85-9F92-44F8-86D5-9543EF78ECA5}" type="datetime1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813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2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B345-8D41-453F-813D-BFD764CEC633}" type="datetime1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18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6C218-7F23-4305-A73E-D02F1EE89D4E}" type="datetime1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3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4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6322-D3D6-4F12-B2A5-A2D76DE2F4B7}" type="datetime1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130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5F77-F8B4-4BD4-9C81-F2C016C2A2FC}" type="datetime1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109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6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6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49885-FB60-4BA2-8DD9-741E4D108BFB}" type="datetime1">
              <a:rPr lang="en-US" smtClean="0"/>
              <a:t>12/17/2019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98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B705-57BF-417B-8392-79991D188EEA}" type="datetime1">
              <a:rPr lang="en-US" smtClean="0"/>
              <a:t>12/17/2019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822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4382-1B63-4411-B196-E57EEE27208D}" type="datetime1">
              <a:rPr lang="en-US" smtClean="0"/>
              <a:t>12/17/2019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78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2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87114-BCA6-41D2-AE4E-0A7F843E5A59}" type="datetime1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55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3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1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A081-263B-42F6-8DD4-EA30F535EC5D}" type="datetime1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734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E2080-1386-4371-ABB1-7F0D5EEA00EB}" type="datetime1">
              <a:rPr lang="en-US" smtClean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4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2E86C063-E22E-2E4C-A523-54089486E3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510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Verdan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Verdan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Verdan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Verdan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hpsr@hrsdc-rhdcc.gc.ca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49080" y="1841180"/>
            <a:ext cx="6394957" cy="1835081"/>
          </a:xfrm>
        </p:spPr>
        <p:txBody>
          <a:bodyPr/>
          <a:lstStyle/>
          <a:p>
            <a:r>
              <a:rPr lang="en-CA" dirty="0" smtClean="0"/>
              <a:t>Everyone Counts 2020</a:t>
            </a:r>
            <a:br>
              <a:rPr lang="en-CA" dirty="0" smtClean="0"/>
            </a:br>
            <a:r>
              <a:rPr lang="en-CA" dirty="0" smtClean="0">
                <a:solidFill>
                  <a:srgbClr val="E63D52"/>
                </a:solidFill>
              </a:rPr>
              <a:t>Mobile Point-in-Time Count </a:t>
            </a:r>
            <a:r>
              <a:rPr lang="en-CA" dirty="0">
                <a:solidFill>
                  <a:srgbClr val="E63D52"/>
                </a:solidFill>
              </a:rPr>
              <a:t>Data Entry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261955" y="4461468"/>
            <a:ext cx="6146783" cy="11773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Verdana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Verdana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Verdana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Verdana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Verdana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CA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</a:rPr>
              <a:t>Reaching Home Point-in-Time Count Coordinator Workshop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CA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</a:rPr>
              <a:t>October 2019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3929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551529"/>
          </a:xfrm>
          <a:solidFill>
            <a:srgbClr val="75CED6"/>
          </a:solidFill>
        </p:spPr>
        <p:txBody>
          <a:bodyPr>
            <a:normAutofit/>
          </a:bodyPr>
          <a:lstStyle/>
          <a:p>
            <a:r>
              <a:rPr lang="en-CA" sz="2800" dirty="0" smtClean="0"/>
              <a:t>What is mobile data entry?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52945"/>
            <a:ext cx="10972800" cy="4906211"/>
          </a:xfrm>
        </p:spPr>
        <p:txBody>
          <a:bodyPr>
            <a:normAutofit fontScale="92500" lnSpcReduction="10000"/>
          </a:bodyPr>
          <a:lstStyle/>
          <a:p>
            <a:r>
              <a:rPr lang="en-CA" dirty="0" err="1" smtClean="0"/>
              <a:t>PiT</a:t>
            </a:r>
            <a:r>
              <a:rPr lang="en-CA" dirty="0" smtClean="0"/>
              <a:t> Counts have typically been conducted using paper forms that then have to be entered after the count night into an electronic database.</a:t>
            </a:r>
          </a:p>
          <a:p>
            <a:pPr lvl="1"/>
            <a:r>
              <a:rPr lang="en-CA" dirty="0" smtClean="0"/>
              <a:t>This can be time consuming and costly. In larger communities, over 1000 surveys are done and have to be entered.</a:t>
            </a:r>
          </a:p>
          <a:p>
            <a:pPr lvl="1"/>
            <a:r>
              <a:rPr lang="en-CA" dirty="0" smtClean="0"/>
              <a:t>This can also introduce human error, through the interpretation of ambiguous entries or through wrong clicks.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An alternative is to have interviewers directly enter survey responses on a mobile platform, using a smartphone, tablet or other mobile device.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7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576000"/>
          </a:xfrm>
          <a:solidFill>
            <a:srgbClr val="75CED6"/>
          </a:solidFill>
        </p:spPr>
        <p:txBody>
          <a:bodyPr>
            <a:normAutofit/>
          </a:bodyPr>
          <a:lstStyle/>
          <a:p>
            <a:r>
              <a:rPr lang="en-CA" sz="2800" dirty="0"/>
              <a:t>HIFIS 4 </a:t>
            </a:r>
            <a:r>
              <a:rPr lang="en-CA" sz="2800" dirty="0" smtClean="0"/>
              <a:t>Web App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6738" y="1282474"/>
            <a:ext cx="5976101" cy="4706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dirty="0" smtClean="0"/>
              <a:t>A web app version of HIFIS is available that has been optimized for mobile devices.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2400" dirty="0" smtClean="0"/>
              <a:t>A </a:t>
            </a:r>
            <a:r>
              <a:rPr lang="en-CA" sz="2400" dirty="0" err="1" smtClean="0"/>
              <a:t>PiT</a:t>
            </a:r>
            <a:r>
              <a:rPr lang="en-CA" sz="2400" dirty="0" smtClean="0"/>
              <a:t> Count Module interface can be accessed through the browser, allowing interviewers to conduct the survey on a mobile device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2400" dirty="0" smtClean="0"/>
              <a:t>Information collected would align with ESDC data requirements. </a:t>
            </a:r>
            <a:endParaRPr lang="en-CA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981267"/>
            <a:ext cx="4746085" cy="418329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45029" y="5164557"/>
            <a:ext cx="38686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000" b="1" dirty="0" smtClean="0">
                <a:solidFill>
                  <a:srgbClr val="135787"/>
                </a:solidFill>
                <a:latin typeface="Tw Cen MT" panose="020B0602020104020603" pitchFamily="34" charset="0"/>
              </a:rPr>
              <a:t>HIFIS.CA</a:t>
            </a:r>
            <a:endParaRPr lang="en-CA" sz="6000" b="1" dirty="0">
              <a:solidFill>
                <a:srgbClr val="135787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206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568"/>
            <a:ext cx="10972800" cy="583450"/>
          </a:xfrm>
          <a:solidFill>
            <a:srgbClr val="75CED6"/>
          </a:solidFill>
        </p:spPr>
        <p:txBody>
          <a:bodyPr>
            <a:normAutofit/>
          </a:bodyPr>
          <a:lstStyle/>
          <a:p>
            <a:r>
              <a:rPr lang="en-CA" sz="2800" dirty="0"/>
              <a:t>Advantages of Mobile Data Entry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26962"/>
            <a:ext cx="6794810" cy="2132289"/>
          </a:xfrm>
        </p:spPr>
        <p:txBody>
          <a:bodyPr>
            <a:normAutofit fontScale="70000" lnSpcReduction="20000"/>
          </a:bodyPr>
          <a:lstStyle/>
          <a:p>
            <a:r>
              <a:rPr lang="en-CA" dirty="0" smtClean="0"/>
              <a:t>Data Quality and Privacy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 smtClean="0"/>
              <a:t>Reduced chance of misinterpreting selected responses, since the interviewer will be clicking on a specific response option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 smtClean="0"/>
              <a:t>Data can be backed up, so there it is less likely that a survey can be lost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 smtClean="0"/>
              <a:t>Data can be encrypted for security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854" y="978532"/>
            <a:ext cx="3260491" cy="21714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328" y="3595147"/>
            <a:ext cx="3691015" cy="244345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94343" y="3595147"/>
            <a:ext cx="714235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200" dirty="0" smtClean="0"/>
              <a:t>Data Availability and Analysis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CA" sz="2000" dirty="0" smtClean="0"/>
              <a:t>Can track the count in real time, and geotag responses to identify hot spots.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CA" sz="2000" dirty="0" smtClean="0"/>
              <a:t>Can create a dashboard of results as they come in.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CA" sz="2000" dirty="0" smtClean="0"/>
              <a:t>Data are </a:t>
            </a:r>
            <a:r>
              <a:rPr lang="en-CA" sz="2000" dirty="0"/>
              <a:t>immediately available for cleaning and </a:t>
            </a:r>
            <a:r>
              <a:rPr lang="en-CA" sz="2000" dirty="0" smtClean="0"/>
              <a:t>analysis, expediting reporting and exporting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1489405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551529"/>
          </a:xfrm>
          <a:solidFill>
            <a:srgbClr val="75CED6"/>
          </a:solidFill>
        </p:spPr>
        <p:txBody>
          <a:bodyPr>
            <a:normAutofit/>
          </a:bodyPr>
          <a:lstStyle/>
          <a:p>
            <a:r>
              <a:rPr lang="en-CA" sz="2800" dirty="0" smtClean="0"/>
              <a:t>Advantages of Mobile </a:t>
            </a:r>
            <a:r>
              <a:rPr lang="en-CA" sz="2800" dirty="0"/>
              <a:t>Data Entry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52945"/>
            <a:ext cx="10972800" cy="4906211"/>
          </a:xfrm>
        </p:spPr>
        <p:txBody>
          <a:bodyPr>
            <a:normAutofit/>
          </a:bodyPr>
          <a:lstStyle/>
          <a:p>
            <a:r>
              <a:rPr lang="en-CA" dirty="0" smtClean="0"/>
              <a:t>Convenience </a:t>
            </a:r>
            <a:r>
              <a:rPr lang="en-CA" dirty="0"/>
              <a:t>&amp; Accessibility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/>
              <a:t>Most volunteers will have a cellphone with </a:t>
            </a:r>
            <a:r>
              <a:rPr lang="en-CA" dirty="0" smtClean="0"/>
              <a:t>them.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 smtClean="0"/>
              <a:t>Interviewers </a:t>
            </a:r>
            <a:r>
              <a:rPr lang="en-CA" dirty="0"/>
              <a:t>are not limited to the number of survey forms they </a:t>
            </a:r>
            <a:r>
              <a:rPr lang="en-CA" dirty="0" smtClean="0"/>
              <a:t>have.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CA" dirty="0" smtClean="0"/>
          </a:p>
          <a:p>
            <a:r>
              <a:rPr lang="en-CA" dirty="0" smtClean="0"/>
              <a:t>Efficiency</a:t>
            </a:r>
            <a:endParaRPr lang="en-CA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 smtClean="0"/>
              <a:t>Reduced need for paper and printing.</a:t>
            </a:r>
            <a:endParaRPr lang="en-CA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/>
              <a:t>Reduced set-up </a:t>
            </a:r>
            <a:r>
              <a:rPr lang="en-CA" dirty="0" smtClean="0"/>
              <a:t>time for transporting survey forms to various survey locations.</a:t>
            </a: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1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650912"/>
          </a:xfrm>
          <a:solidFill>
            <a:srgbClr val="75CED6"/>
          </a:solidFill>
        </p:spPr>
        <p:txBody>
          <a:bodyPr>
            <a:normAutofit/>
          </a:bodyPr>
          <a:lstStyle/>
          <a:p>
            <a:r>
              <a:rPr lang="en-CA" sz="2800" dirty="0" smtClean="0"/>
              <a:t>Requirements for Mobile </a:t>
            </a:r>
            <a:r>
              <a:rPr lang="en-CA" sz="2800" dirty="0"/>
              <a:t>Data </a:t>
            </a:r>
            <a:r>
              <a:rPr lang="en-CA" sz="2800" dirty="0" smtClean="0"/>
              <a:t>Entry	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81317"/>
            <a:ext cx="7388888" cy="496229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CA" sz="5100" dirty="0" smtClean="0"/>
              <a:t>Technology</a:t>
            </a:r>
          </a:p>
          <a:p>
            <a:pPr marL="452438" lvl="1">
              <a:buFont typeface="Wingdings" panose="05000000000000000000" pitchFamily="2" charset="2"/>
              <a:buChar char="Ø"/>
            </a:pPr>
            <a:r>
              <a:rPr lang="en-CA" sz="3800" dirty="0" smtClean="0"/>
              <a:t>Determine the required specifications for the devices that will be used</a:t>
            </a:r>
          </a:p>
          <a:p>
            <a:pPr marL="452438" lvl="1">
              <a:buFont typeface="Wingdings" panose="05000000000000000000" pitchFamily="2" charset="2"/>
              <a:buChar char="Ø"/>
            </a:pPr>
            <a:r>
              <a:rPr lang="en-CA" sz="3800" dirty="0" smtClean="0"/>
              <a:t>Acquire a server that can accommodate the level of traffic</a:t>
            </a:r>
          </a:p>
          <a:p>
            <a:pPr marL="452438" lvl="1">
              <a:buFont typeface="Wingdings" panose="05000000000000000000" pitchFamily="2" charset="2"/>
              <a:buChar char="Ø"/>
            </a:pPr>
            <a:r>
              <a:rPr lang="en-CA" sz="3800" dirty="0" smtClean="0"/>
              <a:t>Create contingency plan for server issues on the day of the count</a:t>
            </a:r>
          </a:p>
          <a:p>
            <a:pPr marL="452438" lvl="1">
              <a:buFont typeface="Wingdings" panose="05000000000000000000" pitchFamily="2" charset="2"/>
              <a:buChar char="Ø"/>
            </a:pPr>
            <a:r>
              <a:rPr lang="en-CA" sz="3800" dirty="0" smtClean="0"/>
              <a:t>May need external access to servers through a VPN</a:t>
            </a:r>
          </a:p>
          <a:p>
            <a:pPr marL="452438" lvl="1">
              <a:buFont typeface="Wingdings" panose="05000000000000000000" pitchFamily="2" charset="2"/>
              <a:buChar char="Ø"/>
            </a:pPr>
            <a:endParaRPr lang="en-CA" sz="2300" dirty="0" smtClean="0"/>
          </a:p>
          <a:p>
            <a:pPr marL="0" indent="0">
              <a:buNone/>
            </a:pPr>
            <a:r>
              <a:rPr lang="en-CA" sz="5100" dirty="0" smtClean="0"/>
              <a:t>Data Security</a:t>
            </a:r>
          </a:p>
          <a:p>
            <a:pPr marL="452438" lvl="1">
              <a:buFont typeface="Wingdings" panose="05000000000000000000" pitchFamily="2" charset="2"/>
              <a:buChar char="Ø"/>
            </a:pPr>
            <a:r>
              <a:rPr lang="en-CA" sz="3800" dirty="0"/>
              <a:t>Ensure that any data stored on devices is removed on upload to reduce the likelihood that it is improperly accessed. For HIFIS, the data are not stored on the </a:t>
            </a:r>
            <a:r>
              <a:rPr lang="en-CA" sz="3800" dirty="0" smtClean="0"/>
              <a:t>device</a:t>
            </a:r>
            <a:endParaRPr lang="en-CA" sz="3800" dirty="0"/>
          </a:p>
          <a:p>
            <a:pPr marL="452438" lvl="1">
              <a:buFont typeface="Wingdings" panose="05000000000000000000" pitchFamily="2" charset="2"/>
              <a:buChar char="Ø"/>
            </a:pPr>
            <a:r>
              <a:rPr lang="en-CA" sz="3800" dirty="0" smtClean="0"/>
              <a:t>Ensure follow-up if </a:t>
            </a:r>
            <a:r>
              <a:rPr lang="en-CA" sz="3800" dirty="0"/>
              <a:t>a device fails to upload to the server or loses power or </a:t>
            </a:r>
            <a:r>
              <a:rPr lang="en-CA" sz="3800" dirty="0" smtClean="0"/>
              <a:t>connectivity</a:t>
            </a:r>
          </a:p>
          <a:p>
            <a:pPr marL="452438" lvl="1">
              <a:buFont typeface="Wingdings" panose="05000000000000000000" pitchFamily="2" charset="2"/>
              <a:buChar char="Ø"/>
            </a:pPr>
            <a:endParaRPr lang="en-CA" sz="2300" dirty="0"/>
          </a:p>
          <a:p>
            <a:pPr marL="0" indent="0">
              <a:buNone/>
            </a:pPr>
            <a:r>
              <a:rPr lang="en-CA" sz="5100" dirty="0" smtClean="0"/>
              <a:t>Training</a:t>
            </a:r>
          </a:p>
          <a:p>
            <a:pPr marL="452438" lvl="1">
              <a:buFont typeface="Wingdings" panose="05000000000000000000" pitchFamily="2" charset="2"/>
              <a:buChar char="Ø"/>
            </a:pPr>
            <a:r>
              <a:rPr lang="en-CA" sz="3800" dirty="0" smtClean="0"/>
              <a:t>Plan for tech support and user training</a:t>
            </a:r>
            <a:endParaRPr lang="en-CA" sz="3800" dirty="0"/>
          </a:p>
          <a:p>
            <a:pPr marL="452438" lvl="1">
              <a:buFont typeface="Wingdings" panose="05000000000000000000" pitchFamily="2" charset="2"/>
              <a:buChar char="Ø"/>
            </a:pPr>
            <a:r>
              <a:rPr lang="en-CA" sz="3800" dirty="0" smtClean="0"/>
              <a:t>Adopt </a:t>
            </a:r>
            <a:r>
              <a:rPr lang="en-CA" sz="3800" dirty="0"/>
              <a:t>a user-centered design that is intuitive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0390" y="1181317"/>
            <a:ext cx="3442010" cy="4684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872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551529"/>
          </a:xfrm>
          <a:solidFill>
            <a:srgbClr val="75CED6"/>
          </a:solidFill>
        </p:spPr>
        <p:txBody>
          <a:bodyPr>
            <a:noAutofit/>
          </a:bodyPr>
          <a:lstStyle/>
          <a:p>
            <a:r>
              <a:rPr lang="en-CA" sz="2800" dirty="0" smtClean="0"/>
              <a:t>Requirements </a:t>
            </a:r>
            <a:r>
              <a:rPr lang="en-CA" sz="2800" dirty="0"/>
              <a:t>for Mobile Data Entry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6014" y="923120"/>
            <a:ext cx="6785986" cy="226549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CA" sz="2600" dirty="0" smtClean="0"/>
              <a:t>Data privacy requirements</a:t>
            </a:r>
            <a:endParaRPr lang="en-CA" sz="2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CA" sz="2400" dirty="0" smtClean="0"/>
              <a:t>Ensure </a:t>
            </a:r>
            <a:r>
              <a:rPr lang="en-CA" sz="2400" dirty="0"/>
              <a:t>that your data management plan meets relevant data privacy </a:t>
            </a:r>
            <a:r>
              <a:rPr lang="en-CA" sz="2400" dirty="0" smtClean="0"/>
              <a:t>requirements </a:t>
            </a:r>
            <a:r>
              <a:rPr lang="en-CA" sz="2400" dirty="0"/>
              <a:t>(e.g. having a server based in Canada)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CA" sz="1400" dirty="0"/>
          </a:p>
          <a:p>
            <a:pPr marL="0" indent="0">
              <a:buNone/>
            </a:pPr>
            <a:r>
              <a:rPr lang="en-CA" sz="2600" dirty="0"/>
              <a:t>Protection of Information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sz="2300" dirty="0"/>
              <a:t>Once transferred to the server, the data should be erased or deleted from the device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783" y="3188614"/>
            <a:ext cx="4086383" cy="27215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123995"/>
            <a:ext cx="4655012" cy="162925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9600" y="3262959"/>
            <a:ext cx="69397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 smtClean="0"/>
              <a:t>Multiple </a:t>
            </a:r>
            <a:r>
              <a:rPr lang="en-CA" sz="2000" dirty="0"/>
              <a:t>response options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CA" dirty="0"/>
              <a:t>The system chosen should have the possibility of having both single select and multi-response options for the questions. </a:t>
            </a:r>
            <a:endParaRPr lang="en-CA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CA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 smtClean="0"/>
              <a:t>If you are planning to use a mobile survey platform other than HIFIS, contact us: </a:t>
            </a:r>
            <a:r>
              <a:rPr lang="en-CA" sz="2000" dirty="0" smtClean="0">
                <a:hlinkClick r:id="rId4"/>
              </a:rPr>
              <a:t>hpsr@hrsdc-rhdcc.gc.ca</a:t>
            </a:r>
            <a:r>
              <a:rPr lang="en-CA" sz="2000" dirty="0" smtClean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dirty="0" smtClean="0"/>
              <a:t>We </a:t>
            </a:r>
            <a:r>
              <a:rPr lang="en-CA" dirty="0"/>
              <a:t>can provide assistance </a:t>
            </a:r>
            <a:r>
              <a:rPr lang="en-CA" dirty="0" smtClean="0"/>
              <a:t>to </a:t>
            </a:r>
            <a:r>
              <a:rPr lang="en-CA" dirty="0"/>
              <a:t>ensure </a:t>
            </a:r>
            <a:r>
              <a:rPr lang="en-CA" dirty="0" smtClean="0"/>
              <a:t>collected data meet </a:t>
            </a:r>
            <a:r>
              <a:rPr lang="en-CA" dirty="0" err="1" smtClean="0"/>
              <a:t>PiT</a:t>
            </a:r>
            <a:r>
              <a:rPr lang="en-CA" dirty="0" smtClean="0"/>
              <a:t> Count data requirements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95116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76000"/>
          </a:xfrm>
          <a:solidFill>
            <a:srgbClr val="75CED6"/>
          </a:solidFill>
        </p:spPr>
        <p:txBody>
          <a:bodyPr>
            <a:normAutofit/>
          </a:bodyPr>
          <a:lstStyle/>
          <a:p>
            <a:r>
              <a:rPr lang="en-CA" sz="2800" dirty="0" smtClean="0"/>
              <a:t>Planning for Mobile </a:t>
            </a:r>
            <a:r>
              <a:rPr lang="en-CA" sz="2800" dirty="0" err="1" smtClean="0"/>
              <a:t>PiT</a:t>
            </a:r>
            <a:r>
              <a:rPr lang="en-CA" sz="2800" dirty="0" smtClean="0"/>
              <a:t> Counts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6237"/>
            <a:ext cx="6917473" cy="4843306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2400" dirty="0" smtClean="0"/>
              <a:t>Verify cellphone network coverage in areas where surveys will take place. Some routes may require paper surveys.</a:t>
            </a:r>
            <a:endParaRPr lang="en-CA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CA" sz="2400" dirty="0" smtClean="0"/>
              <a:t>Interviewers should come with fully-charged phones. May bring a </a:t>
            </a:r>
            <a:r>
              <a:rPr lang="en-CA" sz="2400" dirty="0"/>
              <a:t>portable power bank if they </a:t>
            </a:r>
            <a:r>
              <a:rPr lang="en-CA" sz="2400" dirty="0" smtClean="0"/>
              <a:t>have </a:t>
            </a:r>
            <a:r>
              <a:rPr lang="en-CA" sz="2400" dirty="0"/>
              <a:t>one.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400" dirty="0" smtClean="0"/>
              <a:t>If personal devices are used, interviewers should be aware that the app will use their own data plan.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400" dirty="0" smtClean="0"/>
              <a:t>Interviewers should not take photos of survey respondents.</a:t>
            </a:r>
            <a:endParaRPr lang="en-CA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CA" sz="2400" dirty="0" smtClean="0"/>
              <a:t>Smaller communities may rent devices for the purpose of the count.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400" dirty="0" smtClean="0"/>
              <a:t>Have some back-up surveys at headquarters.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073" y="1197851"/>
            <a:ext cx="4267200" cy="2850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01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451144" y="2277570"/>
            <a:ext cx="4624576" cy="2196779"/>
          </a:xfrm>
        </p:spPr>
        <p:txBody>
          <a:bodyPr anchor="t">
            <a:noAutofit/>
          </a:bodyPr>
          <a:lstStyle/>
          <a:p>
            <a:pPr algn="ctr">
              <a:lnSpc>
                <a:spcPts val="4320"/>
              </a:lnSpc>
            </a:pPr>
            <a:r>
              <a:rPr lang="en-US" dirty="0" smtClean="0"/>
              <a:t>Thank you! </a:t>
            </a:r>
            <a:r>
              <a:rPr lang="en-CA" b="0" dirty="0">
                <a:solidFill>
                  <a:srgbClr val="8E2B3F"/>
                </a:solidFill>
              </a:rPr>
              <a:t>Questions? Comments?</a:t>
            </a:r>
            <a:br>
              <a:rPr lang="en-CA" b="0" dirty="0">
                <a:solidFill>
                  <a:srgbClr val="8E2B3F"/>
                </a:solidFill>
              </a:rPr>
            </a:br>
            <a:endParaRPr lang="en-US" b="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887987" y="1651250"/>
            <a:ext cx="8620219" cy="4367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7A82AA"/>
              </a:buClr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7A82AA"/>
              </a:buClr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7A82AA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7A82AA"/>
              </a:buClr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7A82AA"/>
              </a:buClr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endParaRPr lang="en-CA" sz="2400" b="1" dirty="0">
              <a:solidFill>
                <a:srgbClr val="7A82AA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endParaRPr lang="en-CA" sz="2400" b="1" dirty="0">
              <a:solidFill>
                <a:srgbClr val="7A82AA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endParaRPr lang="en-CA" sz="2400" b="1" dirty="0">
              <a:solidFill>
                <a:srgbClr val="7A82AA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11696" y="474173"/>
            <a:ext cx="10972800" cy="575945"/>
          </a:xfrm>
          <a:prstGeom prst="rect">
            <a:avLst/>
          </a:prstGeom>
          <a:solidFill>
            <a:srgbClr val="75CED6"/>
          </a:solidFill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i="0" kern="1200">
                <a:solidFill>
                  <a:srgbClr val="7A82AA"/>
                </a:solidFill>
                <a:latin typeface="Arial"/>
                <a:ea typeface="+mj-ea"/>
                <a:cs typeface="Arial"/>
              </a:defRPr>
            </a:lvl1pPr>
          </a:lstStyle>
          <a:p>
            <a:pPr>
              <a:lnSpc>
                <a:spcPts val="4320"/>
              </a:lnSpc>
              <a:tabLst>
                <a:tab pos="8068860" algn="r"/>
              </a:tabLst>
            </a:pPr>
            <a:r>
              <a:rPr lang="en-US" sz="2800" dirty="0">
                <a:solidFill>
                  <a:schemeClr val="tx1"/>
                </a:solidFill>
              </a:rPr>
              <a:t>Everyone Counts 2020</a:t>
            </a:r>
            <a:r>
              <a:rPr lang="en-US" sz="2800" dirty="0">
                <a:solidFill>
                  <a:srgbClr val="C3D941"/>
                </a:solidFill>
              </a:rPr>
              <a:t>	</a:t>
            </a:r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4237" y="3648975"/>
            <a:ext cx="3047997" cy="22859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696" y="4329733"/>
            <a:ext cx="1700698" cy="149902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7516" y="6460716"/>
            <a:ext cx="66013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 smtClean="0"/>
              <a:t>The images in this presentation are from Pexels.com</a:t>
            </a:r>
            <a:endParaRPr lang="en-CA" sz="14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2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1817786|-9193934|-8748374|-551354|-16777216|ESDC&quot;,&quot;Id&quot;:&quot;5d9e07953046460aa02473db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heme/theme1.xml><?xml version="1.0" encoding="utf-8"?>
<a:theme xmlns:a="http://schemas.openxmlformats.org/drawingml/2006/main" name="16x9_ESDC_0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634</Words>
  <Application>Microsoft Office PowerPoint</Application>
  <PresentationFormat>Widescreen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Tw Cen MT</vt:lpstr>
      <vt:lpstr>Verdana</vt:lpstr>
      <vt:lpstr>Wingdings</vt:lpstr>
      <vt:lpstr>16x9_ESDC_01</vt:lpstr>
      <vt:lpstr>Everyone Counts 2020 Mobile Point-in-Time Count Data Entry</vt:lpstr>
      <vt:lpstr>What is mobile data entry?</vt:lpstr>
      <vt:lpstr>HIFIS 4 Web App</vt:lpstr>
      <vt:lpstr>Advantages of Mobile Data Entry</vt:lpstr>
      <vt:lpstr>Advantages of Mobile Data Entry</vt:lpstr>
      <vt:lpstr>Requirements for Mobile Data Entry </vt:lpstr>
      <vt:lpstr>Requirements for Mobile Data Entry</vt:lpstr>
      <vt:lpstr>Planning for Mobile PiT Counts</vt:lpstr>
      <vt:lpstr>Thank you! Questions? Comments? </vt:lpstr>
    </vt:vector>
  </TitlesOfParts>
  <Company>GoC / GdC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Point-in-Time Count Data Entry</dc:title>
  <dc:creator>Quayum, Sajidul S [NC]</dc:creator>
  <cp:lastModifiedBy>Rochon, Alexandra A [NC]</cp:lastModifiedBy>
  <cp:revision>79</cp:revision>
  <cp:lastPrinted>2019-12-17T21:38:26Z</cp:lastPrinted>
  <dcterms:created xsi:type="dcterms:W3CDTF">2019-10-03T13:52:03Z</dcterms:created>
  <dcterms:modified xsi:type="dcterms:W3CDTF">2019-12-17T21:50:56Z</dcterms:modified>
</cp:coreProperties>
</file>