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115" d="100"/>
          <a:sy n="115" d="100"/>
        </p:scale>
        <p:origin x="-96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2CD9-EE30-4D43-94B6-15E052C8476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4EDA-585F-F940-8699-72140DC90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39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4EDA-585F-F940-8699-72140DC907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Strengths of</a:t>
            </a:r>
            <a:r>
              <a:rPr lang="en-US" baseline="0" dirty="0" smtClean="0"/>
              <a:t> winter count: </a:t>
            </a:r>
            <a:r>
              <a:rPr lang="en-US" dirty="0" smtClean="0"/>
              <a:t>Volunteer enthusiasm </a:t>
            </a:r>
          </a:p>
          <a:p>
            <a:r>
              <a:rPr lang="en-US" dirty="0" smtClean="0"/>
              <a:t>Community awareness about rough sleepers and homelessness in Calgary; media attention; partnering with businesses; equity</a:t>
            </a:r>
            <a:r>
              <a:rPr lang="en-US" baseline="0" dirty="0" smtClean="0"/>
              <a:t> in how people were approached; engagement with entrenched rough sleepers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4EDA-585F-F940-8699-72140DC907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*also more equity</a:t>
            </a:r>
            <a:r>
              <a:rPr lang="en-US" baseline="0" dirty="0" smtClean="0"/>
              <a:t> in how people were approached in the streets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4EDA-585F-F940-8699-72140DC907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summary</a:t>
            </a:r>
            <a:r>
              <a:rPr lang="en-US" baseline="0" dirty="0" smtClean="0"/>
              <a:t> of recent report in Calgary tracking shelter utilization and weather patterns over multiple years – used as supplement in </a:t>
            </a:r>
            <a:r>
              <a:rPr lang="en-US" baseline="0" dirty="0" err="1" smtClean="0"/>
              <a:t>PiT</a:t>
            </a:r>
            <a:r>
              <a:rPr lang="en-US" baseline="0" dirty="0" smtClean="0"/>
              <a:t>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4EDA-585F-F940-8699-72140DC907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0B9BAE-5608-2441-B506-CB928A5EFA7E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62AF12-1EDC-E54C-865E-068EF34EE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school.ucalgary.ca/sites/default/files/research/weather-and-homeless-kneebone-jadidzadeh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Calgary’s Winter PIT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18562"/>
            <a:ext cx="6172200" cy="1199610"/>
          </a:xfrm>
        </p:spPr>
        <p:txBody>
          <a:bodyPr>
            <a:normAutofit fontScale="77500" lnSpcReduction="20000"/>
          </a:bodyPr>
          <a:lstStyle/>
          <a:p>
            <a:r>
              <a:rPr lang="en-CA" sz="3273" dirty="0" smtClean="0">
                <a:latin typeface="Franklin Gothic Book" pitchFamily="-84" charset="0"/>
                <a:ea typeface="Franklin Gothic Book" pitchFamily="-84" charset="0"/>
                <a:cs typeface="Franklin Gothic Book" pitchFamily="-84" charset="0"/>
              </a:rPr>
              <a:t>November 2015</a:t>
            </a:r>
          </a:p>
          <a:p>
            <a:r>
              <a:rPr lang="en-CA" sz="3273" dirty="0" err="1" smtClean="0">
                <a:latin typeface="Franklin Gothic Book" pitchFamily="-84" charset="0"/>
                <a:ea typeface="Franklin Gothic Book" pitchFamily="-84" charset="0"/>
                <a:cs typeface="Franklin Gothic Book" pitchFamily="-84" charset="0"/>
              </a:rPr>
              <a:t>PiT</a:t>
            </a:r>
            <a:r>
              <a:rPr lang="en-CA" sz="3273" dirty="0" smtClean="0">
                <a:latin typeface="Franklin Gothic Book" pitchFamily="-84" charset="0"/>
                <a:ea typeface="Franklin Gothic Book" pitchFamily="-84" charset="0"/>
                <a:cs typeface="Franklin Gothic Book" pitchFamily="-84" charset="0"/>
              </a:rPr>
              <a:t> Count Coordinator Training Workshop</a:t>
            </a:r>
          </a:p>
          <a:p>
            <a:r>
              <a:rPr lang="en-CA" sz="3273" dirty="0" smtClean="0">
                <a:latin typeface="Franklin Gothic Book" pitchFamily="-84" charset="0"/>
                <a:ea typeface="Franklin Gothic Book" pitchFamily="-84" charset="0"/>
                <a:cs typeface="Franklin Gothic Book" pitchFamily="-84" charset="0"/>
              </a:rPr>
              <a:t>Meaghan Bell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5578" y="6159738"/>
            <a:ext cx="37656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tx2"/>
                </a:solidFill>
                <a:latin typeface="Franklin Gothic Book" pitchFamily="-84" charset="0"/>
                <a:ea typeface="Franklin Gothic Book" pitchFamily="-84" charset="0"/>
                <a:cs typeface="Franklin Gothic Book" pitchFamily="-84" charset="0"/>
              </a:rPr>
              <a:t>Module 3 – Planning for Success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Calgary’s </a:t>
            </a:r>
            <a:r>
              <a:rPr lang="en-US" dirty="0" err="1" smtClean="0"/>
              <a:t>PiT</a:t>
            </a:r>
            <a:r>
              <a:rPr lang="en-US" dirty="0" smtClean="0"/>
              <a:t> occurred biannually in May between 1992-2008 coordinated by City of Calgary</a:t>
            </a:r>
          </a:p>
          <a:p>
            <a:r>
              <a:rPr lang="en-US" dirty="0" smtClean="0"/>
              <a:t>2012 CHF took over role of coordination, undertook international review of </a:t>
            </a:r>
            <a:r>
              <a:rPr lang="en-US" dirty="0" err="1" smtClean="0"/>
              <a:t>PiT</a:t>
            </a:r>
            <a:r>
              <a:rPr lang="en-US" dirty="0" smtClean="0"/>
              <a:t> methodologies</a:t>
            </a:r>
          </a:p>
          <a:p>
            <a:r>
              <a:rPr lang="en-US" dirty="0" smtClean="0"/>
              <a:t>Decision to align with HUD for January Count</a:t>
            </a:r>
          </a:p>
          <a:p>
            <a:r>
              <a:rPr lang="en-US" dirty="0" smtClean="0"/>
              <a:t>Assumption: </a:t>
            </a:r>
          </a:p>
          <a:p>
            <a:pPr lvl="1"/>
            <a:r>
              <a:rPr lang="en-US" dirty="0" smtClean="0"/>
              <a:t>shelter and facility counts would be more accurate as shelter </a:t>
            </a:r>
            <a:r>
              <a:rPr lang="en-US" dirty="0" err="1" smtClean="0"/>
              <a:t>stayers</a:t>
            </a:r>
            <a:r>
              <a:rPr lang="en-US" dirty="0" smtClean="0"/>
              <a:t> return to the shelters earlier to secure their spot</a:t>
            </a:r>
          </a:p>
          <a:p>
            <a:pPr lvl="1"/>
            <a:r>
              <a:rPr lang="en-US" dirty="0" smtClean="0"/>
              <a:t>cold temperatures would bring rough sleepers inside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2012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Planning:</a:t>
            </a:r>
          </a:p>
          <a:p>
            <a:pPr lvl="1"/>
            <a:r>
              <a:rPr lang="en-US" dirty="0" smtClean="0"/>
              <a:t>Consultation with outreach teams, CPS, Calgary bylaw services to identify active camps</a:t>
            </a:r>
          </a:p>
          <a:p>
            <a:pPr lvl="1"/>
            <a:r>
              <a:rPr lang="en-US" dirty="0" smtClean="0"/>
              <a:t>Assessing occupancy at emergency shelters </a:t>
            </a:r>
          </a:p>
          <a:p>
            <a:pPr lvl="1"/>
            <a:r>
              <a:rPr lang="en-US" dirty="0" smtClean="0"/>
              <a:t>Outreach to local businesses for donations and supplies (sleeping bags, jackets, hand warmers)</a:t>
            </a:r>
          </a:p>
          <a:p>
            <a:pPr lvl="1"/>
            <a:r>
              <a:rPr lang="en-US" dirty="0" smtClean="0"/>
              <a:t>Communication to volunteers re: weather updates, appropriate dress and weather exposure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of January 18,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Extreme cold weather – temperatures around -35</a:t>
            </a:r>
          </a:p>
          <a:p>
            <a:r>
              <a:rPr lang="en-US" dirty="0" smtClean="0"/>
              <a:t>Exploring conditions for which </a:t>
            </a:r>
            <a:r>
              <a:rPr lang="en-US" dirty="0" err="1" smtClean="0"/>
              <a:t>PiT</a:t>
            </a:r>
            <a:r>
              <a:rPr lang="en-US" dirty="0" smtClean="0"/>
              <a:t> would be cancelled with partners (Calgary Police and outreach teams)</a:t>
            </a:r>
          </a:p>
          <a:p>
            <a:r>
              <a:rPr lang="en-US" dirty="0" smtClean="0"/>
              <a:t>Tracking shelter utilization and assessing number of potential beds for transport night of the count and planning for people who were barred from shelters</a:t>
            </a:r>
          </a:p>
          <a:p>
            <a:r>
              <a:rPr lang="en-US" dirty="0" smtClean="0"/>
              <a:t>Logistics: </a:t>
            </a:r>
          </a:p>
          <a:p>
            <a:pPr lvl="1"/>
            <a:r>
              <a:rPr lang="en-US" dirty="0" smtClean="0"/>
              <a:t>recruiting additional volunteers and vehicles</a:t>
            </a:r>
          </a:p>
          <a:p>
            <a:pPr lvl="1"/>
            <a:r>
              <a:rPr lang="en-US" dirty="0" smtClean="0"/>
              <a:t>Re-arranging teams</a:t>
            </a:r>
          </a:p>
          <a:p>
            <a:pPr lvl="1"/>
            <a:r>
              <a:rPr lang="en-US" dirty="0" smtClean="0"/>
              <a:t>Swapping pens for pencils for street surveys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of the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 went on, 10 p.m. -1 </a:t>
            </a:r>
            <a:r>
              <a:rPr lang="en-US" dirty="0" err="1" smtClean="0"/>
              <a:t>a.m</a:t>
            </a:r>
            <a:endParaRPr lang="en-US" dirty="0" smtClean="0"/>
          </a:p>
          <a:p>
            <a:r>
              <a:rPr lang="en-US" dirty="0" smtClean="0"/>
              <a:t>-37</a:t>
            </a:r>
          </a:p>
          <a:p>
            <a:r>
              <a:rPr lang="en-US" dirty="0" smtClean="0"/>
              <a:t>160 volunteers</a:t>
            </a:r>
          </a:p>
          <a:p>
            <a:r>
              <a:rPr lang="en-US" dirty="0" smtClean="0"/>
              <a:t>Every team had a vehicle to drive to their zones</a:t>
            </a:r>
          </a:p>
          <a:p>
            <a:r>
              <a:rPr lang="en-US" dirty="0" smtClean="0"/>
              <a:t>All volunteer teams were in the inner city and encouraged to go into open businesses (Tim Horton’s, McDonalds, to warm up)</a:t>
            </a:r>
          </a:p>
          <a:p>
            <a:r>
              <a:rPr lang="en-US" dirty="0" smtClean="0"/>
              <a:t>Transportation crews available for people encountered who wanted to go to a shelter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count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Drew attention to emergency planning</a:t>
            </a:r>
          </a:p>
          <a:p>
            <a:r>
              <a:rPr lang="en-US" dirty="0" smtClean="0"/>
              <a:t>Volunteer enthusiasm</a:t>
            </a:r>
          </a:p>
          <a:p>
            <a:r>
              <a:rPr lang="en-US" dirty="0" smtClean="0"/>
              <a:t>Community awareness (volunteers, interactions night of, local businesses, media)</a:t>
            </a:r>
          </a:p>
          <a:p>
            <a:r>
              <a:rPr lang="en-US" dirty="0" smtClean="0"/>
              <a:t>Engagement with most entrenched rough sleepers</a:t>
            </a:r>
          </a:p>
          <a:p>
            <a:r>
              <a:rPr lang="en-US" dirty="0" smtClean="0"/>
              <a:t>Equity in how, and who was approached the night of the count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 from the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“when overnight temperatures fall to extreme levels, the number of rough sleepers who have moved into shelters is equal to 7% of the average number of overnight shelter stays…winter temperatures between 0 C and -10 C and precipitation has a particularly strong effect on moving rough sleepers indoors. Those conditions have have caused movements of rough sleepers into shelters; a temporary but unexpected inflow equal to 10-15% of the average number of shelter users” – Kneebone, 2014.</a:t>
            </a:r>
          </a:p>
          <a:p>
            <a:r>
              <a:rPr lang="en-US" dirty="0" smtClean="0">
                <a:hlinkClick r:id="rId3"/>
              </a:rPr>
              <a:t>http://policyschool.ucalgary.ca/sites/default/files/research/weather-and-homeless-kneebone-jadidzadeh.pdf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2012 &amp; 2014</a:t>
            </a:r>
            <a:endParaRPr lang="en-US" dirty="0"/>
          </a:p>
        </p:txBody>
      </p:sp>
      <p:pic>
        <p:nvPicPr>
          <p:cNvPr id="4" name="Content Placeholder 3" descr="pi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52497" b="-52497"/>
          <a:stretch>
            <a:fillRect/>
          </a:stretch>
        </p:blipFill>
        <p:spPr>
          <a:xfrm>
            <a:off x="457200" y="725674"/>
            <a:ext cx="7467600" cy="574827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293</TotalTime>
  <Words>490</Words>
  <Application>Microsoft Office PowerPoint</Application>
  <PresentationFormat>On-screen Show (4:3)</PresentationFormat>
  <Paragraphs>55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Calgary’s Winter PIT</vt:lpstr>
      <vt:lpstr>Background</vt:lpstr>
      <vt:lpstr>Winter 2012 count</vt:lpstr>
      <vt:lpstr>Week of January 18, 2012</vt:lpstr>
      <vt:lpstr>Night of the count</vt:lpstr>
      <vt:lpstr>Winter count strengths</vt:lpstr>
      <vt:lpstr>Shelter from the storm</vt:lpstr>
      <vt:lpstr>Winter 2012 &amp;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Calgary’s Winter PIT</dc:title>
  <dc:creator>Meaghan Bell</dc:creator>
  <cp:lastModifiedBy>Windows User</cp:lastModifiedBy>
  <cp:revision>26</cp:revision>
  <dcterms:created xsi:type="dcterms:W3CDTF">2015-11-06T03:23:07Z</dcterms:created>
  <dcterms:modified xsi:type="dcterms:W3CDTF">2019-09-26T04:49:10Z</dcterms:modified>
</cp:coreProperties>
</file>