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2" r:id="rId3"/>
    <p:sldId id="264" r:id="rId4"/>
    <p:sldId id="265" r:id="rId5"/>
    <p:sldId id="266" r:id="rId6"/>
    <p:sldId id="267" r:id="rId7"/>
    <p:sldId id="268" r:id="rId8"/>
    <p:sldId id="270" r:id="rId9"/>
    <p:sldId id="269" r:id="rId10"/>
    <p:sldId id="271" r:id="rId11"/>
    <p:sldId id="272" r:id="rId12"/>
    <p:sldId id="273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5777" autoAdjust="0"/>
  </p:normalViewPr>
  <p:slideViewPr>
    <p:cSldViewPr>
      <p:cViewPr>
        <p:scale>
          <a:sx n="93" d="100"/>
          <a:sy n="93" d="100"/>
        </p:scale>
        <p:origin x="-102" y="7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F2F0F2-798B-4E01-932D-BA4B7F3560F2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A2F6F-5CB7-434D-A2A8-6E635B201A6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07853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CA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2B034C3-E3FC-4F11-9E94-201208AC2C97}" type="slidenum">
              <a:rPr lang="en-CA" smtClean="0"/>
              <a:pPr>
                <a:defRPr/>
              </a:pPr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B97B-EA41-46DE-A270-6FCBCCB33AAE}" type="slidenum">
              <a:rPr lang="en-CA" smtClean="0"/>
              <a:pPr>
                <a:defRPr/>
              </a:pPr>
              <a:t>10</a:t>
            </a:fld>
            <a:endParaRPr lang="en-CA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B97B-EA41-46DE-A270-6FCBCCB33AAE}" type="slidenum">
              <a:rPr lang="en-CA" smtClean="0"/>
              <a:pPr>
                <a:defRPr/>
              </a:pPr>
              <a:t>11</a:t>
            </a:fld>
            <a:endParaRPr lang="en-CA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B97B-EA41-46DE-A270-6FCBCCB33AAE}" type="slidenum">
              <a:rPr lang="en-CA" smtClean="0"/>
              <a:pPr>
                <a:defRPr/>
              </a:pPr>
              <a:t>12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buFontTx/>
              <a:buChar char="•"/>
              <a:defRPr/>
            </a:pPr>
            <a:endParaRPr lang="en-CA" dirty="0" smtClean="0"/>
          </a:p>
          <a:p>
            <a:pPr lvl="2" eaLnBrk="1" hangingPunct="1">
              <a:buFontTx/>
              <a:buChar char="•"/>
              <a:defRPr/>
            </a:pPr>
            <a:endParaRPr lang="en-CA" dirty="0" smtClean="0"/>
          </a:p>
          <a:p>
            <a:pPr lvl="2" eaLnBrk="1" hangingPunct="1"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B97B-EA41-46DE-A270-6FCBCCB33AAE}" type="slidenum">
              <a:rPr lang="en-CA" smtClean="0"/>
              <a:pPr>
                <a:defRPr/>
              </a:pPr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B97B-EA41-46DE-A270-6FCBCCB33AAE}" type="slidenum">
              <a:rPr lang="en-CA" smtClean="0"/>
              <a:pPr>
                <a:defRPr/>
              </a:pPr>
              <a:t>2</a:t>
            </a:fld>
            <a:endParaRPr lang="en-C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B97B-EA41-46DE-A270-6FCBCCB33AAE}" type="slidenum">
              <a:rPr lang="en-CA" smtClean="0"/>
              <a:pPr>
                <a:defRPr/>
              </a:pPr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B97B-EA41-46DE-A270-6FCBCCB33AAE}" type="slidenum">
              <a:rPr lang="en-CA" smtClean="0"/>
              <a:pPr>
                <a:defRPr/>
              </a:pPr>
              <a:t>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B97B-EA41-46DE-A270-6FCBCCB33AAE}" type="slidenum">
              <a:rPr lang="en-CA" smtClean="0"/>
              <a:pPr>
                <a:defRPr/>
              </a:pPr>
              <a:t>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marL="914400" marR="0" lvl="2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•"/>
              <a:tabLst/>
              <a:defRPr/>
            </a:pPr>
            <a:r>
              <a:rPr lang="en-CA" dirty="0" smtClean="0"/>
              <a:t>The Field Office box with all envelopes is sealed and delivered to Survey Reception Office that night.</a:t>
            </a:r>
          </a:p>
          <a:p>
            <a:pPr lvl="2" eaLnBrk="1" hangingPunct="1"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B97B-EA41-46DE-A270-6FCBCCB33AAE}" type="slidenum">
              <a:rPr lang="en-CA" smtClean="0"/>
              <a:pPr>
                <a:defRPr/>
              </a:pPr>
              <a:t>6</a:t>
            </a:fld>
            <a:endParaRPr lang="en-CA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pPr lvl="2" eaLnBrk="1" hangingPunct="1"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B97B-EA41-46DE-A270-6FCBCCB33AAE}" type="slidenum">
              <a:rPr lang="en-CA" smtClean="0"/>
              <a:pPr>
                <a:defRPr/>
              </a:pPr>
              <a:t>7</a:t>
            </a:fld>
            <a:endParaRPr lang="en-CA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Once surveys are scanned in, select a random sample of 10% of surveys. Conduct QA test to ensure data accuracy by comparing the scanned image against the inputted data for all surveys in the 10% sample (double click on the survey to open the image. Go to View&gt;Data Mode to see data and image side by side).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 any particular question has an error rate of more than 10% in the sample, manually check that question in all surveys.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Look for: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identify suspect entries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people who have answered the survey twice</a:t>
            </a:r>
          </a:p>
          <a:p>
            <a:pPr lvl="2" eaLnBrk="1" hangingPunct="1"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B97B-EA41-46DE-A270-6FCBCCB33AAE}" type="slidenum">
              <a:rPr lang="en-CA" smtClean="0"/>
              <a:pPr>
                <a:defRPr/>
              </a:pPr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Collect count figures using administrative systems</a:t>
            </a:r>
            <a:endParaRPr lang="en-CA" sz="11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total number of individuals at each shelter with an admission that resulted in a </a:t>
            </a:r>
            <a:r>
              <a:rPr lang="en-CA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bednight</a:t>
            </a:r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provided from SMIS.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MCSS provides a breakdown of the number of total available VAW beds at each location and the number occupied.</a:t>
            </a:r>
          </a:p>
          <a:p>
            <a:pPr lvl="0"/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Health and Treatment facilities are asked to use their patient records to identify how many of their patients had no fixed address (NFA) on admission.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on the total number of individuals who are homeless is provided by the central data processing centre for MCSCS.</a:t>
            </a:r>
          </a:p>
          <a:p>
            <a:r>
              <a:rPr lang="en-CA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list of all shelter addresses is provided to them in advance. They then generate a list of everyone from a Toronto court who had an address that was NFA or a shelter address.</a:t>
            </a:r>
          </a:p>
          <a:p>
            <a:pPr lvl="2" eaLnBrk="1" hangingPunct="1">
              <a:buFontTx/>
              <a:buChar char="•"/>
              <a:defRPr/>
            </a:pPr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F6B97B-EA41-46DE-A270-6FCBCCB33AAE}" type="slidenum">
              <a:rPr lang="en-CA" smtClean="0"/>
              <a:pPr>
                <a:defRPr/>
              </a:pPr>
              <a:t>9</a:t>
            </a:fld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6E34-C378-4F7C-9585-4CE5D913609E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81A-DDD5-4A5C-87ED-B1F42901A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6E34-C378-4F7C-9585-4CE5D913609E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81A-DDD5-4A5C-87ED-B1F42901A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6E34-C378-4F7C-9585-4CE5D913609E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81A-DDD5-4A5C-87ED-B1F42901A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6E34-C378-4F7C-9585-4CE5D913609E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81A-DDD5-4A5C-87ED-B1F42901A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6E34-C378-4F7C-9585-4CE5D913609E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81A-DDD5-4A5C-87ED-B1F42901A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6E34-C378-4F7C-9585-4CE5D913609E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81A-DDD5-4A5C-87ED-B1F42901A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6E34-C378-4F7C-9585-4CE5D913609E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81A-DDD5-4A5C-87ED-B1F42901A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6E34-C378-4F7C-9585-4CE5D913609E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81A-DDD5-4A5C-87ED-B1F42901A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6E34-C378-4F7C-9585-4CE5D913609E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81A-DDD5-4A5C-87ED-B1F42901A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6E34-C378-4F7C-9585-4CE5D913609E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81A-DDD5-4A5C-87ED-B1F42901A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2B6E34-C378-4F7C-9585-4CE5D913609E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DF881A-DDD5-4A5C-87ED-B1F42901A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2B6E34-C378-4F7C-9585-4CE5D913609E}" type="datetimeFigureOut">
              <a:rPr lang="en-CA" smtClean="0"/>
              <a:pPr/>
              <a:t>2019-09-23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F881A-DDD5-4A5C-87ED-B1F42901ACCD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5" Type="http://schemas.openxmlformats.org/officeDocument/2006/relationships/oleObject" Target="../embeddings/oleObject12.bin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3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5.jpeg"/><Relationship Id="rId4" Type="http://schemas.openxmlformats.org/officeDocument/2006/relationships/oleObject" Target="../embeddings/oleObject4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oleObject" Target="../embeddings/oleObject5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oleObject" Target="../embeddings/oleObject7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itle 1"/>
          <p:cNvSpPr>
            <a:spLocks noGrp="1"/>
          </p:cNvSpPr>
          <p:nvPr>
            <p:ph type="ctrTitle"/>
          </p:nvPr>
        </p:nvSpPr>
        <p:spPr>
          <a:xfrm>
            <a:off x="684213" y="2781101"/>
            <a:ext cx="7772400" cy="2088059"/>
          </a:xfrm>
        </p:spPr>
        <p:txBody>
          <a:bodyPr anchor="t">
            <a:normAutofit fontScale="90000"/>
          </a:bodyPr>
          <a:lstStyle/>
          <a:p>
            <a:pPr eaLnBrk="1" hangingPunct="1"/>
            <a:r>
              <a:rPr lang="en-CA" dirty="0" smtClean="0">
                <a:latin typeface="Corbel" pitchFamily="34" charset="0"/>
                <a:ea typeface="Dotum" pitchFamily="34" charset="-127"/>
                <a:cs typeface="Levenim MT" pitchFamily="2" charset="-79"/>
              </a:rPr>
              <a:t>Survey Data – After the Count</a:t>
            </a:r>
            <a:br>
              <a:rPr lang="en-CA" dirty="0" smtClean="0">
                <a:latin typeface="Corbel" pitchFamily="34" charset="0"/>
                <a:ea typeface="Dotum" pitchFamily="34" charset="-127"/>
                <a:cs typeface="Levenim MT" pitchFamily="2" charset="-79"/>
              </a:rPr>
            </a:br>
            <a:r>
              <a:rPr lang="en-CA" sz="3200" dirty="0" err="1" smtClean="0">
                <a:latin typeface="Corbel" pitchFamily="34" charset="0"/>
                <a:ea typeface="Dotum" pitchFamily="34" charset="-127"/>
                <a:cs typeface="Levenim MT" pitchFamily="2" charset="-79"/>
              </a:rPr>
              <a:t>Learnings</a:t>
            </a:r>
            <a:r>
              <a:rPr lang="en-CA" sz="3200" dirty="0" smtClean="0">
                <a:latin typeface="Corbel" pitchFamily="34" charset="0"/>
                <a:ea typeface="Dotum" pitchFamily="34" charset="-127"/>
                <a:cs typeface="Levenim MT" pitchFamily="2" charset="-79"/>
              </a:rPr>
              <a:t> from Toronto’s </a:t>
            </a:r>
            <a:br>
              <a:rPr lang="en-CA" sz="3200" dirty="0" smtClean="0">
                <a:latin typeface="Corbel" pitchFamily="34" charset="0"/>
                <a:ea typeface="Dotum" pitchFamily="34" charset="-127"/>
                <a:cs typeface="Levenim MT" pitchFamily="2" charset="-79"/>
              </a:rPr>
            </a:br>
            <a:r>
              <a:rPr lang="en-CA" sz="3200" dirty="0" smtClean="0">
                <a:latin typeface="Corbel" pitchFamily="34" charset="0"/>
                <a:ea typeface="Dotum" pitchFamily="34" charset="-127"/>
                <a:cs typeface="Levenim MT" pitchFamily="2" charset="-79"/>
              </a:rPr>
              <a:t>Street Needs Assessments</a:t>
            </a:r>
            <a:r>
              <a:rPr lang="en-CA" dirty="0" smtClean="0">
                <a:latin typeface="Arial" charset="0"/>
                <a:cs typeface="Arial" charset="0"/>
              </a:rPr>
              <a:t/>
            </a:r>
            <a:br>
              <a:rPr lang="en-CA" dirty="0" smtClean="0">
                <a:latin typeface="Arial" charset="0"/>
                <a:cs typeface="Arial" charset="0"/>
              </a:rPr>
            </a:br>
            <a:endParaRPr lang="en-CA" dirty="0" smtClean="0">
              <a:latin typeface="Arial" charset="0"/>
              <a:cs typeface="Arial" charset="0"/>
            </a:endParaRPr>
          </a:p>
        </p:txBody>
      </p:sp>
      <p:sp>
        <p:nvSpPr>
          <p:cNvPr id="1028" name="Subtitle 2"/>
          <p:cNvSpPr>
            <a:spLocks noGrp="1"/>
          </p:cNvSpPr>
          <p:nvPr>
            <p:ph type="subTitle" idx="1"/>
          </p:nvPr>
        </p:nvSpPr>
        <p:spPr>
          <a:xfrm>
            <a:off x="2411760" y="4293096"/>
            <a:ext cx="6400800" cy="180020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CA" sz="2400" dirty="0" err="1" smtClean="0">
                <a:solidFill>
                  <a:schemeClr val="tx2"/>
                </a:solidFill>
                <a:latin typeface="Corbel" pitchFamily="34" charset="0"/>
                <a:cs typeface="Arial" charset="0"/>
              </a:rPr>
              <a:t>Laural</a:t>
            </a:r>
            <a:r>
              <a:rPr lang="en-CA" sz="2400" dirty="0" smtClean="0">
                <a:solidFill>
                  <a:schemeClr val="tx2"/>
                </a:solidFill>
                <a:latin typeface="Corbel" pitchFamily="34" charset="0"/>
                <a:cs typeface="Arial" charset="0"/>
              </a:rPr>
              <a:t> </a:t>
            </a:r>
            <a:r>
              <a:rPr lang="en-CA" sz="2400" dirty="0" err="1" smtClean="0">
                <a:solidFill>
                  <a:schemeClr val="tx2"/>
                </a:solidFill>
                <a:latin typeface="Corbel" pitchFamily="34" charset="0"/>
                <a:cs typeface="Arial" charset="0"/>
              </a:rPr>
              <a:t>Raine</a:t>
            </a:r>
            <a:endParaRPr lang="en-CA" sz="2400" dirty="0" smtClean="0">
              <a:solidFill>
                <a:schemeClr val="tx2"/>
              </a:solidFill>
              <a:latin typeface="Corbel" pitchFamily="34" charset="0"/>
              <a:cs typeface="Arial" charset="0"/>
            </a:endParaRPr>
          </a:p>
          <a:p>
            <a:pPr algn="r" eaLnBrk="1" hangingPunct="1"/>
            <a:r>
              <a:rPr lang="en-CA" sz="2400" dirty="0" smtClean="0">
                <a:solidFill>
                  <a:schemeClr val="tx2"/>
                </a:solidFill>
                <a:latin typeface="Corbel" pitchFamily="34" charset="0"/>
                <a:cs typeface="Arial" charset="0"/>
              </a:rPr>
              <a:t>HPS </a:t>
            </a:r>
            <a:r>
              <a:rPr lang="en-CA" sz="2400" dirty="0" err="1" smtClean="0">
                <a:solidFill>
                  <a:schemeClr val="tx2"/>
                </a:solidFill>
                <a:latin typeface="Corbel" pitchFamily="34" charset="0"/>
                <a:cs typeface="Arial" charset="0"/>
              </a:rPr>
              <a:t>PiT</a:t>
            </a:r>
            <a:r>
              <a:rPr lang="en-CA" sz="2400" dirty="0" smtClean="0">
                <a:solidFill>
                  <a:schemeClr val="tx2"/>
                </a:solidFill>
                <a:latin typeface="Corbel" pitchFamily="34" charset="0"/>
                <a:cs typeface="Arial" charset="0"/>
              </a:rPr>
              <a:t> Count Training</a:t>
            </a:r>
          </a:p>
          <a:p>
            <a:pPr algn="r" eaLnBrk="1" hangingPunct="1"/>
            <a:r>
              <a:rPr lang="en-CA" sz="2400" dirty="0" smtClean="0">
                <a:solidFill>
                  <a:schemeClr val="tx2"/>
                </a:solidFill>
                <a:latin typeface="Corbel" pitchFamily="34" charset="0"/>
                <a:cs typeface="Arial" charset="0"/>
              </a:rPr>
              <a:t>Toronto</a:t>
            </a:r>
          </a:p>
          <a:p>
            <a:pPr algn="r"/>
            <a:r>
              <a:rPr lang="en-CA" sz="1800" dirty="0">
                <a:solidFill>
                  <a:schemeClr val="tx2"/>
                </a:solidFill>
                <a:latin typeface="Corbel" pitchFamily="34" charset="0"/>
                <a:cs typeface="Arial" charset="0"/>
              </a:rPr>
              <a:t>Module 2 – Data  Input and Management</a:t>
            </a:r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5949950"/>
            <a:ext cx="9144000" cy="908050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en-CA" sz="2000" dirty="0" smtClean="0">
                <a:solidFill>
                  <a:schemeClr val="bg1"/>
                </a:solidFill>
                <a:latin typeface="Corbel" pitchFamily="34" charset="0"/>
                <a:cs typeface="Arial" charset="0"/>
              </a:rPr>
              <a:t>November 24, 2015</a:t>
            </a:r>
            <a:endParaRPr lang="en-CA" sz="2000" i="1" dirty="0" smtClean="0">
              <a:solidFill>
                <a:schemeClr val="bg1"/>
              </a:solidFill>
              <a:latin typeface="Corbel" pitchFamily="34" charset="0"/>
              <a:cs typeface="Arial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0" y="6021388"/>
          <a:ext cx="1781175" cy="692150"/>
        </p:xfrm>
        <a:graphic>
          <a:graphicData uri="http://schemas.openxmlformats.org/presentationml/2006/ole">
            <p:oleObj spid="_x0000_s3075" r:id="rId4" imgW="1781424" imgH="704948" progId="">
              <p:embed/>
            </p:oleObj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 t="2988" r="1066"/>
          <a:stretch>
            <a:fillRect/>
          </a:stretch>
        </p:blipFill>
        <p:spPr bwMode="auto">
          <a:xfrm>
            <a:off x="0" y="0"/>
            <a:ext cx="9144000" cy="261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Arial" charset="0"/>
              </a:rPr>
              <a:t>Data Security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257254"/>
          </a:xfrm>
        </p:spPr>
        <p:txBody>
          <a:bodyPr>
            <a:normAutofit/>
          </a:bodyPr>
          <a:lstStyle/>
          <a:p>
            <a:r>
              <a:rPr lang="en-CA" dirty="0" smtClean="0"/>
              <a:t>Survey data stored on a secure server, with access limited to core group inputting data</a:t>
            </a:r>
          </a:p>
          <a:p>
            <a:r>
              <a:rPr lang="en-CA" dirty="0" smtClean="0"/>
              <a:t>Stored paper forms in a secure location (locked cabinet)</a:t>
            </a:r>
          </a:p>
          <a:p>
            <a:r>
              <a:rPr lang="en-CA" dirty="0" smtClean="0"/>
              <a:t>Keep paper copies until analysis is complete, in case electronic records need to be verified</a:t>
            </a:r>
          </a:p>
          <a:p>
            <a:r>
              <a:rPr lang="en-CA" dirty="0" smtClean="0"/>
              <a:t>Once no longer needed, should be shredded</a:t>
            </a:r>
          </a:p>
          <a:p>
            <a:endParaRPr lang="en-CA" dirty="0" smtClean="0"/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37288"/>
            <a:ext cx="9144000" cy="620712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102E52-39CF-4E26-81C7-D4BE6CF816C7}" type="slidenum">
              <a:rPr lang="en-CA" sz="200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 sz="2000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240463"/>
          <a:ext cx="1476375" cy="573087"/>
        </p:xfrm>
        <a:graphic>
          <a:graphicData uri="http://schemas.openxmlformats.org/presentationml/2006/ole">
            <p:oleObj spid="_x0000_s44035" r:id="rId4" imgW="1781424" imgH="704948" progId="">
              <p:embed/>
            </p:oleObj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Arial" charset="0"/>
              </a:rPr>
              <a:t>Analysis of policy implications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3169022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/>
              <a:t>Partner with external experts for independent review of methodology and result</a:t>
            </a:r>
          </a:p>
          <a:p>
            <a:r>
              <a:rPr lang="en-CA" dirty="0" smtClean="0"/>
              <a:t>Assemble a group of key stakeholders to review survey findings in advance</a:t>
            </a:r>
          </a:p>
          <a:p>
            <a:r>
              <a:rPr lang="en-CA" dirty="0" smtClean="0"/>
              <a:t>Identify key themes from findings and policy implications</a:t>
            </a:r>
          </a:p>
          <a:p>
            <a:r>
              <a:rPr lang="en-CA" dirty="0" smtClean="0"/>
              <a:t>Gather intelligence on possible explanations for trends to inform report</a:t>
            </a:r>
          </a:p>
          <a:p>
            <a:pPr>
              <a:buNone/>
            </a:pPr>
            <a:endParaRPr lang="en-CA" dirty="0" smtClean="0"/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37288"/>
            <a:ext cx="9144000" cy="620712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102E52-39CF-4E26-81C7-D4BE6CF816C7}" type="slidenum">
              <a:rPr lang="en-CA" sz="200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 sz="2000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240463"/>
          <a:ext cx="1476375" cy="573087"/>
        </p:xfrm>
        <a:graphic>
          <a:graphicData uri="http://schemas.openxmlformats.org/presentationml/2006/ole">
            <p:oleObj spid="_x0000_s45060" r:id="rId4" imgW="1781424" imgH="704948" progId="">
              <p:embed/>
            </p:oleObj>
          </a:graphicData>
        </a:graphic>
      </p:graphicFrame>
      <p:graphicFrame>
        <p:nvGraphicFramePr>
          <p:cNvPr id="45059" name="Object 3"/>
          <p:cNvGraphicFramePr>
            <a:graphicFrameLocks noChangeAspect="1"/>
          </p:cNvGraphicFramePr>
          <p:nvPr/>
        </p:nvGraphicFramePr>
        <p:xfrm>
          <a:off x="899592" y="3861048"/>
          <a:ext cx="7272808" cy="2348176"/>
        </p:xfrm>
        <a:graphic>
          <a:graphicData uri="http://schemas.openxmlformats.org/presentationml/2006/ole">
            <p:oleObj spid="_x0000_s45061" name="Photo Editor Photo" r:id="rId5" imgW="14980952" imgH="5001323" progId="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Arial" charset="0"/>
              </a:rPr>
              <a:t>Reporting results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257254"/>
          </a:xfrm>
        </p:spPr>
        <p:txBody>
          <a:bodyPr>
            <a:normAutofit/>
          </a:bodyPr>
          <a:lstStyle/>
          <a:p>
            <a:r>
              <a:rPr lang="en-CA" dirty="0" smtClean="0"/>
              <a:t>Develop communications strategy in advance</a:t>
            </a:r>
          </a:p>
          <a:p>
            <a:r>
              <a:rPr lang="en-CA" dirty="0" smtClean="0"/>
              <a:t>Some key information can be communicated directly following</a:t>
            </a:r>
          </a:p>
          <a:p>
            <a:pPr lvl="1"/>
            <a:r>
              <a:rPr lang="en-CA" dirty="0" err="1" smtClean="0"/>
              <a:t>E.g</a:t>
            </a:r>
            <a:r>
              <a:rPr lang="en-CA" dirty="0" smtClean="0"/>
              <a:t> # of volunteers, # of study areas covered</a:t>
            </a:r>
          </a:p>
          <a:p>
            <a:r>
              <a:rPr lang="en-CA" dirty="0" smtClean="0"/>
              <a:t>Interim report (July)</a:t>
            </a:r>
          </a:p>
          <a:p>
            <a:pPr lvl="1"/>
            <a:r>
              <a:rPr lang="en-CA" dirty="0" smtClean="0"/>
              <a:t>Estimate of # of homeless plus key findings from the survey</a:t>
            </a:r>
          </a:p>
          <a:p>
            <a:r>
              <a:rPr lang="en-CA" dirty="0" smtClean="0"/>
              <a:t>Full report to Council (September)</a:t>
            </a:r>
          </a:p>
          <a:p>
            <a:pPr lvl="1"/>
            <a:r>
              <a:rPr lang="en-CA" dirty="0" smtClean="0"/>
              <a:t>Complete findings and policy implications</a:t>
            </a:r>
          </a:p>
          <a:p>
            <a:endParaRPr lang="en-CA" dirty="0" smtClean="0"/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37288"/>
            <a:ext cx="9144000" cy="620712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102E52-39CF-4E26-81C7-D4BE6CF816C7}" type="slidenum">
              <a:rPr lang="en-CA" sz="200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 sz="2000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240463"/>
          <a:ext cx="1476375" cy="573087"/>
        </p:xfrm>
        <a:graphic>
          <a:graphicData uri="http://schemas.openxmlformats.org/presentationml/2006/ole">
            <p:oleObj spid="_x0000_s46083" r:id="rId4" imgW="1781424" imgH="704948" progId="">
              <p:embed/>
            </p:oleObj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7544" y="2132856"/>
            <a:ext cx="8229600" cy="647700"/>
          </a:xfrm>
        </p:spPr>
        <p:txBody>
          <a:bodyPr/>
          <a:lstStyle/>
          <a:p>
            <a:pPr eaLnBrk="1" hangingPunct="1">
              <a:defRPr/>
            </a:pPr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Arial" charset="0"/>
              </a:rPr>
              <a:t>Questions?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68313" y="3140968"/>
            <a:ext cx="8229600" cy="279787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en-US" sz="2800" dirty="0" smtClean="0"/>
          </a:p>
          <a:p>
            <a:pPr marL="552450" lvl="1" indent="-457200" algn="ctr">
              <a:buFont typeface="Arial" charset="0"/>
              <a:buNone/>
            </a:pPr>
            <a:r>
              <a:rPr lang="en-CA" sz="3200" dirty="0" smtClean="0"/>
              <a:t>Contact info:</a:t>
            </a:r>
          </a:p>
          <a:p>
            <a:pPr marL="552450" lvl="1" indent="-457200" algn="ctr">
              <a:buFont typeface="Arial" charset="0"/>
              <a:buNone/>
            </a:pPr>
            <a:r>
              <a:rPr lang="en-CA" sz="3200" dirty="0" err="1" smtClean="0"/>
              <a:t>Laural</a:t>
            </a:r>
            <a:r>
              <a:rPr lang="en-CA" sz="3200" dirty="0" smtClean="0"/>
              <a:t> </a:t>
            </a:r>
            <a:r>
              <a:rPr lang="en-CA" sz="3200" dirty="0" err="1" smtClean="0"/>
              <a:t>Raine</a:t>
            </a:r>
            <a:r>
              <a:rPr lang="en-CA" sz="3200" dirty="0" smtClean="0"/>
              <a:t>, </a:t>
            </a:r>
          </a:p>
          <a:p>
            <a:pPr marL="552450" lvl="1" indent="-457200" algn="ctr">
              <a:buFont typeface="Arial" charset="0"/>
              <a:buNone/>
            </a:pPr>
            <a:r>
              <a:rPr lang="en-CA" sz="3200" dirty="0" smtClean="0"/>
              <a:t>Manager Strategic Policy and Service Planning</a:t>
            </a:r>
          </a:p>
          <a:p>
            <a:pPr marL="552450" lvl="1" indent="-457200" algn="ctr">
              <a:buFont typeface="Arial" charset="0"/>
              <a:buNone/>
            </a:pPr>
            <a:r>
              <a:rPr lang="en-CA" sz="3200" dirty="0" smtClean="0"/>
              <a:t>Shelter, Support and Housing Administration</a:t>
            </a:r>
          </a:p>
          <a:p>
            <a:pPr marL="552450" lvl="1" indent="-457200" algn="ctr">
              <a:buFont typeface="Arial" charset="0"/>
              <a:buNone/>
            </a:pPr>
            <a:r>
              <a:rPr lang="en-CA" sz="3200" dirty="0" smtClean="0"/>
              <a:t>City of Toronto</a:t>
            </a:r>
          </a:p>
          <a:p>
            <a:pPr marL="552450" lvl="1" indent="-457200" algn="ctr">
              <a:buFont typeface="Arial" charset="0"/>
              <a:buNone/>
            </a:pPr>
            <a:r>
              <a:rPr lang="en-CA" sz="3200" dirty="0" smtClean="0"/>
              <a:t>416-392-0546</a:t>
            </a:r>
          </a:p>
          <a:p>
            <a:pPr marL="552450" lvl="1" indent="-457200" algn="ctr">
              <a:buFont typeface="Arial" charset="0"/>
              <a:buNone/>
            </a:pPr>
            <a:r>
              <a:rPr lang="en-CA" sz="3200" dirty="0" smtClean="0"/>
              <a:t>lraine@toronto.ca</a:t>
            </a:r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37288"/>
            <a:ext cx="9144000" cy="620712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102E52-39CF-4E26-81C7-D4BE6CF816C7}" type="slidenum">
              <a:rPr lang="en-CA" sz="200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 sz="2000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240463"/>
          <a:ext cx="1476375" cy="573087"/>
        </p:xfrm>
        <a:graphic>
          <a:graphicData uri="http://schemas.openxmlformats.org/presentationml/2006/ole">
            <p:oleObj spid="_x0000_s21507" r:id="rId4" imgW="1781424" imgH="704948" progId="">
              <p:embed/>
            </p:oleObj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defRPr/>
            </a:pPr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Arial" charset="0"/>
              </a:rPr>
              <a:t>Background</a:t>
            </a:r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37288"/>
            <a:ext cx="9144000" cy="620712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102E52-39CF-4E26-81C7-D4BE6CF816C7}" type="slidenum">
              <a:rPr lang="en-CA" sz="200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 sz="2000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240463"/>
          <a:ext cx="1476375" cy="573087"/>
        </p:xfrm>
        <a:graphic>
          <a:graphicData uri="http://schemas.openxmlformats.org/presentationml/2006/ole">
            <p:oleObj spid="_x0000_s26627" r:id="rId4" imgW="1781424" imgH="704948" progId="">
              <p:embed/>
            </p:oleObj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185246"/>
          </a:xfrm>
        </p:spPr>
        <p:txBody>
          <a:bodyPr>
            <a:normAutofit lnSpcReduction="10000"/>
          </a:bodyPr>
          <a:lstStyle/>
          <a:p>
            <a:pPr lvl="0"/>
            <a:r>
              <a:rPr lang="en-CA" dirty="0" smtClean="0"/>
              <a:t>Street Needs Assessment has been held three times – 2006, 2009, 2013</a:t>
            </a:r>
            <a:endParaRPr lang="en-CA" sz="2800" dirty="0" smtClean="0"/>
          </a:p>
          <a:p>
            <a:r>
              <a:rPr lang="en-US" dirty="0" smtClean="0"/>
              <a:t>Held once per term of Council (every 4 years) in April</a:t>
            </a:r>
          </a:p>
          <a:p>
            <a:r>
              <a:rPr lang="en-US" dirty="0" smtClean="0"/>
              <a:t>Survey of all emergency shelters, VAW shelters, health and correctional facilities</a:t>
            </a:r>
          </a:p>
          <a:p>
            <a:r>
              <a:rPr lang="en-US" dirty="0" smtClean="0"/>
              <a:t>Estimate of outdoor population based on survey of 50% of City’s geography</a:t>
            </a:r>
          </a:p>
          <a:p>
            <a:r>
              <a:rPr lang="en-US" dirty="0" smtClean="0"/>
              <a:t>1,981 surveys completed</a:t>
            </a:r>
          </a:p>
          <a:p>
            <a:r>
              <a:rPr lang="en-US" dirty="0" smtClean="0"/>
              <a:t>Estimated 5,253 people who were homeless</a:t>
            </a:r>
          </a:p>
          <a:p>
            <a:endParaRPr lang="en-US" dirty="0" smtClean="0"/>
          </a:p>
          <a:p>
            <a:pPr marL="552450" lvl="1" indent="-457200">
              <a:buFont typeface="Arial" charset="0"/>
              <a:buNone/>
            </a:pPr>
            <a:endParaRPr lang="en-CA" sz="3200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Arial" charset="0"/>
              </a:rPr>
              <a:t>Survey Design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5255815" cy="5030788"/>
          </a:xfrm>
        </p:spPr>
        <p:txBody>
          <a:bodyPr>
            <a:normAutofit fontScale="92500" lnSpcReduction="10000"/>
          </a:bodyPr>
          <a:lstStyle/>
          <a:p>
            <a:pPr marL="552450" lvl="1" indent="-457200">
              <a:buFont typeface="Arial" pitchFamily="34" charset="0"/>
              <a:buChar char="•"/>
            </a:pPr>
            <a:r>
              <a:rPr lang="en-CA" sz="3200" dirty="0" smtClean="0"/>
              <a:t>Tested survey instrument in advance to ensure clarity for volunteers and clients</a:t>
            </a:r>
          </a:p>
          <a:p>
            <a:pPr marL="552450" lvl="1" indent="-457200">
              <a:buFont typeface="Arial" pitchFamily="34" charset="0"/>
              <a:buChar char="•"/>
            </a:pPr>
            <a:r>
              <a:rPr lang="en-CA" sz="3200" dirty="0" smtClean="0"/>
              <a:t>Manually recorded survey responses </a:t>
            </a:r>
          </a:p>
          <a:p>
            <a:pPr marL="552450" lvl="1" indent="-457200">
              <a:buNone/>
            </a:pPr>
            <a:r>
              <a:rPr lang="en-CA" sz="3200" dirty="0" smtClean="0"/>
              <a:t>	(i.e. pen and paper)</a:t>
            </a:r>
          </a:p>
          <a:p>
            <a:pPr marL="552450" lvl="1" indent="-457200">
              <a:buFont typeface="Arial" pitchFamily="34" charset="0"/>
              <a:buChar char="•"/>
            </a:pPr>
            <a:r>
              <a:rPr lang="en-CA" sz="3200" dirty="0" smtClean="0"/>
              <a:t>Survey scanning software</a:t>
            </a:r>
          </a:p>
          <a:p>
            <a:pPr marL="952500" lvl="2" indent="-457200"/>
            <a:r>
              <a:rPr lang="en-CA" sz="3200" dirty="0" smtClean="0"/>
              <a:t>Weigh the potential time savings against the financial cost and resource (time) cost</a:t>
            </a:r>
          </a:p>
          <a:p>
            <a:pPr marL="552450" lvl="1" indent="-457200">
              <a:buNone/>
            </a:pPr>
            <a:endParaRPr lang="en-CA" sz="3200" dirty="0" smtClean="0"/>
          </a:p>
          <a:p>
            <a:pPr marL="552450" lvl="1" indent="-457200">
              <a:buFont typeface="Arial" pitchFamily="34" charset="0"/>
              <a:buChar char="•"/>
            </a:pPr>
            <a:endParaRPr lang="en-CA" sz="3200" dirty="0" smtClean="0"/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37288"/>
            <a:ext cx="9144000" cy="620712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102E52-39CF-4E26-81C7-D4BE6CF816C7}" type="slidenum">
              <a:rPr lang="en-CA" sz="200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 sz="2000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240463"/>
          <a:ext cx="1476375" cy="573087"/>
        </p:xfrm>
        <a:graphic>
          <a:graphicData uri="http://schemas.openxmlformats.org/presentationml/2006/ole">
            <p:oleObj spid="_x0000_s34819" r:id="rId4" imgW="1781424" imgH="704948" progId="">
              <p:embed/>
            </p:oleObj>
          </a:graphicData>
        </a:graphic>
      </p:graphicFrame>
      <p:pic>
        <p:nvPicPr>
          <p:cNvPr id="34819" name="Picture 3" descr="G:\SHS\Communications\SNA 2013 Photos\for fb\Re-sized\P101012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196752"/>
            <a:ext cx="3054828" cy="2291121"/>
          </a:xfrm>
          <a:prstGeom prst="rect">
            <a:avLst/>
          </a:prstGeom>
          <a:noFill/>
        </p:spPr>
      </p:pic>
      <p:pic>
        <p:nvPicPr>
          <p:cNvPr id="34820" name="Picture 4" descr="G:\SHS\Communications\SNA 2013 Photos\for fb\Re-sized\P101015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2120" y="3645024"/>
            <a:ext cx="3176885" cy="23826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Arial" charset="0"/>
              </a:rPr>
              <a:t>Data collection – Survey Teams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2160910"/>
          </a:xfrm>
        </p:spPr>
        <p:txBody>
          <a:bodyPr>
            <a:normAutofit/>
          </a:bodyPr>
          <a:lstStyle/>
          <a:p>
            <a:r>
              <a:rPr lang="en-CA" dirty="0" smtClean="0"/>
              <a:t>Each survey team receives a package with survey templates</a:t>
            </a:r>
            <a:endParaRPr lang="en-CA" sz="2800" dirty="0" smtClean="0"/>
          </a:p>
          <a:p>
            <a:r>
              <a:rPr lang="en-CA" dirty="0" smtClean="0"/>
              <a:t>Volunteers record the study area identifier on each survey</a:t>
            </a:r>
            <a:endParaRPr lang="en-CA" sz="2800" dirty="0" smtClean="0"/>
          </a:p>
          <a:p>
            <a:pPr marL="552450" lvl="1" indent="-457200">
              <a:buFont typeface="Arial" charset="0"/>
              <a:buNone/>
            </a:pPr>
            <a:endParaRPr lang="en-CA" sz="3200" dirty="0" smtClean="0"/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37288"/>
            <a:ext cx="9144000" cy="620712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102E52-39CF-4E26-81C7-D4BE6CF816C7}" type="slidenum">
              <a:rPr lang="en-CA" sz="200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 sz="2000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240463"/>
          <a:ext cx="1476375" cy="573087"/>
        </p:xfrm>
        <a:graphic>
          <a:graphicData uri="http://schemas.openxmlformats.org/presentationml/2006/ole">
            <p:oleObj spid="_x0000_s37891" r:id="rId4" imgW="1781424" imgH="704948" progId="">
              <p:embed/>
            </p:oleObj>
          </a:graphicData>
        </a:graphic>
      </p:graphicFrame>
      <p:pic>
        <p:nvPicPr>
          <p:cNvPr id="6" name="Picture 18" descr="09-076-17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>
          <a:xfrm>
            <a:off x="4496981" y="3140968"/>
            <a:ext cx="4296107" cy="2854126"/>
          </a:xfrm>
          <a:prstGeom prst="rect">
            <a:avLst/>
          </a:prstGeom>
          <a:noFill/>
          <a:ln/>
        </p:spPr>
      </p:pic>
      <p:sp>
        <p:nvSpPr>
          <p:cNvPr id="7" name="TextBox 6"/>
          <p:cNvSpPr txBox="1"/>
          <p:nvPr/>
        </p:nvSpPr>
        <p:spPr>
          <a:xfrm>
            <a:off x="467544" y="3140968"/>
            <a:ext cx="4032448" cy="342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3200" dirty="0" smtClean="0"/>
              <a:t>Team Leader secures each survey after completion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en-CA" sz="3200" dirty="0" smtClean="0"/>
              <a:t> Completed surveys are returned to the Field Office</a:t>
            </a:r>
          </a:p>
          <a:p>
            <a:endParaRPr lang="en-CA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Arial" charset="0"/>
              </a:rPr>
              <a:t>Data Collection – Field Offices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2808982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Field Office staff ensures all surveys have a location recorded</a:t>
            </a:r>
            <a:endParaRPr lang="en-CA" sz="2800" dirty="0" smtClean="0"/>
          </a:p>
          <a:p>
            <a:r>
              <a:rPr lang="en-CA" dirty="0" smtClean="0"/>
              <a:t>Secure them in a sealed envelope with number of surveys recorded on outside</a:t>
            </a:r>
            <a:endParaRPr lang="en-CA" sz="2800" dirty="0" smtClean="0"/>
          </a:p>
          <a:p>
            <a:r>
              <a:rPr lang="en-CA" dirty="0" smtClean="0"/>
              <a:t>Tracking sheet to verify all study areas returned an envelope (even ‘0’s)</a:t>
            </a:r>
            <a:endParaRPr lang="en-CA" sz="2800" dirty="0" smtClean="0"/>
          </a:p>
          <a:p>
            <a:pPr marL="552450" lvl="1" indent="-457200">
              <a:buFont typeface="Arial" charset="0"/>
              <a:buNone/>
            </a:pPr>
            <a:endParaRPr lang="en-CA" sz="3200" dirty="0" smtClean="0"/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37288"/>
            <a:ext cx="9144000" cy="620712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102E52-39CF-4E26-81C7-D4BE6CF816C7}" type="slidenum">
              <a:rPr lang="en-CA" sz="200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 sz="2000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240463"/>
          <a:ext cx="1476375" cy="573087"/>
        </p:xfrm>
        <a:graphic>
          <a:graphicData uri="http://schemas.openxmlformats.org/presentationml/2006/ole">
            <p:oleObj spid="_x0000_s38915" r:id="rId4" imgW="1781424" imgH="704948" progId="">
              <p:embed/>
            </p:oleObj>
          </a:graphicData>
        </a:graphic>
      </p:graphicFrame>
      <p:pic>
        <p:nvPicPr>
          <p:cNvPr id="7" name="Picture 13" descr="09-076-1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3717032"/>
            <a:ext cx="3695700" cy="2457450"/>
          </a:xfrm>
          <a:prstGeom prst="rect">
            <a:avLst/>
          </a:prstGeom>
          <a:noFill/>
        </p:spPr>
      </p:pic>
      <p:pic>
        <p:nvPicPr>
          <p:cNvPr id="38916" name="Picture 4" descr="G:\SHS\Communications\SNA 2013 Photos\for fb\Re-sized\P1010061.jpg"/>
          <p:cNvPicPr>
            <a:picLocks noChangeAspect="1" noChangeArrowheads="1"/>
          </p:cNvPicPr>
          <p:nvPr/>
        </p:nvPicPr>
        <p:blipFill>
          <a:blip r:embed="rId6" cstate="print"/>
          <a:srcRect t="-139" b="5694"/>
          <a:stretch>
            <a:fillRect/>
          </a:stretch>
        </p:blipFill>
        <p:spPr bwMode="auto">
          <a:xfrm>
            <a:off x="899592" y="3717032"/>
            <a:ext cx="3456384" cy="2448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 fontScale="90000"/>
          </a:bodyPr>
          <a:lstStyle/>
          <a:p>
            <a:pPr algn="l" eaLnBrk="1" hangingPunct="1">
              <a:defRPr/>
            </a:pPr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Arial" charset="0"/>
              </a:rPr>
              <a:t>Data Collection – Survey Reception Office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030788"/>
          </a:xfrm>
        </p:spPr>
        <p:txBody>
          <a:bodyPr>
            <a:normAutofit/>
          </a:bodyPr>
          <a:lstStyle/>
          <a:p>
            <a:r>
              <a:rPr lang="en-CA" dirty="0" smtClean="0"/>
              <a:t>Survey Reception Office ensures all field office return a box of sealed envelopes that night – verifies against tracking sheet</a:t>
            </a:r>
          </a:p>
          <a:p>
            <a:r>
              <a:rPr lang="en-CA" dirty="0" smtClean="0"/>
              <a:t>Next day, Survey Collection Officer transfers all boxes of surveys to centralized secure storage location for analysis</a:t>
            </a:r>
          </a:p>
          <a:p>
            <a:r>
              <a:rPr lang="en-CA" dirty="0" smtClean="0"/>
              <a:t> For partner locations, surveys are secured in sealed envelopes and picked up or couriered the next day</a:t>
            </a:r>
          </a:p>
          <a:p>
            <a:pPr marL="552450" lvl="1" indent="-457200">
              <a:buFont typeface="Arial" charset="0"/>
              <a:buNone/>
            </a:pPr>
            <a:endParaRPr lang="en-CA" sz="3200" dirty="0" smtClean="0"/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37288"/>
            <a:ext cx="9144000" cy="620712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102E52-39CF-4E26-81C7-D4BE6CF816C7}" type="slidenum">
              <a:rPr lang="en-CA" sz="200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 sz="2000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240463"/>
          <a:ext cx="1476375" cy="573087"/>
        </p:xfrm>
        <a:graphic>
          <a:graphicData uri="http://schemas.openxmlformats.org/presentationml/2006/ole">
            <p:oleObj spid="_x0000_s39939" r:id="rId4" imgW="1781424" imgH="704948" progId="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Arial" charset="0"/>
              </a:rPr>
              <a:t>Survey Analysis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3097014"/>
          </a:xfrm>
        </p:spPr>
        <p:txBody>
          <a:bodyPr>
            <a:normAutofit fontScale="85000" lnSpcReduction="10000"/>
          </a:bodyPr>
          <a:lstStyle/>
          <a:p>
            <a:r>
              <a:rPr lang="en-CA" dirty="0" smtClean="0"/>
              <a:t>Assemble a small team responsible for coordinating data input and survey analysis</a:t>
            </a:r>
          </a:p>
          <a:p>
            <a:r>
              <a:rPr lang="en-CA" dirty="0" smtClean="0"/>
              <a:t>Count all surveys in envelopes to ensure count matches total on envelope</a:t>
            </a:r>
          </a:p>
          <a:p>
            <a:r>
              <a:rPr lang="en-CA" dirty="0" smtClean="0"/>
              <a:t>Record a unique identifier on the front of each survey</a:t>
            </a:r>
          </a:p>
          <a:p>
            <a:r>
              <a:rPr lang="en-CA" dirty="0" smtClean="0"/>
              <a:t>Scan all surveys electronically and compile data into database</a:t>
            </a:r>
          </a:p>
          <a:p>
            <a:pPr>
              <a:buNone/>
            </a:pPr>
            <a:endParaRPr lang="en-CA" dirty="0" smtClean="0"/>
          </a:p>
          <a:p>
            <a:pPr marL="552450" lvl="1" indent="-457200">
              <a:buFont typeface="Arial" charset="0"/>
              <a:buNone/>
            </a:pPr>
            <a:endParaRPr lang="en-CA" sz="3200" dirty="0" smtClean="0"/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37288"/>
            <a:ext cx="9144000" cy="620712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102E52-39CF-4E26-81C7-D4BE6CF816C7}" type="slidenum">
              <a:rPr lang="en-CA" sz="200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 sz="2000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240463"/>
          <a:ext cx="1476375" cy="573087"/>
        </p:xfrm>
        <a:graphic>
          <a:graphicData uri="http://schemas.openxmlformats.org/presentationml/2006/ole">
            <p:oleObj spid="_x0000_s40963" r:id="rId4" imgW="1781424" imgH="704948" progId="">
              <p:embed/>
            </p:oleObj>
          </a:graphicData>
        </a:graphic>
      </p:graphicFrame>
      <p:pic>
        <p:nvPicPr>
          <p:cNvPr id="6" name="Picture 10" descr="09-076-117"/>
          <p:cNvPicPr>
            <a:picLocks noChangeAspect="1" noChangeArrowheads="1"/>
          </p:cNvPicPr>
          <p:nvPr/>
        </p:nvPicPr>
        <p:blipFill>
          <a:blip r:embed="rId5" cstate="print"/>
          <a:srcRect t="7993" r="685" b="32060"/>
          <a:stretch>
            <a:fillRect/>
          </a:stretch>
        </p:blipFill>
        <p:spPr>
          <a:xfrm>
            <a:off x="5467400" y="3929881"/>
            <a:ext cx="2514600" cy="2224087"/>
          </a:xfrm>
          <a:prstGeom prst="rect">
            <a:avLst/>
          </a:prstGeom>
        </p:spPr>
      </p:pic>
      <p:pic>
        <p:nvPicPr>
          <p:cNvPr id="7" name="Picture 11" descr="09-076-092"/>
          <p:cNvPicPr>
            <a:picLocks noChangeAspect="1" noChangeArrowheads="1"/>
          </p:cNvPicPr>
          <p:nvPr/>
        </p:nvPicPr>
        <p:blipFill>
          <a:blip r:embed="rId6" cstate="print"/>
          <a:srcRect t="7991" r="601" b="12126"/>
          <a:stretch>
            <a:fillRect/>
          </a:stretch>
        </p:blipFill>
        <p:spPr bwMode="auto">
          <a:xfrm>
            <a:off x="971600" y="3933056"/>
            <a:ext cx="1846263" cy="2243137"/>
          </a:xfrm>
          <a:prstGeom prst="rect">
            <a:avLst/>
          </a:prstGeom>
          <a:noFill/>
        </p:spPr>
      </p:pic>
      <p:pic>
        <p:nvPicPr>
          <p:cNvPr id="8" name="Picture 14" descr="09-076-104"/>
          <p:cNvPicPr>
            <a:picLocks noChangeAspect="1" noChangeArrowheads="1"/>
          </p:cNvPicPr>
          <p:nvPr/>
        </p:nvPicPr>
        <p:blipFill>
          <a:blip r:embed="rId7" cstate="print"/>
          <a:srcRect l="14799" r="769" b="34137"/>
          <a:stretch>
            <a:fillRect/>
          </a:stretch>
        </p:blipFill>
        <p:spPr bwMode="auto">
          <a:xfrm>
            <a:off x="3257600" y="3931468"/>
            <a:ext cx="1903413" cy="2244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Arial" charset="0"/>
              </a:rPr>
              <a:t>Quality Assurance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257254"/>
          </a:xfrm>
        </p:spPr>
        <p:txBody>
          <a:bodyPr>
            <a:normAutofit fontScale="92500" lnSpcReduction="10000"/>
          </a:bodyPr>
          <a:lstStyle/>
          <a:p>
            <a:r>
              <a:rPr lang="en-CA" dirty="0" smtClean="0"/>
              <a:t>Survey validity review</a:t>
            </a:r>
          </a:p>
          <a:p>
            <a:pPr lvl="1"/>
            <a:r>
              <a:rPr lang="en-CA" dirty="0" smtClean="0"/>
              <a:t>Review surveys for location slept last night to ensure validity</a:t>
            </a:r>
          </a:p>
          <a:p>
            <a:pPr lvl="1"/>
            <a:r>
              <a:rPr lang="en-CA" dirty="0" smtClean="0"/>
              <a:t>Observed homelessness – independently reviewed by 2 people to deem eligible or not for inclusion</a:t>
            </a:r>
          </a:p>
          <a:p>
            <a:r>
              <a:rPr lang="en-CA" dirty="0" smtClean="0"/>
              <a:t>Once data has been entered, selected random sample of 10% of surveys</a:t>
            </a:r>
          </a:p>
          <a:p>
            <a:r>
              <a:rPr lang="en-CA" dirty="0" smtClean="0"/>
              <a:t>Compare against scanned survey using unique identifier</a:t>
            </a:r>
          </a:p>
          <a:p>
            <a:r>
              <a:rPr lang="en-CA" dirty="0" smtClean="0"/>
              <a:t>Error rate of greater than 10% in any one question, review all surveys for that question</a:t>
            </a:r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37288"/>
            <a:ext cx="9144000" cy="620712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102E52-39CF-4E26-81C7-D4BE6CF816C7}" type="slidenum">
              <a:rPr lang="en-CA" sz="200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 sz="2000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240463"/>
          <a:ext cx="1476375" cy="573087"/>
        </p:xfrm>
        <a:graphic>
          <a:graphicData uri="http://schemas.openxmlformats.org/presentationml/2006/ole">
            <p:oleObj spid="_x0000_s43011" r:id="rId4" imgW="1781424" imgH="704948" progId="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647700"/>
          </a:xfrm>
        </p:spPr>
        <p:txBody>
          <a:bodyPr>
            <a:normAutofit/>
          </a:bodyPr>
          <a:lstStyle/>
          <a:p>
            <a:pPr algn="l" eaLnBrk="1" hangingPunct="1">
              <a:defRPr/>
            </a:pPr>
            <a:r>
              <a:rPr lang="en-CA" sz="3600" b="1" dirty="0" smtClean="0">
                <a:solidFill>
                  <a:schemeClr val="accent1">
                    <a:lumMod val="75000"/>
                  </a:schemeClr>
                </a:solidFill>
                <a:latin typeface="Corbel" pitchFamily="34" charset="0"/>
                <a:cs typeface="Arial" charset="0"/>
              </a:rPr>
              <a:t>Quantitative Results</a:t>
            </a:r>
          </a:p>
        </p:txBody>
      </p:sp>
      <p:sp>
        <p:nvSpPr>
          <p:cNvPr id="18436" name="Content Placeholder 2"/>
          <p:cNvSpPr>
            <a:spLocks noGrp="1"/>
          </p:cNvSpPr>
          <p:nvPr>
            <p:ph idx="1"/>
          </p:nvPr>
        </p:nvSpPr>
        <p:spPr>
          <a:xfrm>
            <a:off x="468313" y="908050"/>
            <a:ext cx="8229600" cy="5257254"/>
          </a:xfrm>
        </p:spPr>
        <p:txBody>
          <a:bodyPr>
            <a:normAutofit fontScale="92500" lnSpcReduction="20000"/>
          </a:bodyPr>
          <a:lstStyle/>
          <a:p>
            <a:r>
              <a:rPr lang="en-CA" dirty="0" smtClean="0"/>
              <a:t>Collect count figures using administrative systems</a:t>
            </a:r>
          </a:p>
          <a:p>
            <a:pPr lvl="0"/>
            <a:r>
              <a:rPr lang="en-CA" dirty="0" smtClean="0"/>
              <a:t>Shelter count </a:t>
            </a:r>
          </a:p>
          <a:p>
            <a:pPr lvl="1"/>
            <a:r>
              <a:rPr lang="en-CA" dirty="0" smtClean="0"/>
              <a:t>Admissions from Shelter Management Information System (SMIS)</a:t>
            </a:r>
          </a:p>
          <a:p>
            <a:r>
              <a:rPr lang="en-CA" dirty="0" smtClean="0"/>
              <a:t>VAW sector </a:t>
            </a:r>
          </a:p>
          <a:p>
            <a:pPr lvl="1"/>
            <a:r>
              <a:rPr lang="en-CA" dirty="0" smtClean="0"/>
              <a:t>total occupied beds provided by MCSS</a:t>
            </a:r>
          </a:p>
          <a:p>
            <a:pPr lvl="0"/>
            <a:r>
              <a:rPr lang="en-CA" dirty="0" smtClean="0"/>
              <a:t>Health and Treatment facilities </a:t>
            </a:r>
          </a:p>
          <a:p>
            <a:pPr lvl="1"/>
            <a:r>
              <a:rPr lang="en-CA" dirty="0" smtClean="0"/>
              <a:t>use their patient records to identify how many of their patients had no fixed address (NFA) on admission</a:t>
            </a:r>
          </a:p>
          <a:p>
            <a:r>
              <a:rPr lang="en-CA" dirty="0" smtClean="0"/>
              <a:t>MCSCS provides data from the central data processing centre </a:t>
            </a:r>
          </a:p>
          <a:p>
            <a:pPr lvl="1"/>
            <a:r>
              <a:rPr lang="en-CA" dirty="0" smtClean="0"/>
              <a:t>Includes everyone from a Toronto court who had an address that was NFA or a shelter address.</a:t>
            </a:r>
          </a:p>
        </p:txBody>
      </p:sp>
      <p:sp>
        <p:nvSpPr>
          <p:cNvPr id="18437" name="Footer Placeholder 4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0" y="6237288"/>
            <a:ext cx="9144000" cy="620712"/>
          </a:xfrm>
          <a:solidFill>
            <a:srgbClr val="475285"/>
          </a:solidFill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18102E52-39CF-4E26-81C7-D4BE6CF816C7}" type="slidenum">
              <a:rPr lang="en-CA" sz="2000" smtClean="0">
                <a:solidFill>
                  <a:schemeClr val="bg1"/>
                </a:solidFill>
                <a:latin typeface="Century Gothic" pitchFamily="34" charset="0"/>
                <a:cs typeface="Arial" charset="0"/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 sz="2000" dirty="0" smtClean="0">
              <a:solidFill>
                <a:schemeClr val="bg1"/>
              </a:solidFill>
              <a:latin typeface="Century Gothic" pitchFamily="34" charset="0"/>
              <a:cs typeface="Arial" charset="0"/>
            </a:endParaRPr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0" y="6240463"/>
          <a:ext cx="1476375" cy="573087"/>
        </p:xfrm>
        <a:graphic>
          <a:graphicData uri="http://schemas.openxmlformats.org/presentationml/2006/ole">
            <p:oleObj spid="_x0000_s41987" r:id="rId4" imgW="1781424" imgH="704948" progId="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1440</TotalTime>
  <Words>821</Words>
  <Application>Microsoft Office PowerPoint</Application>
  <PresentationFormat>On-screen Show (4:3)</PresentationFormat>
  <Paragraphs>121</Paragraphs>
  <Slides>13</Slides>
  <Notes>13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Office Theme</vt:lpstr>
      <vt:lpstr>Photo Editor Photo</vt:lpstr>
      <vt:lpstr>Survey Data – After the Count Learnings from Toronto’s  Street Needs Assessments </vt:lpstr>
      <vt:lpstr>Background</vt:lpstr>
      <vt:lpstr>Survey Design</vt:lpstr>
      <vt:lpstr>Data collection – Survey Teams</vt:lpstr>
      <vt:lpstr>Data Collection – Field Offices</vt:lpstr>
      <vt:lpstr>Data Collection – Survey Reception Office</vt:lpstr>
      <vt:lpstr>Survey Analysis</vt:lpstr>
      <vt:lpstr>Quality Assurance</vt:lpstr>
      <vt:lpstr>Quantitative Results</vt:lpstr>
      <vt:lpstr>Data Security</vt:lpstr>
      <vt:lpstr>Analysis of policy implications</vt:lpstr>
      <vt:lpstr>Reporting results</vt:lpstr>
      <vt:lpstr>Questions?</vt:lpstr>
    </vt:vector>
  </TitlesOfParts>
  <Company>City of Toronto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lraine</dc:creator>
  <cp:lastModifiedBy>Windows User</cp:lastModifiedBy>
  <cp:revision>41</cp:revision>
  <dcterms:created xsi:type="dcterms:W3CDTF">2014-05-22T17:37:56Z</dcterms:created>
  <dcterms:modified xsi:type="dcterms:W3CDTF">2019-09-23T21:48:20Z</dcterms:modified>
</cp:coreProperties>
</file>