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352" r:id="rId3"/>
    <p:sldId id="257" r:id="rId4"/>
    <p:sldId id="353" r:id="rId5"/>
    <p:sldId id="354" r:id="rId6"/>
    <p:sldId id="360" r:id="rId7"/>
    <p:sldId id="355" r:id="rId8"/>
    <p:sldId id="359" r:id="rId9"/>
    <p:sldId id="356" r:id="rId10"/>
    <p:sldId id="357" r:id="rId11"/>
    <p:sldId id="358" r:id="rId12"/>
    <p:sldId id="362" r:id="rId13"/>
    <p:sldId id="363" r:id="rId14"/>
    <p:sldId id="361" r:id="rId15"/>
    <p:sldId id="33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098" autoAdjust="0"/>
    <p:restoredTop sz="83787" autoAdjust="0"/>
  </p:normalViewPr>
  <p:slideViewPr>
    <p:cSldViewPr>
      <p:cViewPr varScale="1">
        <p:scale>
          <a:sx n="61" d="100"/>
          <a:sy n="61" d="100"/>
        </p:scale>
        <p:origin x="-1686" y="-78"/>
      </p:cViewPr>
      <p:guideLst>
        <p:guide orient="horz" pos="2496"/>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148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468371-9464-4C27-9548-B22E70DDADB6}" type="datetimeFigureOut">
              <a:rPr lang="en-CA" smtClean="0"/>
              <a:pPr/>
              <a:t>2019-09-25</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315CC7-3DB9-4600-9B67-BD3ECDE44EB0}" type="slidenum">
              <a:rPr lang="en-CA" smtClean="0"/>
              <a:pPr/>
              <a:t>‹#›</a:t>
            </a:fld>
            <a:endParaRPr lang="en-CA"/>
          </a:p>
        </p:txBody>
      </p:sp>
    </p:spTree>
    <p:extLst>
      <p:ext uri="{BB962C8B-B14F-4D97-AF65-F5344CB8AC3E}">
        <p14:creationId xmlns:p14="http://schemas.microsoft.com/office/powerpoint/2010/main" xmlns="" val="24910019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Depending</a:t>
            </a:r>
            <a:r>
              <a:rPr lang="en-US" baseline="0" dirty="0" smtClean="0"/>
              <a:t> on your methodology, after the count you’ll likely feel a little scattered. We had boxes of supplies and surveys at various organizations, random packs of cigarettes and surveys being returned from PACT and outreach teams, etc. Being organized in your planning will make a big difference</a:t>
            </a:r>
            <a:endParaRPr lang="en-US" dirty="0"/>
          </a:p>
        </p:txBody>
      </p:sp>
      <p:sp>
        <p:nvSpPr>
          <p:cNvPr id="4" name="Slide Number Placeholder 3"/>
          <p:cNvSpPr>
            <a:spLocks noGrp="1"/>
          </p:cNvSpPr>
          <p:nvPr>
            <p:ph type="sldNum" sz="quarter" idx="10"/>
          </p:nvPr>
        </p:nvSpPr>
        <p:spPr/>
        <p:txBody>
          <a:bodyPr/>
          <a:lstStyle/>
          <a:p>
            <a:fld id="{B3315CC7-3DB9-4600-9B67-BD3ECDE44EB0}" type="slidenum">
              <a:rPr lang="en-CA" smtClean="0"/>
              <a:pPr/>
              <a:t>2</a:t>
            </a:fld>
            <a:endParaRPr lang="en-C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endParaRPr lang="en-US" b="1" baseline="0" dirty="0" smtClean="0"/>
          </a:p>
          <a:p>
            <a:pPr marL="228600" indent="-228600">
              <a:buNone/>
            </a:pPr>
            <a:endParaRPr lang="en-US" b="1" baseline="0" dirty="0" smtClean="0"/>
          </a:p>
        </p:txBody>
      </p:sp>
      <p:sp>
        <p:nvSpPr>
          <p:cNvPr id="4" name="Slide Number Placeholder 3"/>
          <p:cNvSpPr>
            <a:spLocks noGrp="1"/>
          </p:cNvSpPr>
          <p:nvPr>
            <p:ph type="sldNum" sz="quarter" idx="10"/>
          </p:nvPr>
        </p:nvSpPr>
        <p:spPr/>
        <p:txBody>
          <a:bodyPr/>
          <a:lstStyle/>
          <a:p>
            <a:fld id="{B3315CC7-3DB9-4600-9B67-BD3ECDE44EB0}" type="slidenum">
              <a:rPr lang="en-CA" smtClean="0"/>
              <a:pPr/>
              <a:t>12</a:t>
            </a:fld>
            <a:endParaRPr lang="en-C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endParaRPr lang="en-US" b="1" baseline="0" dirty="0" smtClean="0"/>
          </a:p>
          <a:p>
            <a:pPr marL="228600" indent="-228600">
              <a:buNone/>
            </a:pPr>
            <a:endParaRPr lang="en-US" b="1" baseline="0" dirty="0" smtClean="0"/>
          </a:p>
        </p:txBody>
      </p:sp>
      <p:sp>
        <p:nvSpPr>
          <p:cNvPr id="4" name="Slide Number Placeholder 3"/>
          <p:cNvSpPr>
            <a:spLocks noGrp="1"/>
          </p:cNvSpPr>
          <p:nvPr>
            <p:ph type="sldNum" sz="quarter" idx="10"/>
          </p:nvPr>
        </p:nvSpPr>
        <p:spPr/>
        <p:txBody>
          <a:bodyPr/>
          <a:lstStyle/>
          <a:p>
            <a:fld id="{B3315CC7-3DB9-4600-9B67-BD3ECDE44EB0}" type="slidenum">
              <a:rPr lang="en-CA" smtClean="0"/>
              <a:pPr/>
              <a:t>13</a:t>
            </a:fld>
            <a:endParaRPr lang="en-CA"/>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endParaRPr lang="en-US" b="1" baseline="0" dirty="0" smtClean="0"/>
          </a:p>
          <a:p>
            <a:pPr marL="228600" indent="-228600">
              <a:buNone/>
            </a:pPr>
            <a:endParaRPr lang="en-US" b="1" baseline="0" dirty="0" smtClean="0"/>
          </a:p>
        </p:txBody>
      </p:sp>
      <p:sp>
        <p:nvSpPr>
          <p:cNvPr id="4" name="Slide Number Placeholder 3"/>
          <p:cNvSpPr>
            <a:spLocks noGrp="1"/>
          </p:cNvSpPr>
          <p:nvPr>
            <p:ph type="sldNum" sz="quarter" idx="10"/>
          </p:nvPr>
        </p:nvSpPr>
        <p:spPr/>
        <p:txBody>
          <a:bodyPr/>
          <a:lstStyle/>
          <a:p>
            <a:fld id="{B3315CC7-3DB9-4600-9B67-BD3ECDE44EB0}" type="slidenum">
              <a:rPr lang="en-CA" smtClean="0"/>
              <a:pPr/>
              <a:t>14</a:t>
            </a:fld>
            <a:endParaRPr lang="en-CA"/>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count</a:t>
            </a:r>
            <a:r>
              <a:rPr lang="en-US" baseline="0" dirty="0" smtClean="0"/>
              <a:t> coordinator has to wear many hats, if something isn’t your area of expertise, don’t try to do it yourself. A point-in-time methodology has limitations, recognize them. It doesn’t mean what you do find out is not valuable. </a:t>
            </a:r>
          </a:p>
        </p:txBody>
      </p:sp>
      <p:sp>
        <p:nvSpPr>
          <p:cNvPr id="4" name="Slide Number Placeholder 3"/>
          <p:cNvSpPr>
            <a:spLocks noGrp="1"/>
          </p:cNvSpPr>
          <p:nvPr>
            <p:ph type="sldNum" sz="quarter" idx="10"/>
          </p:nvPr>
        </p:nvSpPr>
        <p:spPr/>
        <p:txBody>
          <a:bodyPr/>
          <a:lstStyle/>
          <a:p>
            <a:fld id="{B3315CC7-3DB9-4600-9B67-BD3ECDE44EB0}" type="slidenum">
              <a:rPr lang="en-CA" smtClean="0"/>
              <a:pPr/>
              <a:t>15</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n-US" sz="1200" dirty="0" smtClean="0"/>
              <a:t>Because we assume errors, missing information and other data issues will be tied to the person conducing the survey</a:t>
            </a:r>
          </a:p>
          <a:p>
            <a:pPr marL="228600" indent="-228600">
              <a:buAutoNum type="arabicPeriod"/>
            </a:pPr>
            <a:r>
              <a:rPr lang="en-US" sz="1200" dirty="0" smtClean="0"/>
              <a:t>Missing information (location, time, name of volunteer), incomplete or just plain weird surveys and marked them so volunteers are not entering data from them</a:t>
            </a:r>
          </a:p>
          <a:p>
            <a:pPr marL="228600" indent="-228600">
              <a:buAutoNum type="arabicPeriod"/>
            </a:pPr>
            <a:r>
              <a:rPr lang="en-US" sz="1200" dirty="0" smtClean="0"/>
              <a:t>(sheltered vs. unsheltered survey)</a:t>
            </a:r>
            <a:endParaRPr lang="en-US" b="1" dirty="0"/>
          </a:p>
        </p:txBody>
      </p:sp>
      <p:sp>
        <p:nvSpPr>
          <p:cNvPr id="4" name="Slide Number Placeholder 3"/>
          <p:cNvSpPr>
            <a:spLocks noGrp="1"/>
          </p:cNvSpPr>
          <p:nvPr>
            <p:ph type="sldNum" sz="quarter" idx="10"/>
          </p:nvPr>
        </p:nvSpPr>
        <p:spPr/>
        <p:txBody>
          <a:bodyPr/>
          <a:lstStyle/>
          <a:p>
            <a:fld id="{B3315CC7-3DB9-4600-9B67-BD3ECDE44EB0}" type="slidenum">
              <a:rPr lang="en-CA" smtClean="0"/>
              <a:pPr/>
              <a:t>4</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endParaRPr lang="en-US" b="1" dirty="0"/>
          </a:p>
        </p:txBody>
      </p:sp>
      <p:sp>
        <p:nvSpPr>
          <p:cNvPr id="4" name="Slide Number Placeholder 3"/>
          <p:cNvSpPr>
            <a:spLocks noGrp="1"/>
          </p:cNvSpPr>
          <p:nvPr>
            <p:ph type="sldNum" sz="quarter" idx="10"/>
          </p:nvPr>
        </p:nvSpPr>
        <p:spPr/>
        <p:txBody>
          <a:bodyPr/>
          <a:lstStyle/>
          <a:p>
            <a:fld id="{B3315CC7-3DB9-4600-9B67-BD3ECDE44EB0}" type="slidenum">
              <a:rPr lang="en-CA" smtClean="0"/>
              <a:pPr/>
              <a:t>5</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endParaRPr lang="en-US" b="1" dirty="0"/>
          </a:p>
        </p:txBody>
      </p:sp>
      <p:sp>
        <p:nvSpPr>
          <p:cNvPr id="4" name="Slide Number Placeholder 3"/>
          <p:cNvSpPr>
            <a:spLocks noGrp="1"/>
          </p:cNvSpPr>
          <p:nvPr>
            <p:ph type="sldNum" sz="quarter" idx="10"/>
          </p:nvPr>
        </p:nvSpPr>
        <p:spPr/>
        <p:txBody>
          <a:bodyPr/>
          <a:lstStyle/>
          <a:p>
            <a:fld id="{B3315CC7-3DB9-4600-9B67-BD3ECDE44EB0}" type="slidenum">
              <a:rPr lang="en-CA" smtClean="0"/>
              <a:pPr/>
              <a:t>6</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sz="2400" dirty="0" smtClean="0"/>
              <a:t>Results can vary significantly if you have incorrect data</a:t>
            </a:r>
          </a:p>
          <a:p>
            <a:pPr lvl="1"/>
            <a:r>
              <a:rPr lang="en-US" sz="2400" dirty="0" smtClean="0"/>
              <a:t>For instance, if someone entered a date wrong, it can introduce outliers which then bias the average of a variable. (i.e. someone entered 999 years for a respondent accidentally, the average age of respondents is going to be overestimated)</a:t>
            </a:r>
          </a:p>
          <a:p>
            <a:pPr marL="228600" indent="-228600">
              <a:buNone/>
            </a:pPr>
            <a:endParaRPr lang="en-US" b="1" dirty="0"/>
          </a:p>
        </p:txBody>
      </p:sp>
      <p:sp>
        <p:nvSpPr>
          <p:cNvPr id="4" name="Slide Number Placeholder 3"/>
          <p:cNvSpPr>
            <a:spLocks noGrp="1"/>
          </p:cNvSpPr>
          <p:nvPr>
            <p:ph type="sldNum" sz="quarter" idx="10"/>
          </p:nvPr>
        </p:nvSpPr>
        <p:spPr/>
        <p:txBody>
          <a:bodyPr/>
          <a:lstStyle/>
          <a:p>
            <a:fld id="{B3315CC7-3DB9-4600-9B67-BD3ECDE44EB0}" type="slidenum">
              <a:rPr lang="en-CA" smtClean="0"/>
              <a:pPr/>
              <a:t>7</a:t>
            </a:fld>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endParaRPr lang="en-US" b="1" baseline="0" dirty="0" smtClean="0"/>
          </a:p>
          <a:p>
            <a:pPr marL="228600" indent="-228600">
              <a:buNone/>
            </a:pPr>
            <a:endParaRPr lang="en-US" b="1" baseline="0" dirty="0" smtClean="0"/>
          </a:p>
        </p:txBody>
      </p:sp>
      <p:sp>
        <p:nvSpPr>
          <p:cNvPr id="4" name="Slide Number Placeholder 3"/>
          <p:cNvSpPr>
            <a:spLocks noGrp="1"/>
          </p:cNvSpPr>
          <p:nvPr>
            <p:ph type="sldNum" sz="quarter" idx="10"/>
          </p:nvPr>
        </p:nvSpPr>
        <p:spPr/>
        <p:txBody>
          <a:bodyPr/>
          <a:lstStyle/>
          <a:p>
            <a:fld id="{B3315CC7-3DB9-4600-9B67-BD3ECDE44EB0}" type="slidenum">
              <a:rPr lang="en-CA" smtClean="0"/>
              <a:pPr/>
              <a:t>8</a:t>
            </a:fld>
            <a:endParaRPr lang="en-C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r>
              <a:rPr lang="en-US" b="1" dirty="0" smtClean="0"/>
              <a:t>-check</a:t>
            </a:r>
            <a:r>
              <a:rPr lang="en-US" b="1" baseline="0" dirty="0" smtClean="0"/>
              <a:t> for responses that seem illogical while entering data and mark it</a:t>
            </a:r>
          </a:p>
          <a:p>
            <a:pPr marL="228600" indent="-228600">
              <a:buNone/>
            </a:pPr>
            <a:r>
              <a:rPr lang="en-US" b="1" baseline="0" dirty="0" smtClean="0"/>
              <a:t> </a:t>
            </a:r>
          </a:p>
          <a:p>
            <a:pPr marL="228600" indent="-228600">
              <a:buNone/>
            </a:pPr>
            <a:endParaRPr lang="en-US" b="1" baseline="0" dirty="0" smtClean="0"/>
          </a:p>
        </p:txBody>
      </p:sp>
      <p:sp>
        <p:nvSpPr>
          <p:cNvPr id="4" name="Slide Number Placeholder 3"/>
          <p:cNvSpPr>
            <a:spLocks noGrp="1"/>
          </p:cNvSpPr>
          <p:nvPr>
            <p:ph type="sldNum" sz="quarter" idx="10"/>
          </p:nvPr>
        </p:nvSpPr>
        <p:spPr/>
        <p:txBody>
          <a:bodyPr/>
          <a:lstStyle/>
          <a:p>
            <a:fld id="{B3315CC7-3DB9-4600-9B67-BD3ECDE44EB0}" type="slidenum">
              <a:rPr lang="en-CA" smtClean="0"/>
              <a:pPr/>
              <a:t>9</a:t>
            </a:fld>
            <a:endParaRPr lang="en-C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endParaRPr lang="en-US" b="1" baseline="0" dirty="0" smtClean="0"/>
          </a:p>
          <a:p>
            <a:pPr marL="228600" indent="-228600">
              <a:buNone/>
            </a:pPr>
            <a:endParaRPr lang="en-US" b="1" baseline="0" dirty="0" smtClean="0"/>
          </a:p>
        </p:txBody>
      </p:sp>
      <p:sp>
        <p:nvSpPr>
          <p:cNvPr id="4" name="Slide Number Placeholder 3"/>
          <p:cNvSpPr>
            <a:spLocks noGrp="1"/>
          </p:cNvSpPr>
          <p:nvPr>
            <p:ph type="sldNum" sz="quarter" idx="10"/>
          </p:nvPr>
        </p:nvSpPr>
        <p:spPr/>
        <p:txBody>
          <a:bodyPr/>
          <a:lstStyle/>
          <a:p>
            <a:fld id="{B3315CC7-3DB9-4600-9B67-BD3ECDE44EB0}" type="slidenum">
              <a:rPr lang="en-CA" smtClean="0"/>
              <a:pPr/>
              <a:t>10</a:t>
            </a:fld>
            <a:endParaRPr lang="en-C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endParaRPr lang="en-US" b="1" baseline="0" dirty="0" smtClean="0"/>
          </a:p>
          <a:p>
            <a:pPr marL="228600" indent="-228600">
              <a:buNone/>
            </a:pPr>
            <a:endParaRPr lang="en-US" b="1" baseline="0" dirty="0" smtClean="0"/>
          </a:p>
        </p:txBody>
      </p:sp>
      <p:sp>
        <p:nvSpPr>
          <p:cNvPr id="4" name="Slide Number Placeholder 3"/>
          <p:cNvSpPr>
            <a:spLocks noGrp="1"/>
          </p:cNvSpPr>
          <p:nvPr>
            <p:ph type="sldNum" sz="quarter" idx="10"/>
          </p:nvPr>
        </p:nvSpPr>
        <p:spPr/>
        <p:txBody>
          <a:bodyPr/>
          <a:lstStyle/>
          <a:p>
            <a:fld id="{B3315CC7-3DB9-4600-9B67-BD3ECDE44EB0}" type="slidenum">
              <a:rPr lang="en-CA" smtClean="0"/>
              <a:pPr/>
              <a:t>11</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066800"/>
            <a:ext cx="5029200" cy="3429000"/>
          </a:xfrm>
        </p:spPr>
        <p:txBody>
          <a:bodyPr/>
          <a:lstStyle/>
          <a:p>
            <a:r>
              <a:rPr lang="en-US" dirty="0" smtClean="0"/>
              <a:t>Click to edit Master title style</a:t>
            </a:r>
            <a:endParaRPr lang="en-CA" dirty="0"/>
          </a:p>
        </p:txBody>
      </p:sp>
      <p:sp>
        <p:nvSpPr>
          <p:cNvPr id="4" name="Date Placeholder 3"/>
          <p:cNvSpPr>
            <a:spLocks noGrp="1"/>
          </p:cNvSpPr>
          <p:nvPr>
            <p:ph type="dt" sz="half" idx="10"/>
          </p:nvPr>
        </p:nvSpPr>
        <p:spPr/>
        <p:txBody>
          <a:bodyPr/>
          <a:lstStyle/>
          <a:p>
            <a:fld id="{4FEEF0C8-CEE6-463E-A5F0-1B8EC155701D}" type="datetimeFigureOut">
              <a:rPr lang="en-CA" smtClean="0"/>
              <a:pPr/>
              <a:t>2019-09-25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3D2182A-7E12-43B5-BBA5-70B34AFFB80E}" type="slidenum">
              <a:rPr lang="en-CA" smtClean="0"/>
              <a:pPr/>
              <a:t>‹#›</a:t>
            </a:fld>
            <a:endParaRPr lang="en-CA"/>
          </a:p>
        </p:txBody>
      </p:sp>
      <p:pic>
        <p:nvPicPr>
          <p:cNvPr id="8" name="Picture 7"/>
          <p:cNvPicPr>
            <a:picLocks noChangeAspect="1"/>
          </p:cNvPicPr>
          <p:nvPr userDrawn="1"/>
        </p:nvPicPr>
        <p:blipFill>
          <a:blip r:embed="rId2"/>
          <a:stretch>
            <a:fillRect/>
          </a:stretch>
        </p:blipFill>
        <p:spPr>
          <a:xfrm>
            <a:off x="20610" y="5051988"/>
            <a:ext cx="9102780" cy="1806011"/>
          </a:xfrm>
          <a:prstGeom prst="rect">
            <a:avLst/>
          </a:prstGeom>
        </p:spPr>
      </p:pic>
      <p:pic>
        <p:nvPicPr>
          <p:cNvPr id="11" name="Picture 10" descr="Logo.gif"/>
          <p:cNvPicPr>
            <a:picLocks noChangeAspect="1"/>
          </p:cNvPicPr>
          <p:nvPr userDrawn="1"/>
        </p:nvPicPr>
        <p:blipFill>
          <a:blip r:embed="rId3"/>
          <a:stretch>
            <a:fillRect/>
          </a:stretch>
        </p:blipFill>
        <p:spPr>
          <a:xfrm>
            <a:off x="6629400" y="1098550"/>
            <a:ext cx="2241550" cy="2863850"/>
          </a:xfrm>
          <a:prstGeom prst="rect">
            <a:avLst/>
          </a:prstGeom>
        </p:spPr>
      </p:pic>
    </p:spTree>
    <p:extLst>
      <p:ext uri="{BB962C8B-B14F-4D97-AF65-F5344CB8AC3E}">
        <p14:creationId xmlns:p14="http://schemas.microsoft.com/office/powerpoint/2010/main" xmlns="" val="2828713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5" name="Isosceles Triangle 14"/>
          <p:cNvSpPr/>
          <p:nvPr userDrawn="1"/>
        </p:nvSpPr>
        <p:spPr>
          <a:xfrm>
            <a:off x="0" y="5105400"/>
            <a:ext cx="5334000" cy="1752600"/>
          </a:xfrm>
          <a:prstGeom prst="triangle">
            <a:avLst>
              <a:gd name="adj" fmla="val 0"/>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 name="Rectangle 16"/>
          <p:cNvSpPr/>
          <p:nvPr userDrawn="1"/>
        </p:nvSpPr>
        <p:spPr>
          <a:xfrm rot="1070423">
            <a:off x="-344890" y="5554933"/>
            <a:ext cx="8604258" cy="73320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 name="Rectangle 17"/>
          <p:cNvSpPr/>
          <p:nvPr userDrawn="1"/>
        </p:nvSpPr>
        <p:spPr>
          <a:xfrm>
            <a:off x="-76200" y="4195997"/>
            <a:ext cx="5791200" cy="18238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le 1"/>
          <p:cNvSpPr>
            <a:spLocks noGrp="1"/>
          </p:cNvSpPr>
          <p:nvPr>
            <p:ph type="title"/>
          </p:nvPr>
        </p:nvSpPr>
        <p:spPr>
          <a:xfrm>
            <a:off x="0" y="152400"/>
            <a:ext cx="9144000" cy="1143000"/>
          </a:xfrm>
        </p:spPr>
        <p:txBody>
          <a:bodyPr/>
          <a:lstStyle/>
          <a:p>
            <a:r>
              <a:rPr lang="en-US" smtClean="0"/>
              <a:t>Click to edit Master title style</a:t>
            </a:r>
            <a:endParaRPr lang="en-CA"/>
          </a:p>
        </p:txBody>
      </p:sp>
      <p:sp>
        <p:nvSpPr>
          <p:cNvPr id="3" name="Content Placeholder 2"/>
          <p:cNvSpPr>
            <a:spLocks noGrp="1"/>
          </p:cNvSpPr>
          <p:nvPr>
            <p:ph idx="1"/>
          </p:nvPr>
        </p:nvSpPr>
        <p:spPr>
          <a:xfrm>
            <a:off x="457200" y="1600201"/>
            <a:ext cx="8229600" cy="40042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14" name="TextBox 13"/>
          <p:cNvSpPr txBox="1"/>
          <p:nvPr userDrawn="1"/>
        </p:nvSpPr>
        <p:spPr>
          <a:xfrm>
            <a:off x="228600" y="6096000"/>
            <a:ext cx="5763116" cy="584775"/>
          </a:xfrm>
          <a:prstGeom prst="rect">
            <a:avLst/>
          </a:prstGeom>
          <a:noFill/>
        </p:spPr>
        <p:txBody>
          <a:bodyPr wrap="none" rtlCol="0">
            <a:spAutoFit/>
          </a:bodyPr>
          <a:lstStyle/>
          <a:p>
            <a:r>
              <a:rPr lang="en-US" sz="3200" b="0" dirty="0" smtClean="0">
                <a:effectLst>
                  <a:outerShdw blurRad="38100" dist="38100" dir="2700000" algn="tl">
                    <a:srgbClr val="000000">
                      <a:alpha val="43137"/>
                    </a:srgbClr>
                  </a:outerShdw>
                </a:effectLst>
                <a:latin typeface="Microsoft Tai Le" panose="020B0502040204020203" pitchFamily="34" charset="0"/>
                <a:cs typeface="Microsoft Tai Le" panose="020B0502040204020203" pitchFamily="34" charset="0"/>
              </a:rPr>
              <a:t>T</a:t>
            </a:r>
            <a:r>
              <a:rPr lang="en-US" sz="2400" b="0" dirty="0" smtClean="0">
                <a:effectLst>
                  <a:outerShdw blurRad="38100" dist="38100" dir="2700000" algn="tl">
                    <a:srgbClr val="000000">
                      <a:alpha val="43137"/>
                    </a:srgbClr>
                  </a:outerShdw>
                </a:effectLst>
                <a:latin typeface="Microsoft Tai Le" panose="020B0502040204020203" pitchFamily="34" charset="0"/>
                <a:cs typeface="Microsoft Tai Le" panose="020B0502040204020203" pitchFamily="34" charset="0"/>
              </a:rPr>
              <a:t>HE</a:t>
            </a:r>
            <a:r>
              <a:rPr lang="en-US" sz="3200" b="0" baseline="0" dirty="0" smtClean="0">
                <a:effectLst>
                  <a:outerShdw blurRad="38100" dist="38100" dir="2700000" algn="tl">
                    <a:srgbClr val="000000">
                      <a:alpha val="43137"/>
                    </a:srgbClr>
                  </a:outerShdw>
                </a:effectLst>
                <a:latin typeface="Microsoft Tai Le" panose="020B0502040204020203" pitchFamily="34" charset="0"/>
                <a:cs typeface="Microsoft Tai Le" panose="020B0502040204020203" pitchFamily="34" charset="0"/>
              </a:rPr>
              <a:t> W</a:t>
            </a:r>
            <a:r>
              <a:rPr lang="en-US" sz="2400" b="0" baseline="0" dirty="0" smtClean="0">
                <a:effectLst>
                  <a:outerShdw blurRad="38100" dist="38100" dir="2700000" algn="tl">
                    <a:srgbClr val="000000">
                      <a:alpha val="43137"/>
                    </a:srgbClr>
                  </a:outerShdw>
                </a:effectLst>
                <a:latin typeface="Microsoft Tai Le" panose="020B0502040204020203" pitchFamily="34" charset="0"/>
                <a:cs typeface="Microsoft Tai Le" panose="020B0502040204020203" pitchFamily="34" charset="0"/>
              </a:rPr>
              <a:t>INNIPEG</a:t>
            </a:r>
            <a:r>
              <a:rPr lang="en-US" sz="3200" b="0" baseline="0" dirty="0" smtClean="0">
                <a:effectLst>
                  <a:outerShdw blurRad="38100" dist="38100" dir="2700000" algn="tl">
                    <a:srgbClr val="000000">
                      <a:alpha val="43137"/>
                    </a:srgbClr>
                  </a:outerShdw>
                </a:effectLst>
                <a:latin typeface="Microsoft Tai Le" panose="020B0502040204020203" pitchFamily="34" charset="0"/>
                <a:cs typeface="Microsoft Tai Le" panose="020B0502040204020203" pitchFamily="34" charset="0"/>
              </a:rPr>
              <a:t> S</a:t>
            </a:r>
            <a:r>
              <a:rPr lang="en-US" sz="2400" b="0" baseline="0" dirty="0" smtClean="0">
                <a:effectLst>
                  <a:outerShdw blurRad="38100" dist="38100" dir="2700000" algn="tl">
                    <a:srgbClr val="000000">
                      <a:alpha val="43137"/>
                    </a:srgbClr>
                  </a:outerShdw>
                </a:effectLst>
                <a:latin typeface="Microsoft Tai Le" panose="020B0502040204020203" pitchFamily="34" charset="0"/>
                <a:cs typeface="Microsoft Tai Le" panose="020B0502040204020203" pitchFamily="34" charset="0"/>
              </a:rPr>
              <a:t>TREET</a:t>
            </a:r>
            <a:r>
              <a:rPr lang="en-US" sz="3200" b="0" baseline="0" dirty="0" smtClean="0">
                <a:effectLst>
                  <a:outerShdw blurRad="38100" dist="38100" dir="2700000" algn="tl">
                    <a:srgbClr val="000000">
                      <a:alpha val="43137"/>
                    </a:srgbClr>
                  </a:outerShdw>
                </a:effectLst>
                <a:latin typeface="Microsoft Tai Le" panose="020B0502040204020203" pitchFamily="34" charset="0"/>
                <a:cs typeface="Microsoft Tai Le" panose="020B0502040204020203" pitchFamily="34" charset="0"/>
              </a:rPr>
              <a:t> C</a:t>
            </a:r>
            <a:r>
              <a:rPr lang="en-US" sz="2400" b="0" baseline="0" dirty="0" smtClean="0">
                <a:effectLst>
                  <a:outerShdw blurRad="38100" dist="38100" dir="2700000" algn="tl">
                    <a:srgbClr val="000000">
                      <a:alpha val="43137"/>
                    </a:srgbClr>
                  </a:outerShdw>
                </a:effectLst>
                <a:latin typeface="Microsoft Tai Le" panose="020B0502040204020203" pitchFamily="34" charset="0"/>
                <a:cs typeface="Microsoft Tai Le" panose="020B0502040204020203" pitchFamily="34" charset="0"/>
              </a:rPr>
              <a:t>ENSUS</a:t>
            </a:r>
            <a:r>
              <a:rPr lang="en-US" sz="3200" b="0" baseline="0" dirty="0" smtClean="0">
                <a:effectLst>
                  <a:outerShdw blurRad="38100" dist="38100" dir="2700000" algn="tl">
                    <a:srgbClr val="000000">
                      <a:alpha val="43137"/>
                    </a:srgbClr>
                  </a:outerShdw>
                </a:effectLst>
                <a:latin typeface="Microsoft Tai Le" panose="020B0502040204020203" pitchFamily="34" charset="0"/>
                <a:cs typeface="Microsoft Tai Le" panose="020B0502040204020203" pitchFamily="34" charset="0"/>
              </a:rPr>
              <a:t> </a:t>
            </a:r>
            <a:r>
              <a:rPr lang="en-US" sz="2800" b="0" baseline="0" dirty="0" smtClean="0">
                <a:effectLst>
                  <a:outerShdw blurRad="38100" dist="38100" dir="2700000" algn="tl">
                    <a:srgbClr val="000000">
                      <a:alpha val="43137"/>
                    </a:srgbClr>
                  </a:outerShdw>
                </a:effectLst>
                <a:latin typeface="Microsoft Tai Le" panose="020B0502040204020203" pitchFamily="34" charset="0"/>
                <a:cs typeface="Microsoft Tai Le" panose="020B0502040204020203" pitchFamily="34" charset="0"/>
              </a:rPr>
              <a:t>2015</a:t>
            </a:r>
            <a:endParaRPr lang="en-CA" sz="2800" b="0" dirty="0">
              <a:effectLst>
                <a:outerShdw blurRad="38100" dist="38100" dir="2700000" algn="tl">
                  <a:srgbClr val="000000">
                    <a:alpha val="43137"/>
                  </a:srgbClr>
                </a:outerShdw>
              </a:effectLst>
              <a:latin typeface="Microsoft Tai Le" panose="020B0502040204020203" pitchFamily="34" charset="0"/>
              <a:cs typeface="Microsoft Tai Le" panose="020B0502040204020203" pitchFamily="34" charset="0"/>
            </a:endParaRPr>
          </a:p>
        </p:txBody>
      </p:sp>
      <p:cxnSp>
        <p:nvCxnSpPr>
          <p:cNvPr id="12" name="Straight Connector 11"/>
          <p:cNvCxnSpPr/>
          <p:nvPr userDrawn="1"/>
        </p:nvCxnSpPr>
        <p:spPr>
          <a:xfrm flipH="1">
            <a:off x="-232835" y="6019800"/>
            <a:ext cx="785313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Picture 9" descr="Logo.gif"/>
          <p:cNvPicPr>
            <a:picLocks noChangeAspect="1"/>
          </p:cNvPicPr>
          <p:nvPr userDrawn="1"/>
        </p:nvPicPr>
        <p:blipFill>
          <a:blip r:embed="rId2"/>
          <a:stretch>
            <a:fillRect/>
          </a:stretch>
        </p:blipFill>
        <p:spPr>
          <a:xfrm>
            <a:off x="7831872" y="5181600"/>
            <a:ext cx="1312127" cy="1676400"/>
          </a:xfrm>
          <a:prstGeom prst="rect">
            <a:avLst/>
          </a:prstGeom>
        </p:spPr>
      </p:pic>
    </p:spTree>
    <p:extLst>
      <p:ext uri="{BB962C8B-B14F-4D97-AF65-F5344CB8AC3E}">
        <p14:creationId xmlns:p14="http://schemas.microsoft.com/office/powerpoint/2010/main" xmlns="" val="1879701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EEF0C8-CEE6-463E-A5F0-1B8EC155701D}" type="datetimeFigureOut">
              <a:rPr lang="en-CA" smtClean="0"/>
              <a:pPr/>
              <a:t>2019-09-25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93D2182A-7E12-43B5-BBA5-70B34AFFB80E}" type="slidenum">
              <a:rPr lang="en-CA" smtClean="0"/>
              <a:pPr/>
              <a:t>‹#›</a:t>
            </a:fld>
            <a:endParaRPr lang="en-CA"/>
          </a:p>
        </p:txBody>
      </p:sp>
    </p:spTree>
    <p:extLst>
      <p:ext uri="{BB962C8B-B14F-4D97-AF65-F5344CB8AC3E}">
        <p14:creationId xmlns:p14="http://schemas.microsoft.com/office/powerpoint/2010/main" xmlns="" val="213066343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CA"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EEF0C8-CEE6-463E-A5F0-1B8EC155701D}" type="datetimeFigureOut">
              <a:rPr lang="en-CA" smtClean="0"/>
              <a:pPr/>
              <a:t>2019-09-25</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D2182A-7E12-43B5-BBA5-70B34AFFB80E}" type="slidenum">
              <a:rPr lang="en-CA" smtClean="0"/>
              <a:pPr/>
              <a:t>‹#›</a:t>
            </a:fld>
            <a:endParaRPr lang="en-CA"/>
          </a:p>
        </p:txBody>
      </p:sp>
    </p:spTree>
    <p:extLst>
      <p:ext uri="{BB962C8B-B14F-4D97-AF65-F5344CB8AC3E}">
        <p14:creationId xmlns:p14="http://schemas.microsoft.com/office/powerpoint/2010/main" xmlns="" val="42024031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icrosoft Tai Le" panose="020B0502040204020203" pitchFamily="34" charset="0"/>
          <a:ea typeface="+mj-ea"/>
          <a:cs typeface="Microsoft Tai Le" panose="020B0502040204020203"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icrosoft Tai Le" panose="020B0502040204020203" pitchFamily="34" charset="0"/>
          <a:ea typeface="+mn-ea"/>
          <a:cs typeface="Microsoft Tai Le" panose="020B0502040204020203"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icrosoft Tai Le" panose="020B0502040204020203" pitchFamily="34" charset="0"/>
          <a:ea typeface="+mn-ea"/>
          <a:cs typeface="Microsoft Tai Le" panose="020B0502040204020203"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icrosoft Tai Le" panose="020B0502040204020203" pitchFamily="34" charset="0"/>
          <a:ea typeface="+mn-ea"/>
          <a:cs typeface="Microsoft Tai Le" panose="020B0502040204020203"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icrosoft Tai Le" panose="020B0502040204020203" pitchFamily="34" charset="0"/>
          <a:ea typeface="+mn-ea"/>
          <a:cs typeface="Microsoft Tai Le" panose="020B0502040204020203"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icrosoft Tai Le" panose="020B0502040204020203" pitchFamily="34" charset="0"/>
          <a:ea typeface="+mn-ea"/>
          <a:cs typeface="Microsoft Tai Le" panose="020B0502040204020203"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597025"/>
            <a:ext cx="5105400" cy="2517775"/>
          </a:xfrm>
        </p:spPr>
        <p:txBody>
          <a:bodyPr>
            <a:normAutofit/>
          </a:bodyPr>
          <a:lstStyle/>
          <a:p>
            <a:r>
              <a:rPr lang="en-US" cap="all" dirty="0" smtClean="0"/>
              <a:t>A</a:t>
            </a:r>
            <a:r>
              <a:rPr lang="en-US" sz="3556" cap="all" dirty="0" smtClean="0"/>
              <a:t>fter</a:t>
            </a:r>
            <a:r>
              <a:rPr lang="en-US" cap="all" dirty="0" smtClean="0"/>
              <a:t> t</a:t>
            </a:r>
            <a:r>
              <a:rPr lang="en-US" sz="3556" cap="all" dirty="0" smtClean="0"/>
              <a:t>he</a:t>
            </a:r>
            <a:r>
              <a:rPr lang="en-US" cap="all" dirty="0" smtClean="0"/>
              <a:t> C</a:t>
            </a:r>
            <a:r>
              <a:rPr lang="en-US" sz="3556" cap="all" dirty="0" smtClean="0"/>
              <a:t>ount</a:t>
            </a:r>
            <a:r>
              <a:rPr lang="en-US" dirty="0" smtClean="0"/>
              <a:t>: </a:t>
            </a:r>
            <a:r>
              <a:rPr lang="en-US" sz="4000" dirty="0" smtClean="0">
                <a:effectLst>
                  <a:outerShdw blurRad="38100" dist="38100" dir="2700000" algn="tl">
                    <a:srgbClr val="000000">
                      <a:alpha val="43137"/>
                    </a:srgbClr>
                  </a:outerShdw>
                </a:effectLst>
              </a:rPr>
              <a:t>Data Entry and Cleaning</a:t>
            </a:r>
            <a:endParaRPr lang="en-CA" sz="4000" dirty="0">
              <a:effectLst>
                <a:outerShdw blurRad="38100" dist="38100" dir="2700000" algn="tl">
                  <a:srgbClr val="000000">
                    <a:alpha val="43137"/>
                  </a:srgbClr>
                </a:outerShdw>
              </a:effectLst>
            </a:endParaRPr>
          </a:p>
        </p:txBody>
      </p:sp>
      <p:sp>
        <p:nvSpPr>
          <p:cNvPr id="5" name="TextBox 4"/>
          <p:cNvSpPr txBox="1"/>
          <p:nvPr/>
        </p:nvSpPr>
        <p:spPr>
          <a:xfrm>
            <a:off x="1066800" y="4122003"/>
            <a:ext cx="5791200" cy="830997"/>
          </a:xfrm>
          <a:prstGeom prst="rect">
            <a:avLst/>
          </a:prstGeom>
          <a:noFill/>
        </p:spPr>
        <p:txBody>
          <a:bodyPr wrap="square" rtlCol="0">
            <a:spAutoFit/>
          </a:bodyPr>
          <a:lstStyle/>
          <a:p>
            <a:r>
              <a:rPr lang="en-US" sz="2400" dirty="0" smtClean="0"/>
              <a:t>Christina </a:t>
            </a:r>
            <a:r>
              <a:rPr lang="en-US" sz="2400" dirty="0" err="1" smtClean="0"/>
              <a:t>Maes</a:t>
            </a:r>
            <a:r>
              <a:rPr lang="en-US" sz="2400" dirty="0" smtClean="0"/>
              <a:t> Nino, Community Animator, Social Planning Council of Winnipeg </a:t>
            </a:r>
            <a:endParaRPr lang="en-US" sz="2400" dirty="0"/>
          </a:p>
        </p:txBody>
      </p:sp>
      <p:sp>
        <p:nvSpPr>
          <p:cNvPr id="3" name="TextBox 2"/>
          <p:cNvSpPr txBox="1"/>
          <p:nvPr/>
        </p:nvSpPr>
        <p:spPr>
          <a:xfrm>
            <a:off x="4178424" y="6156012"/>
            <a:ext cx="4065984" cy="369332"/>
          </a:xfrm>
          <a:prstGeom prst="rect">
            <a:avLst/>
          </a:prstGeom>
          <a:noFill/>
        </p:spPr>
        <p:txBody>
          <a:bodyPr wrap="square" rtlCol="0">
            <a:spAutoFit/>
          </a:bodyPr>
          <a:lstStyle/>
          <a:p>
            <a:r>
              <a:rPr lang="en-CA" b="1" dirty="0" smtClean="0"/>
              <a:t>Module 2 ─ Data Input and Management</a:t>
            </a:r>
            <a:endParaRPr lang="en-CA" b="1" dirty="0"/>
          </a:p>
        </p:txBody>
      </p:sp>
    </p:spTree>
    <p:extLst>
      <p:ext uri="{BB962C8B-B14F-4D97-AF65-F5344CB8AC3E}">
        <p14:creationId xmlns:p14="http://schemas.microsoft.com/office/powerpoint/2010/main" xmlns="" val="11688771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828800"/>
          </a:xfrm>
        </p:spPr>
        <p:txBody>
          <a:bodyPr>
            <a:normAutofit/>
          </a:bodyPr>
          <a:lstStyle/>
          <a:p>
            <a:r>
              <a:rPr lang="en-US" sz="4000" dirty="0" smtClean="0"/>
              <a:t>Reviewing Possible Errors</a:t>
            </a:r>
            <a:endParaRPr lang="en-CA" sz="3200" dirty="0"/>
          </a:p>
        </p:txBody>
      </p:sp>
      <p:sp>
        <p:nvSpPr>
          <p:cNvPr id="5" name="Content Placeholder 2"/>
          <p:cNvSpPr txBox="1">
            <a:spLocks/>
          </p:cNvSpPr>
          <p:nvPr/>
        </p:nvSpPr>
        <p:spPr>
          <a:xfrm>
            <a:off x="685800" y="1676400"/>
            <a:ext cx="8153400" cy="38862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icrosoft Tai Le" panose="020B0502040204020203" pitchFamily="34" charset="0"/>
                <a:ea typeface="+mn-ea"/>
                <a:cs typeface="Microsoft Tai Le" panose="020B0502040204020203"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icrosoft Tai Le" panose="020B0502040204020203" pitchFamily="34" charset="0"/>
                <a:ea typeface="+mn-ea"/>
                <a:cs typeface="Microsoft Tai Le" panose="020B0502040204020203"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icrosoft Tai Le" panose="020B0502040204020203" pitchFamily="34" charset="0"/>
                <a:ea typeface="+mn-ea"/>
                <a:cs typeface="Microsoft Tai Le" panose="020B0502040204020203"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icrosoft Tai Le" panose="020B0502040204020203" pitchFamily="34" charset="0"/>
                <a:ea typeface="+mn-ea"/>
                <a:cs typeface="Microsoft Tai Le" panose="020B0502040204020203"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icrosoft Tai Le" panose="020B0502040204020203" pitchFamily="34" charset="0"/>
                <a:ea typeface="+mn-ea"/>
                <a:cs typeface="Microsoft Tai Le" panose="020B0502040204020203"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400" dirty="0" smtClean="0"/>
              <a:t>By requesting a graphic (bar chart/</a:t>
            </a:r>
            <a:r>
              <a:rPr lang="en-US" sz="2400" dirty="0" err="1" smtClean="0"/>
              <a:t>scatterplots</a:t>
            </a:r>
            <a:r>
              <a:rPr lang="en-US" sz="2400" dirty="0" smtClean="0"/>
              <a:t>/ histogram) for each variable you can catch problems visually </a:t>
            </a:r>
          </a:p>
          <a:p>
            <a:pPr lvl="1"/>
            <a:r>
              <a:rPr lang="en-US" sz="2400" dirty="0" smtClean="0"/>
              <a:t>Real outliers vs. coding errors</a:t>
            </a:r>
          </a:p>
          <a:p>
            <a:r>
              <a:rPr lang="en-US" sz="2400" dirty="0" smtClean="0"/>
              <a:t>This will allow you to identify coding errors by variable and begin to correct them</a:t>
            </a:r>
          </a:p>
          <a:p>
            <a:pPr>
              <a:buNone/>
            </a:pPr>
            <a:endParaRPr lang="en-US" sz="2400" dirty="0"/>
          </a:p>
        </p:txBody>
      </p:sp>
    </p:spTree>
    <p:extLst>
      <p:ext uri="{BB962C8B-B14F-4D97-AF65-F5344CB8AC3E}">
        <p14:creationId xmlns:p14="http://schemas.microsoft.com/office/powerpoint/2010/main" xmlns="" val="5143758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828800"/>
          </a:xfrm>
        </p:spPr>
        <p:txBody>
          <a:bodyPr>
            <a:normAutofit/>
          </a:bodyPr>
          <a:lstStyle/>
          <a:p>
            <a:r>
              <a:rPr lang="en-US" sz="3600" dirty="0" smtClean="0"/>
              <a:t>Increase Validity/Reliability of Analysis: Code “Other” Responses</a:t>
            </a:r>
            <a:endParaRPr lang="en-CA" sz="3600" dirty="0"/>
          </a:p>
        </p:txBody>
      </p:sp>
      <p:sp>
        <p:nvSpPr>
          <p:cNvPr id="5" name="Content Placeholder 2"/>
          <p:cNvSpPr txBox="1">
            <a:spLocks/>
          </p:cNvSpPr>
          <p:nvPr/>
        </p:nvSpPr>
        <p:spPr>
          <a:xfrm>
            <a:off x="685800" y="1524000"/>
            <a:ext cx="8153400" cy="40386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icrosoft Tai Le" panose="020B0502040204020203" pitchFamily="34" charset="0"/>
                <a:ea typeface="+mn-ea"/>
                <a:cs typeface="Microsoft Tai Le" panose="020B0502040204020203"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icrosoft Tai Le" panose="020B0502040204020203" pitchFamily="34" charset="0"/>
                <a:ea typeface="+mn-ea"/>
                <a:cs typeface="Microsoft Tai Le" panose="020B0502040204020203"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icrosoft Tai Le" panose="020B0502040204020203" pitchFamily="34" charset="0"/>
                <a:ea typeface="+mn-ea"/>
                <a:cs typeface="Microsoft Tai Le" panose="020B0502040204020203"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icrosoft Tai Le" panose="020B0502040204020203" pitchFamily="34" charset="0"/>
                <a:ea typeface="+mn-ea"/>
                <a:cs typeface="Microsoft Tai Le" panose="020B0502040204020203"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icrosoft Tai Le" panose="020B0502040204020203" pitchFamily="34" charset="0"/>
                <a:ea typeface="+mn-ea"/>
                <a:cs typeface="Microsoft Tai Le" panose="020B0502040204020203"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400" dirty="0" smtClean="0"/>
              <a:t>Example: </a:t>
            </a:r>
          </a:p>
          <a:p>
            <a:pPr lvl="1"/>
            <a:r>
              <a:rPr lang="en-US" sz="2400" dirty="0" smtClean="0"/>
              <a:t>Q: What is the reason you first became homeless? </a:t>
            </a:r>
          </a:p>
          <a:p>
            <a:pPr lvl="1"/>
            <a:r>
              <a:rPr lang="en-US" sz="2400" dirty="0" smtClean="0"/>
              <a:t>A: Mom died; children passed away; parents’ death; </a:t>
            </a:r>
          </a:p>
          <a:p>
            <a:pPr marL="914400" lvl="1" indent="-457200">
              <a:buFont typeface="+mj-lt"/>
              <a:buAutoNum type="arabicPeriod"/>
            </a:pPr>
            <a:r>
              <a:rPr lang="en-US" sz="2400" dirty="0" smtClean="0"/>
              <a:t>Read through all the responses to see if they belong to an existing category</a:t>
            </a:r>
          </a:p>
          <a:p>
            <a:pPr marL="914400" lvl="1" indent="-457200">
              <a:buFont typeface="+mj-lt"/>
              <a:buAutoNum type="arabicPeriod"/>
            </a:pPr>
            <a:r>
              <a:rPr lang="en-US" sz="2400" dirty="0" smtClean="0"/>
              <a:t>Create new categories if a certain answer is repeated often</a:t>
            </a:r>
          </a:p>
          <a:p>
            <a:pPr marL="1371600" lvl="2" indent="-457200">
              <a:buFont typeface="+mj-lt"/>
              <a:buAutoNum type="arabicPeriod"/>
            </a:pPr>
            <a:r>
              <a:rPr lang="en-US" dirty="0" smtClean="0"/>
              <a:t>New category for “death in family”</a:t>
            </a:r>
          </a:p>
          <a:p>
            <a:pPr marL="1371600" lvl="2" indent="-457200">
              <a:buFont typeface="+mj-lt"/>
              <a:buAutoNum type="arabicPeriod"/>
            </a:pPr>
            <a:r>
              <a:rPr lang="en-US" dirty="0" smtClean="0"/>
              <a:t>If the “Other” category large, (12-20%) then consider developing new categories– otherwise </a:t>
            </a:r>
            <a:r>
              <a:rPr lang="en-US" dirty="0" err="1" smtClean="0"/>
              <a:t>bivariate</a:t>
            </a:r>
            <a:r>
              <a:rPr lang="en-US" dirty="0" smtClean="0"/>
              <a:t> analysis might lose meaning</a:t>
            </a:r>
          </a:p>
          <a:p>
            <a:pPr>
              <a:buNone/>
            </a:pPr>
            <a:endParaRPr lang="en-US" sz="2400" dirty="0"/>
          </a:p>
        </p:txBody>
      </p:sp>
    </p:spTree>
    <p:extLst>
      <p:ext uri="{BB962C8B-B14F-4D97-AF65-F5344CB8AC3E}">
        <p14:creationId xmlns:p14="http://schemas.microsoft.com/office/powerpoint/2010/main" xmlns="" val="5143758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828800"/>
          </a:xfrm>
        </p:spPr>
        <p:txBody>
          <a:bodyPr>
            <a:normAutofit/>
          </a:bodyPr>
          <a:lstStyle/>
          <a:p>
            <a:r>
              <a:rPr lang="en-US" sz="3600" dirty="0" smtClean="0"/>
              <a:t>Increase Validity/Reliability of Analysis: Deal with Missing Responses</a:t>
            </a:r>
            <a:endParaRPr lang="en-CA" sz="3600" dirty="0"/>
          </a:p>
        </p:txBody>
      </p:sp>
      <p:sp>
        <p:nvSpPr>
          <p:cNvPr id="5" name="Content Placeholder 2"/>
          <p:cNvSpPr txBox="1">
            <a:spLocks/>
          </p:cNvSpPr>
          <p:nvPr/>
        </p:nvSpPr>
        <p:spPr>
          <a:xfrm>
            <a:off x="685800" y="1524000"/>
            <a:ext cx="8153400" cy="40386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icrosoft Tai Le" panose="020B0502040204020203" pitchFamily="34" charset="0"/>
                <a:ea typeface="+mn-ea"/>
                <a:cs typeface="Microsoft Tai Le" panose="020B0502040204020203"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icrosoft Tai Le" panose="020B0502040204020203" pitchFamily="34" charset="0"/>
                <a:ea typeface="+mn-ea"/>
                <a:cs typeface="Microsoft Tai Le" panose="020B0502040204020203"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icrosoft Tai Le" panose="020B0502040204020203" pitchFamily="34" charset="0"/>
                <a:ea typeface="+mn-ea"/>
                <a:cs typeface="Microsoft Tai Le" panose="020B0502040204020203"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icrosoft Tai Le" panose="020B0502040204020203" pitchFamily="34" charset="0"/>
                <a:ea typeface="+mn-ea"/>
                <a:cs typeface="Microsoft Tai Le" panose="020B0502040204020203"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icrosoft Tai Le" panose="020B0502040204020203" pitchFamily="34" charset="0"/>
                <a:ea typeface="+mn-ea"/>
                <a:cs typeface="Microsoft Tai Le" panose="020B0502040204020203"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2400" dirty="0" smtClean="0"/>
          </a:p>
          <a:p>
            <a:r>
              <a:rPr lang="en-US" sz="2400" dirty="0" smtClean="0"/>
              <a:t>If it doesn’t make logical sense, doesn’t seem valid, mark it as missing</a:t>
            </a:r>
          </a:p>
          <a:p>
            <a:r>
              <a:rPr lang="en-US" sz="2400" dirty="0" smtClean="0"/>
              <a:t>Check that all the symbolic data (</a:t>
            </a:r>
            <a:r>
              <a:rPr lang="en-US" sz="2400" dirty="0" err="1" smtClean="0"/>
              <a:t>eg</a:t>
            </a:r>
            <a:r>
              <a:rPr lang="en-US" sz="2400" dirty="0" smtClean="0"/>
              <a:t>. 01 where the month was missing) is entered consistently</a:t>
            </a:r>
          </a:p>
          <a:p>
            <a:r>
              <a:rPr lang="en-US" sz="2400" dirty="0" smtClean="0"/>
              <a:t>Note fields where there is a lot of missing data so it is not used in analysis incorrectly</a:t>
            </a:r>
          </a:p>
        </p:txBody>
      </p:sp>
    </p:spTree>
    <p:extLst>
      <p:ext uri="{BB962C8B-B14F-4D97-AF65-F5344CB8AC3E}">
        <p14:creationId xmlns:p14="http://schemas.microsoft.com/office/powerpoint/2010/main" xmlns="" val="5143758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828800"/>
          </a:xfrm>
        </p:spPr>
        <p:txBody>
          <a:bodyPr>
            <a:normAutofit/>
          </a:bodyPr>
          <a:lstStyle/>
          <a:p>
            <a:r>
              <a:rPr lang="en-US" sz="3600" dirty="0" smtClean="0"/>
              <a:t>Increase Validity/Reliability of Analysis: Deal with Missing Responses</a:t>
            </a:r>
            <a:endParaRPr lang="en-CA" sz="3600" dirty="0"/>
          </a:p>
        </p:txBody>
      </p:sp>
      <p:sp>
        <p:nvSpPr>
          <p:cNvPr id="5" name="Content Placeholder 2"/>
          <p:cNvSpPr txBox="1">
            <a:spLocks/>
          </p:cNvSpPr>
          <p:nvPr/>
        </p:nvSpPr>
        <p:spPr>
          <a:xfrm>
            <a:off x="685800" y="1524000"/>
            <a:ext cx="8153400" cy="40386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icrosoft Tai Le" panose="020B0502040204020203" pitchFamily="34" charset="0"/>
                <a:ea typeface="+mn-ea"/>
                <a:cs typeface="Microsoft Tai Le" panose="020B0502040204020203"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icrosoft Tai Le" panose="020B0502040204020203" pitchFamily="34" charset="0"/>
                <a:ea typeface="+mn-ea"/>
                <a:cs typeface="Microsoft Tai Le" panose="020B0502040204020203"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icrosoft Tai Le" panose="020B0502040204020203" pitchFamily="34" charset="0"/>
                <a:ea typeface="+mn-ea"/>
                <a:cs typeface="Microsoft Tai Le" panose="020B0502040204020203"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icrosoft Tai Le" panose="020B0502040204020203" pitchFamily="34" charset="0"/>
                <a:ea typeface="+mn-ea"/>
                <a:cs typeface="Microsoft Tai Le" panose="020B0502040204020203"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icrosoft Tai Le" panose="020B0502040204020203" pitchFamily="34" charset="0"/>
                <a:ea typeface="+mn-ea"/>
                <a:cs typeface="Microsoft Tai Le" panose="020B0502040204020203"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2400" dirty="0" smtClean="0"/>
          </a:p>
          <a:p>
            <a:r>
              <a:rPr lang="en-US" sz="2400" dirty="0" smtClean="0"/>
              <a:t>Key questions to check: </a:t>
            </a:r>
          </a:p>
          <a:p>
            <a:pPr lvl="1"/>
            <a:r>
              <a:rPr lang="en-US" sz="2000" dirty="0" smtClean="0"/>
              <a:t>How old were you when you first became homeless?</a:t>
            </a:r>
          </a:p>
          <a:p>
            <a:pPr lvl="1"/>
            <a:r>
              <a:rPr lang="en-US" sz="2000" dirty="0" smtClean="0"/>
              <a:t>When did you become homeless most recently? </a:t>
            </a:r>
          </a:p>
          <a:p>
            <a:pPr lvl="1"/>
            <a:r>
              <a:rPr lang="en-US" sz="2000" dirty="0" smtClean="0"/>
              <a:t>How many times have you been homeless in the past three years?</a:t>
            </a:r>
          </a:p>
          <a:p>
            <a:pPr lvl="1"/>
            <a:r>
              <a:rPr lang="en-US" sz="2000" dirty="0" smtClean="0"/>
              <a:t>How long have you been homeless throughout your lifetime?</a:t>
            </a:r>
            <a:endParaRPr lang="en-US" sz="2000" dirty="0"/>
          </a:p>
        </p:txBody>
      </p:sp>
    </p:spTree>
    <p:extLst>
      <p:ext uri="{BB962C8B-B14F-4D97-AF65-F5344CB8AC3E}">
        <p14:creationId xmlns:p14="http://schemas.microsoft.com/office/powerpoint/2010/main" xmlns="" val="5143758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828800"/>
          </a:xfrm>
        </p:spPr>
        <p:txBody>
          <a:bodyPr>
            <a:normAutofit/>
          </a:bodyPr>
          <a:lstStyle/>
          <a:p>
            <a:r>
              <a:rPr lang="en-US" sz="4000" dirty="0" smtClean="0"/>
              <a:t>Reviewing Possible Errors, Checking Reliability/Validity</a:t>
            </a:r>
            <a:endParaRPr lang="en-CA" sz="3200" dirty="0"/>
          </a:p>
        </p:txBody>
      </p:sp>
      <p:sp>
        <p:nvSpPr>
          <p:cNvPr id="5" name="Content Placeholder 2"/>
          <p:cNvSpPr txBox="1">
            <a:spLocks/>
          </p:cNvSpPr>
          <p:nvPr/>
        </p:nvSpPr>
        <p:spPr>
          <a:xfrm>
            <a:off x="685800" y="1676400"/>
            <a:ext cx="8153400" cy="38862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icrosoft Tai Le" panose="020B0502040204020203" pitchFamily="34" charset="0"/>
                <a:ea typeface="+mn-ea"/>
                <a:cs typeface="Microsoft Tai Le" panose="020B0502040204020203"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icrosoft Tai Le" panose="020B0502040204020203" pitchFamily="34" charset="0"/>
                <a:ea typeface="+mn-ea"/>
                <a:cs typeface="Microsoft Tai Le" panose="020B0502040204020203"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icrosoft Tai Le" panose="020B0502040204020203" pitchFamily="34" charset="0"/>
                <a:ea typeface="+mn-ea"/>
                <a:cs typeface="Microsoft Tai Le" panose="020B0502040204020203"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icrosoft Tai Le" panose="020B0502040204020203" pitchFamily="34" charset="0"/>
                <a:ea typeface="+mn-ea"/>
                <a:cs typeface="Microsoft Tai Le" panose="020B0502040204020203"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icrosoft Tai Le" panose="020B0502040204020203" pitchFamily="34" charset="0"/>
                <a:ea typeface="+mn-ea"/>
                <a:cs typeface="Microsoft Tai Le" panose="020B0502040204020203"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2400" dirty="0" smtClean="0"/>
          </a:p>
          <a:p>
            <a:r>
              <a:rPr lang="en-US" sz="2400" dirty="0" smtClean="0"/>
              <a:t>Other ways to check for errors?</a:t>
            </a:r>
          </a:p>
          <a:p>
            <a:pPr>
              <a:buNone/>
            </a:pPr>
            <a:endParaRPr lang="en-US" sz="2400" dirty="0"/>
          </a:p>
        </p:txBody>
      </p:sp>
    </p:spTree>
    <p:extLst>
      <p:ext uri="{BB962C8B-B14F-4D97-AF65-F5344CB8AC3E}">
        <p14:creationId xmlns:p14="http://schemas.microsoft.com/office/powerpoint/2010/main" xmlns="" val="5143758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l"/>
            <a:r>
              <a:rPr lang="en-US" sz="2667" dirty="0" smtClean="0"/>
              <a:t>Things I’ve found helpful:</a:t>
            </a:r>
            <a:br>
              <a:rPr lang="en-US" sz="2667" dirty="0" smtClean="0"/>
            </a:br>
            <a:r>
              <a:rPr lang="en-US" sz="2667" dirty="0" smtClean="0"/>
              <a:t>- If you don’t know, ask</a:t>
            </a:r>
            <a:br>
              <a:rPr lang="en-US" sz="2667" dirty="0" smtClean="0"/>
            </a:br>
            <a:r>
              <a:rPr lang="en-US" sz="2667" dirty="0" smtClean="0"/>
              <a:t>- Use resources in the community (academics, health authority staff) as well as people from other communities</a:t>
            </a:r>
            <a:br>
              <a:rPr lang="en-US" sz="2667" dirty="0" smtClean="0"/>
            </a:br>
            <a:r>
              <a:rPr lang="en-US" sz="2667" dirty="0" smtClean="0"/>
              <a:t>- Be realistic about the limitations of your data</a:t>
            </a:r>
            <a:r>
              <a:rPr lang="en-US" sz="2400" dirty="0" smtClean="0"/>
              <a:t/>
            </a:r>
            <a:br>
              <a:rPr lang="en-US" sz="2400" dirty="0" smtClean="0"/>
            </a:br>
            <a:r>
              <a:rPr lang="en-US" sz="2400" dirty="0" smtClean="0"/>
              <a:t/>
            </a:r>
            <a:br>
              <a:rPr lang="en-US" sz="2400" dirty="0" smtClean="0"/>
            </a:br>
            <a:r>
              <a:rPr lang="en-US" sz="2400" dirty="0" smtClean="0"/>
              <a:t>  </a:t>
            </a:r>
            <a:endParaRPr lang="en-CA" sz="2400" dirty="0"/>
          </a:p>
        </p:txBody>
      </p:sp>
    </p:spTree>
    <p:extLst>
      <p:ext uri="{BB962C8B-B14F-4D97-AF65-F5344CB8AC3E}">
        <p14:creationId xmlns:p14="http://schemas.microsoft.com/office/powerpoint/2010/main" xmlns="" val="15562103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Post Count Activities</a:t>
            </a:r>
            <a:endParaRPr lang="en-CA" dirty="0"/>
          </a:p>
        </p:txBody>
      </p:sp>
      <p:pic>
        <p:nvPicPr>
          <p:cNvPr id="7" name="Picture 6"/>
          <p:cNvPicPr>
            <a:picLocks noChangeAspect="1"/>
          </p:cNvPicPr>
          <p:nvPr/>
        </p:nvPicPr>
        <p:blipFill>
          <a:blip r:embed="rId3"/>
          <a:stretch>
            <a:fillRect/>
          </a:stretch>
        </p:blipFill>
        <p:spPr>
          <a:xfrm>
            <a:off x="2236858" y="1752600"/>
            <a:ext cx="4670283" cy="3724551"/>
          </a:xfrm>
          <a:prstGeom prst="rect">
            <a:avLst/>
          </a:prstGeom>
        </p:spPr>
      </p:pic>
    </p:spTree>
    <p:extLst>
      <p:ext uri="{BB962C8B-B14F-4D97-AF65-F5344CB8AC3E}">
        <p14:creationId xmlns:p14="http://schemas.microsoft.com/office/powerpoint/2010/main" xmlns="" val="5143758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828800"/>
          </a:xfrm>
        </p:spPr>
        <p:txBody>
          <a:bodyPr>
            <a:normAutofit/>
          </a:bodyPr>
          <a:lstStyle/>
          <a:p>
            <a:r>
              <a:rPr lang="en-US" sz="4000" dirty="0" smtClean="0"/>
              <a:t>Post Count Activities</a:t>
            </a:r>
            <a:endParaRPr lang="en-CA" sz="3200" dirty="0"/>
          </a:p>
        </p:txBody>
      </p:sp>
      <p:sp>
        <p:nvSpPr>
          <p:cNvPr id="5" name="Content Placeholder 2"/>
          <p:cNvSpPr txBox="1">
            <a:spLocks/>
          </p:cNvSpPr>
          <p:nvPr/>
        </p:nvSpPr>
        <p:spPr>
          <a:xfrm>
            <a:off x="685800" y="1676400"/>
            <a:ext cx="8153400" cy="38862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icrosoft Tai Le" panose="020B0502040204020203" pitchFamily="34" charset="0"/>
                <a:ea typeface="+mn-ea"/>
                <a:cs typeface="Microsoft Tai Le" panose="020B0502040204020203"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icrosoft Tai Le" panose="020B0502040204020203" pitchFamily="34" charset="0"/>
                <a:ea typeface="+mn-ea"/>
                <a:cs typeface="Microsoft Tai Le" panose="020B0502040204020203"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icrosoft Tai Le" panose="020B0502040204020203" pitchFamily="34" charset="0"/>
                <a:ea typeface="+mn-ea"/>
                <a:cs typeface="Microsoft Tai Le" panose="020B0502040204020203"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icrosoft Tai Le" panose="020B0502040204020203" pitchFamily="34" charset="0"/>
                <a:ea typeface="+mn-ea"/>
                <a:cs typeface="Microsoft Tai Le" panose="020B0502040204020203"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icrosoft Tai Le" panose="020B0502040204020203" pitchFamily="34" charset="0"/>
                <a:ea typeface="+mn-ea"/>
                <a:cs typeface="Microsoft Tai Le" panose="020B0502040204020203"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None/>
            </a:pPr>
            <a:r>
              <a:rPr lang="en-US" sz="2400" b="1" dirty="0" smtClean="0"/>
              <a:t>These are actually PRE Count:</a:t>
            </a:r>
          </a:p>
          <a:p>
            <a:r>
              <a:rPr lang="en-US" sz="2400" dirty="0" smtClean="0"/>
              <a:t>Write EVERYTHING down, ideally in the same place</a:t>
            </a:r>
          </a:p>
          <a:p>
            <a:r>
              <a:rPr lang="en-US" sz="2400" dirty="0" smtClean="0"/>
              <a:t>Have a plan and a deadline for data entry and analysis</a:t>
            </a:r>
          </a:p>
          <a:p>
            <a:pPr>
              <a:buNone/>
            </a:pPr>
            <a:r>
              <a:rPr lang="en-US" sz="2400" b="1" dirty="0" smtClean="0"/>
              <a:t>DURING the count:</a:t>
            </a:r>
          </a:p>
          <a:p>
            <a:r>
              <a:rPr lang="en-US" sz="2400" dirty="0" smtClean="0"/>
              <a:t>Keep the surveys organized at the base sites</a:t>
            </a:r>
          </a:p>
          <a:p>
            <a:r>
              <a:rPr lang="en-US" sz="2400" dirty="0" smtClean="0"/>
              <a:t>Keep track of all the shelter data locations and send reminders to people who will fill them in</a:t>
            </a:r>
          </a:p>
          <a:p>
            <a:r>
              <a:rPr lang="en-US" sz="2400" dirty="0" smtClean="0"/>
              <a:t>Keep track of everyone who may have surveys in other locations and send reminders to collect them</a:t>
            </a:r>
          </a:p>
        </p:txBody>
      </p:sp>
    </p:spTree>
    <p:extLst>
      <p:ext uri="{BB962C8B-B14F-4D97-AF65-F5344CB8AC3E}">
        <p14:creationId xmlns:p14="http://schemas.microsoft.com/office/powerpoint/2010/main" xmlns="" val="5143758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828800"/>
          </a:xfrm>
        </p:spPr>
        <p:txBody>
          <a:bodyPr>
            <a:normAutofit/>
          </a:bodyPr>
          <a:lstStyle/>
          <a:p>
            <a:r>
              <a:rPr lang="en-US" sz="4000" dirty="0" smtClean="0"/>
              <a:t>Post Count Activities</a:t>
            </a:r>
            <a:endParaRPr lang="en-CA" sz="3200" dirty="0"/>
          </a:p>
        </p:txBody>
      </p:sp>
      <p:sp>
        <p:nvSpPr>
          <p:cNvPr id="5" name="Content Placeholder 2"/>
          <p:cNvSpPr txBox="1">
            <a:spLocks/>
          </p:cNvSpPr>
          <p:nvPr/>
        </p:nvSpPr>
        <p:spPr>
          <a:xfrm>
            <a:off x="685800" y="1676400"/>
            <a:ext cx="8153400" cy="38862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icrosoft Tai Le" panose="020B0502040204020203" pitchFamily="34" charset="0"/>
                <a:ea typeface="+mn-ea"/>
                <a:cs typeface="Microsoft Tai Le" panose="020B0502040204020203"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icrosoft Tai Le" panose="020B0502040204020203" pitchFamily="34" charset="0"/>
                <a:ea typeface="+mn-ea"/>
                <a:cs typeface="Microsoft Tai Le" panose="020B0502040204020203"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icrosoft Tai Le" panose="020B0502040204020203" pitchFamily="34" charset="0"/>
                <a:ea typeface="+mn-ea"/>
                <a:cs typeface="Microsoft Tai Le" panose="020B0502040204020203"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icrosoft Tai Le" panose="020B0502040204020203" pitchFamily="34" charset="0"/>
                <a:ea typeface="+mn-ea"/>
                <a:cs typeface="Microsoft Tai Le" panose="020B0502040204020203"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icrosoft Tai Le" panose="020B0502040204020203" pitchFamily="34" charset="0"/>
                <a:ea typeface="+mn-ea"/>
                <a:cs typeface="Microsoft Tai Le" panose="020B0502040204020203"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None/>
            </a:pPr>
            <a:r>
              <a:rPr lang="en-US" sz="2400" dirty="0" smtClean="0"/>
              <a:t>We:</a:t>
            </a:r>
          </a:p>
          <a:p>
            <a:r>
              <a:rPr lang="en-US" dirty="0" smtClean="0"/>
              <a:t>Kept surveys in envelopes organized by volunteer</a:t>
            </a:r>
          </a:p>
          <a:p>
            <a:r>
              <a:rPr lang="en-US" dirty="0" smtClean="0"/>
              <a:t>Went through each volunteer survey, looked for obvious issues</a:t>
            </a:r>
          </a:p>
          <a:p>
            <a:r>
              <a:rPr lang="en-US" dirty="0" smtClean="0"/>
              <a:t>Made a plan to deal with surprise survey issues</a:t>
            </a:r>
          </a:p>
        </p:txBody>
      </p:sp>
    </p:spTree>
    <p:extLst>
      <p:ext uri="{BB962C8B-B14F-4D97-AF65-F5344CB8AC3E}">
        <p14:creationId xmlns:p14="http://schemas.microsoft.com/office/powerpoint/2010/main" xmlns="" val="5143758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828800"/>
          </a:xfrm>
        </p:spPr>
        <p:txBody>
          <a:bodyPr>
            <a:normAutofit/>
          </a:bodyPr>
          <a:lstStyle/>
          <a:p>
            <a:r>
              <a:rPr lang="en-US" sz="4000" dirty="0" smtClean="0"/>
              <a:t>Entering Data</a:t>
            </a:r>
            <a:endParaRPr lang="en-CA" sz="3200" dirty="0"/>
          </a:p>
        </p:txBody>
      </p:sp>
      <p:sp>
        <p:nvSpPr>
          <p:cNvPr id="5" name="Content Placeholder 2"/>
          <p:cNvSpPr txBox="1">
            <a:spLocks/>
          </p:cNvSpPr>
          <p:nvPr/>
        </p:nvSpPr>
        <p:spPr>
          <a:xfrm>
            <a:off x="685800" y="1676400"/>
            <a:ext cx="8153400" cy="38862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icrosoft Tai Le" panose="020B0502040204020203" pitchFamily="34" charset="0"/>
                <a:ea typeface="+mn-ea"/>
                <a:cs typeface="Microsoft Tai Le" panose="020B0502040204020203"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icrosoft Tai Le" panose="020B0502040204020203" pitchFamily="34" charset="0"/>
                <a:ea typeface="+mn-ea"/>
                <a:cs typeface="Microsoft Tai Le" panose="020B0502040204020203"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icrosoft Tai Le" panose="020B0502040204020203" pitchFamily="34" charset="0"/>
                <a:ea typeface="+mn-ea"/>
                <a:cs typeface="Microsoft Tai Le" panose="020B0502040204020203"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icrosoft Tai Le" panose="020B0502040204020203" pitchFamily="34" charset="0"/>
                <a:ea typeface="+mn-ea"/>
                <a:cs typeface="Microsoft Tai Le" panose="020B0502040204020203"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icrosoft Tai Le" panose="020B0502040204020203" pitchFamily="34" charset="0"/>
                <a:ea typeface="+mn-ea"/>
                <a:cs typeface="Microsoft Tai Le" panose="020B0502040204020203"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None/>
            </a:pPr>
            <a:r>
              <a:rPr lang="en-US" sz="2400" dirty="0" smtClean="0"/>
              <a:t>We:</a:t>
            </a:r>
          </a:p>
          <a:p>
            <a:r>
              <a:rPr lang="en-US" sz="2400" dirty="0" smtClean="0"/>
              <a:t>Tested data entry in advance</a:t>
            </a:r>
          </a:p>
          <a:p>
            <a:r>
              <a:rPr lang="en-US" sz="2400" dirty="0" smtClean="0"/>
              <a:t>Held a training session with all data entry volunteers</a:t>
            </a:r>
          </a:p>
          <a:p>
            <a:r>
              <a:rPr lang="en-US" sz="2400" dirty="0" smtClean="0"/>
              <a:t>Marked everything data entry volunteers changed, added, or data that stood out as a likely error</a:t>
            </a:r>
          </a:p>
          <a:p>
            <a:r>
              <a:rPr lang="en-US" sz="2400" dirty="0" smtClean="0"/>
              <a:t>Only had 4 volunteers with attention to detail and a lot of time for data entry</a:t>
            </a:r>
          </a:p>
        </p:txBody>
      </p:sp>
    </p:spTree>
    <p:extLst>
      <p:ext uri="{BB962C8B-B14F-4D97-AF65-F5344CB8AC3E}">
        <p14:creationId xmlns:p14="http://schemas.microsoft.com/office/powerpoint/2010/main" xmlns="" val="5143758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828800"/>
          </a:xfrm>
        </p:spPr>
        <p:txBody>
          <a:bodyPr>
            <a:normAutofit/>
          </a:bodyPr>
          <a:lstStyle/>
          <a:p>
            <a:r>
              <a:rPr lang="en-US" sz="4000" dirty="0" smtClean="0"/>
              <a:t>Entering Data</a:t>
            </a:r>
            <a:endParaRPr lang="en-CA" sz="3200" dirty="0"/>
          </a:p>
        </p:txBody>
      </p:sp>
      <p:sp>
        <p:nvSpPr>
          <p:cNvPr id="5" name="Content Placeholder 2"/>
          <p:cNvSpPr txBox="1">
            <a:spLocks/>
          </p:cNvSpPr>
          <p:nvPr/>
        </p:nvSpPr>
        <p:spPr>
          <a:xfrm>
            <a:off x="685800" y="1676400"/>
            <a:ext cx="8153400" cy="38862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icrosoft Tai Le" panose="020B0502040204020203" pitchFamily="34" charset="0"/>
                <a:ea typeface="+mn-ea"/>
                <a:cs typeface="Microsoft Tai Le" panose="020B0502040204020203"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icrosoft Tai Le" panose="020B0502040204020203" pitchFamily="34" charset="0"/>
                <a:ea typeface="+mn-ea"/>
                <a:cs typeface="Microsoft Tai Le" panose="020B0502040204020203"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icrosoft Tai Le" panose="020B0502040204020203" pitchFamily="34" charset="0"/>
                <a:ea typeface="+mn-ea"/>
                <a:cs typeface="Microsoft Tai Le" panose="020B0502040204020203"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icrosoft Tai Le" panose="020B0502040204020203" pitchFamily="34" charset="0"/>
                <a:ea typeface="+mn-ea"/>
                <a:cs typeface="Microsoft Tai Le" panose="020B0502040204020203"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icrosoft Tai Le" panose="020B0502040204020203" pitchFamily="34" charset="0"/>
                <a:ea typeface="+mn-ea"/>
                <a:cs typeface="Microsoft Tai Le" panose="020B0502040204020203"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None/>
            </a:pPr>
            <a:r>
              <a:rPr lang="en-US" sz="2400" dirty="0" smtClean="0"/>
              <a:t>Other tips for data entry?</a:t>
            </a:r>
          </a:p>
        </p:txBody>
      </p:sp>
    </p:spTree>
    <p:extLst>
      <p:ext uri="{BB962C8B-B14F-4D97-AF65-F5344CB8AC3E}">
        <p14:creationId xmlns:p14="http://schemas.microsoft.com/office/powerpoint/2010/main" xmlns="" val="5143758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828800"/>
          </a:xfrm>
        </p:spPr>
        <p:txBody>
          <a:bodyPr>
            <a:normAutofit/>
          </a:bodyPr>
          <a:lstStyle/>
          <a:p>
            <a:r>
              <a:rPr lang="en-US" sz="4000" dirty="0" smtClean="0"/>
              <a:t>Objectives of Data Cleaning</a:t>
            </a:r>
            <a:endParaRPr lang="en-CA" sz="3200" dirty="0"/>
          </a:p>
        </p:txBody>
      </p:sp>
      <p:sp>
        <p:nvSpPr>
          <p:cNvPr id="5" name="Content Placeholder 2"/>
          <p:cNvSpPr txBox="1">
            <a:spLocks/>
          </p:cNvSpPr>
          <p:nvPr/>
        </p:nvSpPr>
        <p:spPr>
          <a:xfrm>
            <a:off x="685800" y="1676400"/>
            <a:ext cx="8153400" cy="38862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icrosoft Tai Le" panose="020B0502040204020203" pitchFamily="34" charset="0"/>
                <a:ea typeface="+mn-ea"/>
                <a:cs typeface="Microsoft Tai Le" panose="020B0502040204020203"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icrosoft Tai Le" panose="020B0502040204020203" pitchFamily="34" charset="0"/>
                <a:ea typeface="+mn-ea"/>
                <a:cs typeface="Microsoft Tai Le" panose="020B0502040204020203"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icrosoft Tai Le" panose="020B0502040204020203" pitchFamily="34" charset="0"/>
                <a:ea typeface="+mn-ea"/>
                <a:cs typeface="Microsoft Tai Le" panose="020B0502040204020203"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icrosoft Tai Le" panose="020B0502040204020203" pitchFamily="34" charset="0"/>
                <a:ea typeface="+mn-ea"/>
                <a:cs typeface="Microsoft Tai Le" panose="020B0502040204020203"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icrosoft Tai Le" panose="020B0502040204020203" pitchFamily="34" charset="0"/>
                <a:ea typeface="+mn-ea"/>
                <a:cs typeface="Microsoft Tai Le" panose="020B0502040204020203"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400" dirty="0" smtClean="0"/>
              <a:t>Eliminate (or reduce)  duplicates</a:t>
            </a:r>
          </a:p>
          <a:p>
            <a:r>
              <a:rPr lang="en-US" sz="2400" dirty="0" smtClean="0"/>
              <a:t>Eliminate (or reduce) errors in data entry and data collection</a:t>
            </a:r>
          </a:p>
          <a:p>
            <a:r>
              <a:rPr lang="en-US" sz="2400" dirty="0" smtClean="0"/>
              <a:t>Increase validity/ reliability of analysis</a:t>
            </a:r>
          </a:p>
          <a:p>
            <a:r>
              <a:rPr lang="en-US" sz="2400" dirty="0" smtClean="0"/>
              <a:t>Any others? </a:t>
            </a:r>
            <a:endParaRPr lang="en-US" sz="2400" dirty="0"/>
          </a:p>
        </p:txBody>
      </p:sp>
    </p:spTree>
    <p:extLst>
      <p:ext uri="{BB962C8B-B14F-4D97-AF65-F5344CB8AC3E}">
        <p14:creationId xmlns:p14="http://schemas.microsoft.com/office/powerpoint/2010/main" xmlns="" val="5143758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828800"/>
          </a:xfrm>
        </p:spPr>
        <p:txBody>
          <a:bodyPr>
            <a:normAutofit/>
          </a:bodyPr>
          <a:lstStyle/>
          <a:p>
            <a:r>
              <a:rPr lang="en-US" sz="4000" dirty="0" smtClean="0"/>
              <a:t>Reducing Duplicates</a:t>
            </a:r>
            <a:endParaRPr lang="en-CA" sz="4000" dirty="0"/>
          </a:p>
        </p:txBody>
      </p:sp>
      <p:sp>
        <p:nvSpPr>
          <p:cNvPr id="5" name="Content Placeholder 2"/>
          <p:cNvSpPr txBox="1">
            <a:spLocks/>
          </p:cNvSpPr>
          <p:nvPr/>
        </p:nvSpPr>
        <p:spPr>
          <a:xfrm>
            <a:off x="685800" y="1524000"/>
            <a:ext cx="8153400" cy="40386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icrosoft Tai Le" panose="020B0502040204020203" pitchFamily="34" charset="0"/>
                <a:ea typeface="+mn-ea"/>
                <a:cs typeface="Microsoft Tai Le" panose="020B0502040204020203"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icrosoft Tai Le" panose="020B0502040204020203" pitchFamily="34" charset="0"/>
                <a:ea typeface="+mn-ea"/>
                <a:cs typeface="Microsoft Tai Le" panose="020B0502040204020203"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icrosoft Tai Le" panose="020B0502040204020203" pitchFamily="34" charset="0"/>
                <a:ea typeface="+mn-ea"/>
                <a:cs typeface="Microsoft Tai Le" panose="020B0502040204020203"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icrosoft Tai Le" panose="020B0502040204020203" pitchFamily="34" charset="0"/>
                <a:ea typeface="+mn-ea"/>
                <a:cs typeface="Microsoft Tai Le" panose="020B0502040204020203"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icrosoft Tai Le" panose="020B0502040204020203" pitchFamily="34" charset="0"/>
                <a:ea typeface="+mn-ea"/>
                <a:cs typeface="Microsoft Tai Le" panose="020B0502040204020203"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smtClean="0"/>
              <a:t>Use identifying information to check for duplicates</a:t>
            </a:r>
          </a:p>
          <a:p>
            <a:pPr lvl="1"/>
            <a:r>
              <a:rPr lang="en-US" dirty="0" smtClean="0"/>
              <a:t>For Winnipeg Street Census</a:t>
            </a:r>
          </a:p>
          <a:p>
            <a:pPr lvl="2"/>
            <a:r>
              <a:rPr lang="en-US" dirty="0" smtClean="0"/>
              <a:t>DOB/Aboriginal Status/Gender</a:t>
            </a:r>
          </a:p>
          <a:p>
            <a:pPr lvl="2">
              <a:buNone/>
            </a:pPr>
            <a:endParaRPr lang="en-US" dirty="0" smtClean="0"/>
          </a:p>
        </p:txBody>
      </p:sp>
    </p:spTree>
    <p:extLst>
      <p:ext uri="{BB962C8B-B14F-4D97-AF65-F5344CB8AC3E}">
        <p14:creationId xmlns:p14="http://schemas.microsoft.com/office/powerpoint/2010/main" xmlns="" val="5143758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828800"/>
          </a:xfrm>
        </p:spPr>
        <p:txBody>
          <a:bodyPr>
            <a:normAutofit/>
          </a:bodyPr>
          <a:lstStyle/>
          <a:p>
            <a:r>
              <a:rPr lang="en-US" sz="4000" dirty="0" smtClean="0"/>
              <a:t>Reviewing Possible Errors</a:t>
            </a:r>
            <a:endParaRPr lang="en-CA" sz="3200" dirty="0"/>
          </a:p>
        </p:txBody>
      </p:sp>
      <p:sp>
        <p:nvSpPr>
          <p:cNvPr id="5" name="Content Placeholder 2"/>
          <p:cNvSpPr txBox="1">
            <a:spLocks/>
          </p:cNvSpPr>
          <p:nvPr/>
        </p:nvSpPr>
        <p:spPr>
          <a:xfrm>
            <a:off x="685800" y="1676400"/>
            <a:ext cx="8153400" cy="38862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icrosoft Tai Le" panose="020B0502040204020203" pitchFamily="34" charset="0"/>
                <a:ea typeface="+mn-ea"/>
                <a:cs typeface="Microsoft Tai Le" panose="020B0502040204020203"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icrosoft Tai Le" panose="020B0502040204020203" pitchFamily="34" charset="0"/>
                <a:ea typeface="+mn-ea"/>
                <a:cs typeface="Microsoft Tai Le" panose="020B0502040204020203"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icrosoft Tai Le" panose="020B0502040204020203" pitchFamily="34" charset="0"/>
                <a:ea typeface="+mn-ea"/>
                <a:cs typeface="Microsoft Tai Le" panose="020B0502040204020203"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icrosoft Tai Le" panose="020B0502040204020203" pitchFamily="34" charset="0"/>
                <a:ea typeface="+mn-ea"/>
                <a:cs typeface="Microsoft Tai Le" panose="020B0502040204020203"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icrosoft Tai Le" panose="020B0502040204020203" pitchFamily="34" charset="0"/>
                <a:ea typeface="+mn-ea"/>
                <a:cs typeface="Microsoft Tai Le" panose="020B0502040204020203"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None/>
            </a:pPr>
            <a:r>
              <a:rPr lang="en-US" sz="2400" dirty="0" smtClean="0"/>
              <a:t>Conduct frequency analysis for EVERY variable in your dataset</a:t>
            </a:r>
          </a:p>
          <a:p>
            <a:pPr lvl="1"/>
            <a:r>
              <a:rPr lang="en-US" sz="2400" dirty="0" smtClean="0"/>
              <a:t>Logic Checks… are responses logical? Was the age of the respondent 120 years old? Did a person self-describe as male also report being pregnant?</a:t>
            </a:r>
          </a:p>
          <a:p>
            <a:pPr lvl="1"/>
            <a:r>
              <a:rPr lang="en-US" sz="2400" dirty="0" smtClean="0"/>
              <a:t>Review:</a:t>
            </a:r>
          </a:p>
          <a:p>
            <a:pPr lvl="2"/>
            <a:r>
              <a:rPr lang="en-US" dirty="0" smtClean="0"/>
              <a:t>Mean, median, mode, standard deviation, </a:t>
            </a:r>
            <a:r>
              <a:rPr lang="en-US" dirty="0" err="1" smtClean="0"/>
              <a:t>skewness</a:t>
            </a:r>
            <a:r>
              <a:rPr lang="en-US" dirty="0" smtClean="0"/>
              <a:t>, kurtosis, range (MINIMUM AND MAXIMUM VALUES)</a:t>
            </a:r>
          </a:p>
          <a:p>
            <a:endParaRPr lang="en-US" sz="2400" dirty="0"/>
          </a:p>
        </p:txBody>
      </p:sp>
    </p:spTree>
    <p:extLst>
      <p:ext uri="{BB962C8B-B14F-4D97-AF65-F5344CB8AC3E}">
        <p14:creationId xmlns:p14="http://schemas.microsoft.com/office/powerpoint/2010/main" xmlns="" val="5143758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955</TotalTime>
  <Words>806</Words>
  <Application>Microsoft Office PowerPoint</Application>
  <PresentationFormat>On-screen Show (4:3)</PresentationFormat>
  <Paragraphs>89</Paragraphs>
  <Slides>15</Slides>
  <Notes>13</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After the Count: Data Entry and Cleaning</vt:lpstr>
      <vt:lpstr>Post Count Activities</vt:lpstr>
      <vt:lpstr>Post Count Activities</vt:lpstr>
      <vt:lpstr>Post Count Activities</vt:lpstr>
      <vt:lpstr>Entering Data</vt:lpstr>
      <vt:lpstr>Entering Data</vt:lpstr>
      <vt:lpstr>Objectives of Data Cleaning</vt:lpstr>
      <vt:lpstr>Reducing Duplicates</vt:lpstr>
      <vt:lpstr>Reviewing Possible Errors</vt:lpstr>
      <vt:lpstr>Reviewing Possible Errors</vt:lpstr>
      <vt:lpstr>Increase Validity/Reliability of Analysis: Code “Other” Responses</vt:lpstr>
      <vt:lpstr>Increase Validity/Reliability of Analysis: Deal with Missing Responses</vt:lpstr>
      <vt:lpstr>Increase Validity/Reliability of Analysis: Deal with Missing Responses</vt:lpstr>
      <vt:lpstr>Reviewing Possible Errors, Checking Reliability/Validity</vt:lpstr>
      <vt:lpstr>Things I’ve found helpful: - If you don’t know, ask - Use resources in the community (academics, health authority staff) as well as people from other communities - Be realistic about the limitations of your data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Winnipeg Street Census 2015</dc:title>
  <dc:creator>Christina Maes Nino</dc:creator>
  <cp:lastModifiedBy>Windows User</cp:lastModifiedBy>
  <cp:revision>122</cp:revision>
  <dcterms:created xsi:type="dcterms:W3CDTF">2015-11-05T00:19:23Z</dcterms:created>
  <dcterms:modified xsi:type="dcterms:W3CDTF">2019-09-26T04:17:55Z</dcterms:modified>
</cp:coreProperties>
</file>