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9" r:id="rId3"/>
    <p:sldId id="274" r:id="rId4"/>
    <p:sldId id="262" r:id="rId5"/>
    <p:sldId id="275" r:id="rId6"/>
    <p:sldId id="277" r:id="rId7"/>
    <p:sldId id="271" r:id="rId8"/>
    <p:sldId id="260" r:id="rId9"/>
    <p:sldId id="265" r:id="rId10"/>
    <p:sldId id="268" r:id="rId11"/>
    <p:sldId id="267" r:id="rId12"/>
    <p:sldId id="266" r:id="rId13"/>
    <p:sldId id="269" r:id="rId14"/>
    <p:sldId id="263" r:id="rId15"/>
    <p:sldId id="264" r:id="rId16"/>
    <p:sldId id="270" r:id="rId17"/>
  </p:sldIdLst>
  <p:sldSz cx="12192000" cy="6858000"/>
  <p:notesSz cx="7023100" cy="93091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D52"/>
    <a:srgbClr val="75CED6"/>
    <a:srgbClr val="ED7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6641" autoAdjust="0"/>
  </p:normalViewPr>
  <p:slideViewPr>
    <p:cSldViewPr snapToGrid="0">
      <p:cViewPr varScale="1">
        <p:scale>
          <a:sx n="61" d="100"/>
          <a:sy n="61" d="100"/>
        </p:scale>
        <p:origin x="8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B23936-DDCE-4BCD-9902-F7E9B650CB6C}" type="doc">
      <dgm:prSet loTypeId="urn:microsoft.com/office/officeart/2005/8/layout/hList7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CA"/>
        </a:p>
      </dgm:t>
    </dgm:pt>
    <dgm:pt modelId="{34AC8520-3F4F-4546-84FC-4EA32057171E}">
      <dgm:prSet phldrT="[Text]"/>
      <dgm:spPr/>
      <dgm:t>
        <a:bodyPr/>
        <a:lstStyle/>
        <a:p>
          <a:r>
            <a:rPr lang="en-CA" dirty="0" smtClean="0"/>
            <a:t>Enumeration</a:t>
          </a:r>
          <a:endParaRPr lang="en-CA" dirty="0"/>
        </a:p>
      </dgm:t>
    </dgm:pt>
    <dgm:pt modelId="{9EF279F6-9C11-49EA-B122-58C5863CEBCA}" type="parTrans" cxnId="{BFDD7D6D-247D-46C6-9678-08DFE1D395CC}">
      <dgm:prSet/>
      <dgm:spPr/>
      <dgm:t>
        <a:bodyPr/>
        <a:lstStyle/>
        <a:p>
          <a:endParaRPr lang="en-CA"/>
        </a:p>
      </dgm:t>
    </dgm:pt>
    <dgm:pt modelId="{7E5E13EB-8B55-411B-9A31-9E5C51CF06BD}" type="sibTrans" cxnId="{BFDD7D6D-247D-46C6-9678-08DFE1D395CC}">
      <dgm:prSet/>
      <dgm:spPr/>
      <dgm:t>
        <a:bodyPr/>
        <a:lstStyle/>
        <a:p>
          <a:endParaRPr lang="en-CA"/>
        </a:p>
      </dgm:t>
    </dgm:pt>
    <dgm:pt modelId="{832CF7E5-04D9-4F3B-8A21-57738118DB13}">
      <dgm:prSet phldrT="[Text]"/>
      <dgm:spPr/>
      <dgm:t>
        <a:bodyPr/>
        <a:lstStyle/>
        <a:p>
          <a:r>
            <a:rPr lang="en-CA" dirty="0" smtClean="0"/>
            <a:t>Sheltered</a:t>
          </a:r>
          <a:endParaRPr lang="en-CA" dirty="0"/>
        </a:p>
      </dgm:t>
    </dgm:pt>
    <dgm:pt modelId="{21198A17-DAB3-4BE1-80C8-3DF08B6AC64D}" type="parTrans" cxnId="{1E1363BA-6203-471C-A883-B3596FFD06F4}">
      <dgm:prSet/>
      <dgm:spPr/>
      <dgm:t>
        <a:bodyPr/>
        <a:lstStyle/>
        <a:p>
          <a:endParaRPr lang="en-CA"/>
        </a:p>
      </dgm:t>
    </dgm:pt>
    <dgm:pt modelId="{6078AFDE-06E5-476F-B0FA-08109CFEE467}" type="sibTrans" cxnId="{1E1363BA-6203-471C-A883-B3596FFD06F4}">
      <dgm:prSet/>
      <dgm:spPr/>
      <dgm:t>
        <a:bodyPr/>
        <a:lstStyle/>
        <a:p>
          <a:endParaRPr lang="en-CA"/>
        </a:p>
      </dgm:t>
    </dgm:pt>
    <dgm:pt modelId="{56BCAE85-27AC-4C97-8414-285F7E7919ED}">
      <dgm:prSet phldrT="[Text]"/>
      <dgm:spPr/>
      <dgm:t>
        <a:bodyPr/>
        <a:lstStyle/>
        <a:p>
          <a:r>
            <a:rPr lang="en-CA" dirty="0" smtClean="0"/>
            <a:t>Unsheltered</a:t>
          </a:r>
          <a:endParaRPr lang="en-CA" dirty="0"/>
        </a:p>
      </dgm:t>
    </dgm:pt>
    <dgm:pt modelId="{6E614B40-8A94-47F1-9706-9B8D43427CC8}" type="parTrans" cxnId="{BCDA3A1C-7DA6-4465-AE0A-E40415F59B6C}">
      <dgm:prSet/>
      <dgm:spPr/>
      <dgm:t>
        <a:bodyPr/>
        <a:lstStyle/>
        <a:p>
          <a:endParaRPr lang="en-CA"/>
        </a:p>
      </dgm:t>
    </dgm:pt>
    <dgm:pt modelId="{1B08DF6F-D651-4D3C-8D98-CA826CDF4B39}" type="sibTrans" cxnId="{BCDA3A1C-7DA6-4465-AE0A-E40415F59B6C}">
      <dgm:prSet/>
      <dgm:spPr/>
      <dgm:t>
        <a:bodyPr/>
        <a:lstStyle/>
        <a:p>
          <a:endParaRPr lang="en-CA"/>
        </a:p>
      </dgm:t>
    </dgm:pt>
    <dgm:pt modelId="{CFD241C8-505E-4B4C-BF96-9942EDC2645B}">
      <dgm:prSet phldrT="[Text]"/>
      <dgm:spPr/>
      <dgm:t>
        <a:bodyPr/>
        <a:lstStyle/>
        <a:p>
          <a:r>
            <a:rPr lang="en-CA" dirty="0" smtClean="0"/>
            <a:t>Survey</a:t>
          </a:r>
          <a:endParaRPr lang="en-CA" dirty="0"/>
        </a:p>
      </dgm:t>
    </dgm:pt>
    <dgm:pt modelId="{8E4CC811-17E2-42CF-90FC-63320FBB8882}" type="parTrans" cxnId="{3EA97579-C23A-45F6-8173-9BC8BF9DBA3D}">
      <dgm:prSet/>
      <dgm:spPr/>
      <dgm:t>
        <a:bodyPr/>
        <a:lstStyle/>
        <a:p>
          <a:endParaRPr lang="en-CA"/>
        </a:p>
      </dgm:t>
    </dgm:pt>
    <dgm:pt modelId="{DFB9B386-20A8-4D7B-86E0-FDC28E361A78}" type="sibTrans" cxnId="{3EA97579-C23A-45F6-8173-9BC8BF9DBA3D}">
      <dgm:prSet/>
      <dgm:spPr/>
      <dgm:t>
        <a:bodyPr/>
        <a:lstStyle/>
        <a:p>
          <a:endParaRPr lang="en-CA"/>
        </a:p>
      </dgm:t>
    </dgm:pt>
    <dgm:pt modelId="{66E8C759-56A2-4720-8C10-25D047E89210}">
      <dgm:prSet phldrT="[Text]"/>
      <dgm:spPr/>
      <dgm:t>
        <a:bodyPr/>
        <a:lstStyle/>
        <a:p>
          <a:r>
            <a:rPr lang="en-CA" dirty="0" smtClean="0"/>
            <a:t>Demographics</a:t>
          </a:r>
          <a:endParaRPr lang="en-CA" dirty="0"/>
        </a:p>
      </dgm:t>
    </dgm:pt>
    <dgm:pt modelId="{0166C707-269A-4EDA-9B23-762074E6F704}" type="parTrans" cxnId="{88FD178D-7FD7-4471-B9D9-17874724E503}">
      <dgm:prSet/>
      <dgm:spPr/>
      <dgm:t>
        <a:bodyPr/>
        <a:lstStyle/>
        <a:p>
          <a:endParaRPr lang="en-CA"/>
        </a:p>
      </dgm:t>
    </dgm:pt>
    <dgm:pt modelId="{78121AC2-901C-4794-B847-7E63CCD36FC3}" type="sibTrans" cxnId="{88FD178D-7FD7-4471-B9D9-17874724E503}">
      <dgm:prSet/>
      <dgm:spPr/>
      <dgm:t>
        <a:bodyPr/>
        <a:lstStyle/>
        <a:p>
          <a:endParaRPr lang="en-CA"/>
        </a:p>
      </dgm:t>
    </dgm:pt>
    <dgm:pt modelId="{625F1612-FB75-4A55-94BC-C48A8DDB0758}">
      <dgm:prSet phldrT="[Text]"/>
      <dgm:spPr/>
      <dgm:t>
        <a:bodyPr/>
        <a:lstStyle/>
        <a:p>
          <a:r>
            <a:rPr lang="en-CA" dirty="0" smtClean="0"/>
            <a:t>Service Needs</a:t>
          </a:r>
          <a:endParaRPr lang="en-CA" dirty="0"/>
        </a:p>
      </dgm:t>
    </dgm:pt>
    <dgm:pt modelId="{AA3BB0D4-1C40-45DE-9630-F0C86E648EF5}" type="parTrans" cxnId="{BA464F0F-1D10-4BC7-B488-E32911D35D2E}">
      <dgm:prSet/>
      <dgm:spPr/>
      <dgm:t>
        <a:bodyPr/>
        <a:lstStyle/>
        <a:p>
          <a:endParaRPr lang="en-CA"/>
        </a:p>
      </dgm:t>
    </dgm:pt>
    <dgm:pt modelId="{A3570242-574B-4B4C-9FE7-2984641CC564}" type="sibTrans" cxnId="{BA464F0F-1D10-4BC7-B488-E32911D35D2E}">
      <dgm:prSet/>
      <dgm:spPr/>
      <dgm:t>
        <a:bodyPr/>
        <a:lstStyle/>
        <a:p>
          <a:endParaRPr lang="en-CA"/>
        </a:p>
      </dgm:t>
    </dgm:pt>
    <dgm:pt modelId="{83CC77FB-6FC4-49E9-B6A3-020FCCACAF62}" type="pres">
      <dgm:prSet presAssocID="{D5B23936-DDCE-4BCD-9902-F7E9B650CB6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3C717A30-2E6E-4F9A-853E-89704EBCC3B2}" type="pres">
      <dgm:prSet presAssocID="{D5B23936-DDCE-4BCD-9902-F7E9B650CB6C}" presName="fgShape" presStyleLbl="fgShp" presStyleIdx="0" presStyleCnt="1"/>
      <dgm:spPr>
        <a:solidFill>
          <a:schemeClr val="accent1"/>
        </a:solidFill>
      </dgm:spPr>
    </dgm:pt>
    <dgm:pt modelId="{0F869745-FDB9-433A-84C8-0F695F51AA14}" type="pres">
      <dgm:prSet presAssocID="{D5B23936-DDCE-4BCD-9902-F7E9B650CB6C}" presName="linComp" presStyleCnt="0"/>
      <dgm:spPr/>
    </dgm:pt>
    <dgm:pt modelId="{C90C6F78-EDC3-40AE-A3FA-71D4015992E6}" type="pres">
      <dgm:prSet presAssocID="{34AC8520-3F4F-4546-84FC-4EA32057171E}" presName="compNode" presStyleCnt="0"/>
      <dgm:spPr/>
    </dgm:pt>
    <dgm:pt modelId="{3E7B95A7-800D-444F-85B6-60F724F0BDE8}" type="pres">
      <dgm:prSet presAssocID="{34AC8520-3F4F-4546-84FC-4EA32057171E}" presName="bkgdShape" presStyleLbl="node1" presStyleIdx="0" presStyleCnt="2"/>
      <dgm:spPr/>
      <dgm:t>
        <a:bodyPr/>
        <a:lstStyle/>
        <a:p>
          <a:endParaRPr lang="en-CA"/>
        </a:p>
      </dgm:t>
    </dgm:pt>
    <dgm:pt modelId="{C68B9D3E-D9D8-4785-BFF4-959BE8FE2415}" type="pres">
      <dgm:prSet presAssocID="{34AC8520-3F4F-4546-84FC-4EA32057171E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2CE096-46A3-4B43-B70A-7CA4B9228B00}" type="pres">
      <dgm:prSet presAssocID="{34AC8520-3F4F-4546-84FC-4EA32057171E}" presName="invisiNode" presStyleLbl="node1" presStyleIdx="0" presStyleCnt="2"/>
      <dgm:spPr/>
    </dgm:pt>
    <dgm:pt modelId="{EA22E76A-6CBC-4329-81EB-723AD940B46C}" type="pres">
      <dgm:prSet presAssocID="{34AC8520-3F4F-4546-84FC-4EA32057171E}" presName="imagNode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EAEE910-2A50-4129-B276-63F454C1B987}" type="pres">
      <dgm:prSet presAssocID="{7E5E13EB-8B55-411B-9A31-9E5C51CF06BD}" presName="sibTrans" presStyleLbl="sibTrans2D1" presStyleIdx="0" presStyleCnt="0"/>
      <dgm:spPr/>
      <dgm:t>
        <a:bodyPr/>
        <a:lstStyle/>
        <a:p>
          <a:endParaRPr lang="en-CA"/>
        </a:p>
      </dgm:t>
    </dgm:pt>
    <dgm:pt modelId="{2D32B92D-4B52-492A-A8B8-BF271D2BB758}" type="pres">
      <dgm:prSet presAssocID="{CFD241C8-505E-4B4C-BF96-9942EDC2645B}" presName="compNode" presStyleCnt="0"/>
      <dgm:spPr/>
    </dgm:pt>
    <dgm:pt modelId="{EE3C60B3-D2E8-4BD9-869E-B77801F28EF6}" type="pres">
      <dgm:prSet presAssocID="{CFD241C8-505E-4B4C-BF96-9942EDC2645B}" presName="bkgdShape" presStyleLbl="node1" presStyleIdx="1" presStyleCnt="2"/>
      <dgm:spPr/>
      <dgm:t>
        <a:bodyPr/>
        <a:lstStyle/>
        <a:p>
          <a:endParaRPr lang="en-CA"/>
        </a:p>
      </dgm:t>
    </dgm:pt>
    <dgm:pt modelId="{B173BB7F-3C45-4930-A0A7-120EF49DA404}" type="pres">
      <dgm:prSet presAssocID="{CFD241C8-505E-4B4C-BF96-9942EDC2645B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38CB167-4D0D-463A-98B1-2B59F466BD75}" type="pres">
      <dgm:prSet presAssocID="{CFD241C8-505E-4B4C-BF96-9942EDC2645B}" presName="invisiNode" presStyleLbl="node1" presStyleIdx="1" presStyleCnt="2"/>
      <dgm:spPr/>
    </dgm:pt>
    <dgm:pt modelId="{15A74AC7-96A0-4E01-A941-E6CD0FBFFBA4}" type="pres">
      <dgm:prSet presAssocID="{CFD241C8-505E-4B4C-BF96-9942EDC2645B}" presName="imagNode" presStyleLbl="fgImgPlace1" presStyleIdx="1" presStyleCnt="2"/>
      <dgm:spPr>
        <a:blipFill rotWithShape="1">
          <a:blip xmlns:r="http://schemas.openxmlformats.org/officeDocument/2006/relationships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</dgm:pt>
  </dgm:ptLst>
  <dgm:cxnLst>
    <dgm:cxn modelId="{C01DC100-AA8E-4A87-B7B9-FD5F172F7459}" type="presOf" srcId="{CFD241C8-505E-4B4C-BF96-9942EDC2645B}" destId="{B173BB7F-3C45-4930-A0A7-120EF49DA404}" srcOrd="1" destOrd="0" presId="urn:microsoft.com/office/officeart/2005/8/layout/hList7"/>
    <dgm:cxn modelId="{40E7074D-E79C-4C89-B3AB-749FAC568888}" type="presOf" srcId="{66E8C759-56A2-4720-8C10-25D047E89210}" destId="{EE3C60B3-D2E8-4BD9-869E-B77801F28EF6}" srcOrd="0" destOrd="1" presId="urn:microsoft.com/office/officeart/2005/8/layout/hList7"/>
    <dgm:cxn modelId="{7D1DD211-AED9-4E20-BDD1-5A773C78C1B2}" type="presOf" srcId="{56BCAE85-27AC-4C97-8414-285F7E7919ED}" destId="{3E7B95A7-800D-444F-85B6-60F724F0BDE8}" srcOrd="0" destOrd="2" presId="urn:microsoft.com/office/officeart/2005/8/layout/hList7"/>
    <dgm:cxn modelId="{D86796F4-9C79-4066-B2EB-E6816613CED1}" type="presOf" srcId="{625F1612-FB75-4A55-94BC-C48A8DDB0758}" destId="{EE3C60B3-D2E8-4BD9-869E-B77801F28EF6}" srcOrd="0" destOrd="2" presId="urn:microsoft.com/office/officeart/2005/8/layout/hList7"/>
    <dgm:cxn modelId="{BCDA3A1C-7DA6-4465-AE0A-E40415F59B6C}" srcId="{34AC8520-3F4F-4546-84FC-4EA32057171E}" destId="{56BCAE85-27AC-4C97-8414-285F7E7919ED}" srcOrd="1" destOrd="0" parTransId="{6E614B40-8A94-47F1-9706-9B8D43427CC8}" sibTransId="{1B08DF6F-D651-4D3C-8D98-CA826CDF4B39}"/>
    <dgm:cxn modelId="{0DD52BA8-4AFF-46F3-AB1B-3B556373DAFE}" type="presOf" srcId="{66E8C759-56A2-4720-8C10-25D047E89210}" destId="{B173BB7F-3C45-4930-A0A7-120EF49DA404}" srcOrd="1" destOrd="1" presId="urn:microsoft.com/office/officeart/2005/8/layout/hList7"/>
    <dgm:cxn modelId="{1889AEB3-4431-448E-803D-9BC575D07C49}" type="presOf" srcId="{34AC8520-3F4F-4546-84FC-4EA32057171E}" destId="{3E7B95A7-800D-444F-85B6-60F724F0BDE8}" srcOrd="0" destOrd="0" presId="urn:microsoft.com/office/officeart/2005/8/layout/hList7"/>
    <dgm:cxn modelId="{88FD178D-7FD7-4471-B9D9-17874724E503}" srcId="{CFD241C8-505E-4B4C-BF96-9942EDC2645B}" destId="{66E8C759-56A2-4720-8C10-25D047E89210}" srcOrd="0" destOrd="0" parTransId="{0166C707-269A-4EDA-9B23-762074E6F704}" sibTransId="{78121AC2-901C-4794-B847-7E63CCD36FC3}"/>
    <dgm:cxn modelId="{A3B9DCFC-E79D-4EA2-9069-BF04DCDB81CD}" type="presOf" srcId="{34AC8520-3F4F-4546-84FC-4EA32057171E}" destId="{C68B9D3E-D9D8-4785-BFF4-959BE8FE2415}" srcOrd="1" destOrd="0" presId="urn:microsoft.com/office/officeart/2005/8/layout/hList7"/>
    <dgm:cxn modelId="{3EA97579-C23A-45F6-8173-9BC8BF9DBA3D}" srcId="{D5B23936-DDCE-4BCD-9902-F7E9B650CB6C}" destId="{CFD241C8-505E-4B4C-BF96-9942EDC2645B}" srcOrd="1" destOrd="0" parTransId="{8E4CC811-17E2-42CF-90FC-63320FBB8882}" sibTransId="{DFB9B386-20A8-4D7B-86E0-FDC28E361A78}"/>
    <dgm:cxn modelId="{BA464F0F-1D10-4BC7-B488-E32911D35D2E}" srcId="{CFD241C8-505E-4B4C-BF96-9942EDC2645B}" destId="{625F1612-FB75-4A55-94BC-C48A8DDB0758}" srcOrd="1" destOrd="0" parTransId="{AA3BB0D4-1C40-45DE-9630-F0C86E648EF5}" sibTransId="{A3570242-574B-4B4C-9FE7-2984641CC564}"/>
    <dgm:cxn modelId="{92EA6E31-106C-415B-9EF0-6366AA93665A}" type="presOf" srcId="{D5B23936-DDCE-4BCD-9902-F7E9B650CB6C}" destId="{83CC77FB-6FC4-49E9-B6A3-020FCCACAF62}" srcOrd="0" destOrd="0" presId="urn:microsoft.com/office/officeart/2005/8/layout/hList7"/>
    <dgm:cxn modelId="{7064EF10-02A1-4DEF-A38A-35325B0CBA34}" type="presOf" srcId="{832CF7E5-04D9-4F3B-8A21-57738118DB13}" destId="{C68B9D3E-D9D8-4785-BFF4-959BE8FE2415}" srcOrd="1" destOrd="1" presId="urn:microsoft.com/office/officeart/2005/8/layout/hList7"/>
    <dgm:cxn modelId="{E5B6CB7B-7CF1-4BF7-AF5B-0CF9CFD3A8D2}" type="presOf" srcId="{CFD241C8-505E-4B4C-BF96-9942EDC2645B}" destId="{EE3C60B3-D2E8-4BD9-869E-B77801F28EF6}" srcOrd="0" destOrd="0" presId="urn:microsoft.com/office/officeart/2005/8/layout/hList7"/>
    <dgm:cxn modelId="{BFDD7D6D-247D-46C6-9678-08DFE1D395CC}" srcId="{D5B23936-DDCE-4BCD-9902-F7E9B650CB6C}" destId="{34AC8520-3F4F-4546-84FC-4EA32057171E}" srcOrd="0" destOrd="0" parTransId="{9EF279F6-9C11-49EA-B122-58C5863CEBCA}" sibTransId="{7E5E13EB-8B55-411B-9A31-9E5C51CF06BD}"/>
    <dgm:cxn modelId="{C84834A0-4A24-4697-A331-82DEB6B97718}" type="presOf" srcId="{56BCAE85-27AC-4C97-8414-285F7E7919ED}" destId="{C68B9D3E-D9D8-4785-BFF4-959BE8FE2415}" srcOrd="1" destOrd="2" presId="urn:microsoft.com/office/officeart/2005/8/layout/hList7"/>
    <dgm:cxn modelId="{4F840B4B-24DD-4BC6-89AF-213AF4E12CA7}" type="presOf" srcId="{625F1612-FB75-4A55-94BC-C48A8DDB0758}" destId="{B173BB7F-3C45-4930-A0A7-120EF49DA404}" srcOrd="1" destOrd="2" presId="urn:microsoft.com/office/officeart/2005/8/layout/hList7"/>
    <dgm:cxn modelId="{D0D02703-BF45-4D28-AB1E-CFA16C408EDE}" type="presOf" srcId="{7E5E13EB-8B55-411B-9A31-9E5C51CF06BD}" destId="{9EAEE910-2A50-4129-B276-63F454C1B987}" srcOrd="0" destOrd="0" presId="urn:microsoft.com/office/officeart/2005/8/layout/hList7"/>
    <dgm:cxn modelId="{1E1363BA-6203-471C-A883-B3596FFD06F4}" srcId="{34AC8520-3F4F-4546-84FC-4EA32057171E}" destId="{832CF7E5-04D9-4F3B-8A21-57738118DB13}" srcOrd="0" destOrd="0" parTransId="{21198A17-DAB3-4BE1-80C8-3DF08B6AC64D}" sibTransId="{6078AFDE-06E5-476F-B0FA-08109CFEE467}"/>
    <dgm:cxn modelId="{1A5932FC-E711-4456-966D-C4B248406C6C}" type="presOf" srcId="{832CF7E5-04D9-4F3B-8A21-57738118DB13}" destId="{3E7B95A7-800D-444F-85B6-60F724F0BDE8}" srcOrd="0" destOrd="1" presId="urn:microsoft.com/office/officeart/2005/8/layout/hList7"/>
    <dgm:cxn modelId="{19EB4B01-2F5D-49E1-B988-2EFB096A5613}" type="presParOf" srcId="{83CC77FB-6FC4-49E9-B6A3-020FCCACAF62}" destId="{3C717A30-2E6E-4F9A-853E-89704EBCC3B2}" srcOrd="0" destOrd="0" presId="urn:microsoft.com/office/officeart/2005/8/layout/hList7"/>
    <dgm:cxn modelId="{E358CC71-1762-4380-81D2-DA70E3A2E147}" type="presParOf" srcId="{83CC77FB-6FC4-49E9-B6A3-020FCCACAF62}" destId="{0F869745-FDB9-433A-84C8-0F695F51AA14}" srcOrd="1" destOrd="0" presId="urn:microsoft.com/office/officeart/2005/8/layout/hList7"/>
    <dgm:cxn modelId="{A74F2774-1A4A-4CB8-A940-3A1E808797C8}" type="presParOf" srcId="{0F869745-FDB9-433A-84C8-0F695F51AA14}" destId="{C90C6F78-EDC3-40AE-A3FA-71D4015992E6}" srcOrd="0" destOrd="0" presId="urn:microsoft.com/office/officeart/2005/8/layout/hList7"/>
    <dgm:cxn modelId="{6C98C8F3-0F56-4012-88D5-D4F1222A020D}" type="presParOf" srcId="{C90C6F78-EDC3-40AE-A3FA-71D4015992E6}" destId="{3E7B95A7-800D-444F-85B6-60F724F0BDE8}" srcOrd="0" destOrd="0" presId="urn:microsoft.com/office/officeart/2005/8/layout/hList7"/>
    <dgm:cxn modelId="{418A5098-358B-45CF-AD9A-B11AACAB1F77}" type="presParOf" srcId="{C90C6F78-EDC3-40AE-A3FA-71D4015992E6}" destId="{C68B9D3E-D9D8-4785-BFF4-959BE8FE2415}" srcOrd="1" destOrd="0" presId="urn:microsoft.com/office/officeart/2005/8/layout/hList7"/>
    <dgm:cxn modelId="{72D640B5-5FAC-4742-91A1-06A9D4B0BABF}" type="presParOf" srcId="{C90C6F78-EDC3-40AE-A3FA-71D4015992E6}" destId="{C92CE096-46A3-4B43-B70A-7CA4B9228B00}" srcOrd="2" destOrd="0" presId="urn:microsoft.com/office/officeart/2005/8/layout/hList7"/>
    <dgm:cxn modelId="{E8C58B21-A2AB-4FB0-981D-757F31DD19BA}" type="presParOf" srcId="{C90C6F78-EDC3-40AE-A3FA-71D4015992E6}" destId="{EA22E76A-6CBC-4329-81EB-723AD940B46C}" srcOrd="3" destOrd="0" presId="urn:microsoft.com/office/officeart/2005/8/layout/hList7"/>
    <dgm:cxn modelId="{DC99517E-B7A3-4779-B627-F44D4D7F5A6A}" type="presParOf" srcId="{0F869745-FDB9-433A-84C8-0F695F51AA14}" destId="{9EAEE910-2A50-4129-B276-63F454C1B987}" srcOrd="1" destOrd="0" presId="urn:microsoft.com/office/officeart/2005/8/layout/hList7"/>
    <dgm:cxn modelId="{95F96CD3-DBF8-40EF-BBC8-5A03484195E1}" type="presParOf" srcId="{0F869745-FDB9-433A-84C8-0F695F51AA14}" destId="{2D32B92D-4B52-492A-A8B8-BF271D2BB758}" srcOrd="2" destOrd="0" presId="urn:microsoft.com/office/officeart/2005/8/layout/hList7"/>
    <dgm:cxn modelId="{D30D4749-ACEB-464F-8DBF-3EBD16D15F6E}" type="presParOf" srcId="{2D32B92D-4B52-492A-A8B8-BF271D2BB758}" destId="{EE3C60B3-D2E8-4BD9-869E-B77801F28EF6}" srcOrd="0" destOrd="0" presId="urn:microsoft.com/office/officeart/2005/8/layout/hList7"/>
    <dgm:cxn modelId="{FDFC9263-B00F-4E72-880F-9A651C5CB809}" type="presParOf" srcId="{2D32B92D-4B52-492A-A8B8-BF271D2BB758}" destId="{B173BB7F-3C45-4930-A0A7-120EF49DA404}" srcOrd="1" destOrd="0" presId="urn:microsoft.com/office/officeart/2005/8/layout/hList7"/>
    <dgm:cxn modelId="{7A397306-94C9-4EF4-9FC7-9E1B64179DD0}" type="presParOf" srcId="{2D32B92D-4B52-492A-A8B8-BF271D2BB758}" destId="{C38CB167-4D0D-463A-98B1-2B59F466BD75}" srcOrd="2" destOrd="0" presId="urn:microsoft.com/office/officeart/2005/8/layout/hList7"/>
    <dgm:cxn modelId="{A9AA177E-559C-42CD-A571-1CE252F3A364}" type="presParOf" srcId="{2D32B92D-4B52-492A-A8B8-BF271D2BB758}" destId="{15A74AC7-96A0-4E01-A941-E6CD0FBFFBA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502E66-D9FD-4A46-9549-76FFA4F1F510}" type="doc">
      <dgm:prSet loTypeId="urn:microsoft.com/office/officeart/2005/8/layout/lProcess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CA"/>
        </a:p>
      </dgm:t>
    </dgm:pt>
    <dgm:pt modelId="{B7EFF3F2-6EB5-4C74-AC4E-036A84E29E86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CA" sz="2200" dirty="0"/>
            <a:t>Unsheltered </a:t>
          </a:r>
          <a:r>
            <a:rPr lang="en-CA" sz="2000" dirty="0"/>
            <a:t>(Core)</a:t>
          </a:r>
        </a:p>
      </dgm:t>
    </dgm:pt>
    <dgm:pt modelId="{AAE4B7EC-F9E5-4F1D-8325-C3E07ED492D3}" type="parTrans" cxnId="{6DBE035F-633E-460A-8BFF-7FF6E9F0C238}">
      <dgm:prSet/>
      <dgm:spPr/>
      <dgm:t>
        <a:bodyPr/>
        <a:lstStyle/>
        <a:p>
          <a:pPr algn="ctr"/>
          <a:endParaRPr lang="en-CA"/>
        </a:p>
      </dgm:t>
    </dgm:pt>
    <dgm:pt modelId="{52EE2D16-374B-4CDC-B112-FD90F8EFA650}" type="sibTrans" cxnId="{6DBE035F-633E-460A-8BFF-7FF6E9F0C238}">
      <dgm:prSet/>
      <dgm:spPr/>
      <dgm:t>
        <a:bodyPr/>
        <a:lstStyle/>
        <a:p>
          <a:pPr algn="ctr"/>
          <a:endParaRPr lang="en-CA"/>
        </a:p>
      </dgm:t>
    </dgm:pt>
    <dgm:pt modelId="{8EDF8C65-2D1A-4228-B7E3-122CD88C1B86}">
      <dgm:prSet phldrT="[Text]" custT="1"/>
      <dgm:spPr/>
      <dgm:t>
        <a:bodyPr/>
        <a:lstStyle/>
        <a:p>
          <a:pPr algn="ctr"/>
          <a:r>
            <a:rPr lang="en-CA" sz="1400" dirty="0"/>
            <a:t>Sleeping rough on the street, in parks, camps, vehicles or abandoned buildings</a:t>
          </a:r>
        </a:p>
      </dgm:t>
    </dgm:pt>
    <dgm:pt modelId="{9B5815D9-AE6E-45FA-AACF-B885F6163585}" type="parTrans" cxnId="{2EC64C7A-656D-4A3A-B531-F200AF904568}">
      <dgm:prSet/>
      <dgm:spPr/>
      <dgm:t>
        <a:bodyPr/>
        <a:lstStyle/>
        <a:p>
          <a:pPr algn="ctr"/>
          <a:endParaRPr lang="en-CA"/>
        </a:p>
      </dgm:t>
    </dgm:pt>
    <dgm:pt modelId="{40CFB487-DEAF-49E8-A491-2D854D8966EB}" type="sibTrans" cxnId="{2EC64C7A-656D-4A3A-B531-F200AF904568}">
      <dgm:prSet/>
      <dgm:spPr/>
      <dgm:t>
        <a:bodyPr/>
        <a:lstStyle/>
        <a:p>
          <a:pPr algn="ctr"/>
          <a:endParaRPr lang="en-CA"/>
        </a:p>
      </dgm:t>
    </dgm:pt>
    <dgm:pt modelId="{5B70142D-1F1B-4743-B33E-58D6B98C14BB}">
      <dgm:prSet phldrT="[Text]" custT="1"/>
      <dgm:spPr/>
      <dgm:t>
        <a:bodyPr/>
        <a:lstStyle/>
        <a:p>
          <a:pPr algn="ctr"/>
          <a:r>
            <a:rPr lang="en-CA" sz="2200" dirty="0"/>
            <a:t>Systems</a:t>
          </a:r>
          <a:r>
            <a:rPr lang="en-CA" sz="2400" dirty="0"/>
            <a:t> </a:t>
          </a:r>
          <a:r>
            <a:rPr lang="en-CA" sz="2000" dirty="0"/>
            <a:t>(Optional)</a:t>
          </a:r>
        </a:p>
      </dgm:t>
    </dgm:pt>
    <dgm:pt modelId="{9E01EBEE-29B9-4C77-AD8F-3841A42208DF}" type="parTrans" cxnId="{19E1491D-A20D-4891-B08D-CB287D4BD4A1}">
      <dgm:prSet/>
      <dgm:spPr/>
      <dgm:t>
        <a:bodyPr/>
        <a:lstStyle/>
        <a:p>
          <a:pPr algn="ctr"/>
          <a:endParaRPr lang="en-CA"/>
        </a:p>
      </dgm:t>
    </dgm:pt>
    <dgm:pt modelId="{358AA825-72DE-4D16-B8DE-D1A0A2C609E7}" type="sibTrans" cxnId="{19E1491D-A20D-4891-B08D-CB287D4BD4A1}">
      <dgm:prSet/>
      <dgm:spPr/>
      <dgm:t>
        <a:bodyPr/>
        <a:lstStyle/>
        <a:p>
          <a:pPr algn="ctr"/>
          <a:endParaRPr lang="en-CA"/>
        </a:p>
      </dgm:t>
    </dgm:pt>
    <dgm:pt modelId="{A4C898F2-C01C-48C8-9078-221D95A48C33}">
      <dgm:prSet phldrT="[Text]" custT="1"/>
      <dgm:spPr/>
      <dgm:t>
        <a:bodyPr/>
        <a:lstStyle/>
        <a:p>
          <a:pPr algn="ctr"/>
          <a:r>
            <a:rPr lang="en-CA" sz="1400" dirty="0">
              <a:solidFill>
                <a:schemeClr val="tx1"/>
              </a:solidFill>
            </a:rPr>
            <a:t>Corrections:</a:t>
          </a:r>
          <a:r>
            <a:rPr lang="en-CA" sz="1400" dirty="0"/>
            <a:t> prisons, jails, detention centres with no fixed address</a:t>
          </a:r>
        </a:p>
      </dgm:t>
    </dgm:pt>
    <dgm:pt modelId="{4FDBB81F-1F39-4EDF-A17B-03C2C54A9D53}" type="parTrans" cxnId="{2D31C889-AB5C-4D8E-A745-FF6B11903C9D}">
      <dgm:prSet/>
      <dgm:spPr/>
      <dgm:t>
        <a:bodyPr/>
        <a:lstStyle/>
        <a:p>
          <a:pPr algn="ctr"/>
          <a:endParaRPr lang="en-CA"/>
        </a:p>
      </dgm:t>
    </dgm:pt>
    <dgm:pt modelId="{52DC5823-CB31-4A2B-AD8B-653ED384AE08}" type="sibTrans" cxnId="{2D31C889-AB5C-4D8E-A745-FF6B11903C9D}">
      <dgm:prSet/>
      <dgm:spPr/>
      <dgm:t>
        <a:bodyPr/>
        <a:lstStyle/>
        <a:p>
          <a:pPr algn="ctr"/>
          <a:endParaRPr lang="en-CA"/>
        </a:p>
      </dgm:t>
    </dgm:pt>
    <dgm:pt modelId="{505807D7-A069-4687-86B7-4DCD3A256686}">
      <dgm:prSet phldrT="[Text]" custT="1"/>
      <dgm:spPr/>
      <dgm:t>
        <a:bodyPr/>
        <a:lstStyle/>
        <a:p>
          <a:pPr algn="ctr"/>
          <a:r>
            <a:rPr lang="en-CA" sz="1400" dirty="0">
              <a:solidFill>
                <a:schemeClr val="tx1"/>
              </a:solidFill>
            </a:rPr>
            <a:t>Health:</a:t>
          </a:r>
          <a:r>
            <a:rPr lang="en-CA" sz="1400" dirty="0"/>
            <a:t> hospitals, detox, other treatment facilities with no fixed address</a:t>
          </a:r>
        </a:p>
      </dgm:t>
    </dgm:pt>
    <dgm:pt modelId="{EDE1AB6A-FD86-4EBF-BB10-9495E7F64827}" type="parTrans" cxnId="{2621B70E-EAD9-4DCD-A1CC-DDD83AC89D71}">
      <dgm:prSet/>
      <dgm:spPr/>
      <dgm:t>
        <a:bodyPr/>
        <a:lstStyle/>
        <a:p>
          <a:pPr algn="ctr"/>
          <a:endParaRPr lang="en-CA"/>
        </a:p>
      </dgm:t>
    </dgm:pt>
    <dgm:pt modelId="{FB04CDE4-7F45-40F9-A672-55303602CE7A}" type="sibTrans" cxnId="{2621B70E-EAD9-4DCD-A1CC-DDD83AC89D71}">
      <dgm:prSet/>
      <dgm:spPr/>
      <dgm:t>
        <a:bodyPr/>
        <a:lstStyle/>
        <a:p>
          <a:pPr algn="ctr"/>
          <a:endParaRPr lang="en-CA"/>
        </a:p>
      </dgm:t>
    </dgm:pt>
    <dgm:pt modelId="{B9D15E27-0F13-4C51-8584-84FF2728A352}">
      <dgm:prSet phldrT="[Text]" custT="1"/>
      <dgm:spPr/>
      <dgm:t>
        <a:bodyPr/>
        <a:lstStyle/>
        <a:p>
          <a:pPr algn="ctr"/>
          <a:r>
            <a:rPr lang="en-CA" sz="2200" dirty="0"/>
            <a:t>Hidden</a:t>
          </a:r>
          <a:r>
            <a:rPr lang="en-CA" sz="2700" dirty="0"/>
            <a:t> </a:t>
          </a:r>
          <a:r>
            <a:rPr lang="en-CA" sz="2000" dirty="0"/>
            <a:t>(Optional)</a:t>
          </a:r>
        </a:p>
      </dgm:t>
    </dgm:pt>
    <dgm:pt modelId="{C5FC3466-DF8A-4CA8-98EE-27DFA35E7767}" type="parTrans" cxnId="{BE470921-4856-4612-B2B6-7A215566C13C}">
      <dgm:prSet/>
      <dgm:spPr/>
      <dgm:t>
        <a:bodyPr/>
        <a:lstStyle/>
        <a:p>
          <a:pPr algn="ctr"/>
          <a:endParaRPr lang="en-CA"/>
        </a:p>
      </dgm:t>
    </dgm:pt>
    <dgm:pt modelId="{67E1D6AF-919E-4142-A452-5229CDF2CC80}" type="sibTrans" cxnId="{BE470921-4856-4612-B2B6-7A215566C13C}">
      <dgm:prSet/>
      <dgm:spPr/>
      <dgm:t>
        <a:bodyPr/>
        <a:lstStyle/>
        <a:p>
          <a:pPr algn="ctr"/>
          <a:endParaRPr lang="en-CA"/>
        </a:p>
      </dgm:t>
    </dgm:pt>
    <dgm:pt modelId="{4DED689E-12ED-4F99-B18E-44D2F06E99B1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CA" sz="2200" dirty="0"/>
            <a:t>Transitional </a:t>
          </a:r>
          <a:r>
            <a:rPr lang="en-CA" sz="2000" dirty="0"/>
            <a:t>(Core)</a:t>
          </a:r>
        </a:p>
      </dgm:t>
    </dgm:pt>
    <dgm:pt modelId="{D6A1BB38-CC59-4E10-8436-5E011C7CEE04}" type="parTrans" cxnId="{3659AA5D-94CA-4028-B515-CDF3FC2A17E4}">
      <dgm:prSet/>
      <dgm:spPr/>
      <dgm:t>
        <a:bodyPr/>
        <a:lstStyle/>
        <a:p>
          <a:pPr algn="ctr"/>
          <a:endParaRPr lang="en-CA"/>
        </a:p>
      </dgm:t>
    </dgm:pt>
    <dgm:pt modelId="{35489013-A109-4BED-82FA-9F55EAF203DC}" type="sibTrans" cxnId="{3659AA5D-94CA-4028-B515-CDF3FC2A17E4}">
      <dgm:prSet/>
      <dgm:spPr/>
      <dgm:t>
        <a:bodyPr/>
        <a:lstStyle/>
        <a:p>
          <a:pPr algn="ctr"/>
          <a:endParaRPr lang="en-CA"/>
        </a:p>
      </dgm:t>
    </dgm:pt>
    <dgm:pt modelId="{D9661A2D-B6F7-4FE0-8110-67D73A8B9502}">
      <dgm:prSet phldrT="[Text]" custT="1"/>
      <dgm:spPr/>
      <dgm:t>
        <a:bodyPr/>
        <a:lstStyle/>
        <a:p>
          <a:pPr algn="ctr"/>
          <a:r>
            <a:rPr lang="en-CA" sz="1400" dirty="0"/>
            <a:t>Transitional facilities, providing longer stays intended to transition the client to permanent housing.</a:t>
          </a:r>
        </a:p>
      </dgm:t>
    </dgm:pt>
    <dgm:pt modelId="{6FCF122D-40BD-4E7B-A5C7-3B4FC9B104FF}" type="parTrans" cxnId="{0D8AA303-E324-47F9-8A3C-F845A477A003}">
      <dgm:prSet/>
      <dgm:spPr/>
      <dgm:t>
        <a:bodyPr/>
        <a:lstStyle/>
        <a:p>
          <a:pPr algn="ctr"/>
          <a:endParaRPr lang="en-CA"/>
        </a:p>
      </dgm:t>
    </dgm:pt>
    <dgm:pt modelId="{53A6B228-C69F-4834-B0A8-44689BD420C5}" type="sibTrans" cxnId="{0D8AA303-E324-47F9-8A3C-F845A477A003}">
      <dgm:prSet/>
      <dgm:spPr/>
      <dgm:t>
        <a:bodyPr/>
        <a:lstStyle/>
        <a:p>
          <a:pPr algn="ctr"/>
          <a:endParaRPr lang="en-CA"/>
        </a:p>
      </dgm:t>
    </dgm:pt>
    <dgm:pt modelId="{DCB2AEF1-3DCA-4380-96D1-5087B34560D2}">
      <dgm:prSet phldrT="[Text]" custT="1"/>
      <dgm:spPr/>
      <dgm:t>
        <a:bodyPr/>
        <a:lstStyle/>
        <a:p>
          <a:pPr algn="ctr"/>
          <a:r>
            <a:rPr lang="en-CA" sz="1400" dirty="0"/>
            <a:t>Staying with someone else because the person is without a place of his or her own</a:t>
          </a:r>
        </a:p>
      </dgm:t>
    </dgm:pt>
    <dgm:pt modelId="{7F9C7EB0-54F0-4779-95B8-FDF17A1D850C}" type="parTrans" cxnId="{65AFAAB4-5A58-4701-96BB-2D5F0498FBAD}">
      <dgm:prSet/>
      <dgm:spPr/>
      <dgm:t>
        <a:bodyPr/>
        <a:lstStyle/>
        <a:p>
          <a:pPr algn="ctr"/>
          <a:endParaRPr lang="en-CA"/>
        </a:p>
      </dgm:t>
    </dgm:pt>
    <dgm:pt modelId="{3003FA43-43EC-4452-B62B-209BEEE06FFB}" type="sibTrans" cxnId="{65AFAAB4-5A58-4701-96BB-2D5F0498FBAD}">
      <dgm:prSet/>
      <dgm:spPr/>
      <dgm:t>
        <a:bodyPr/>
        <a:lstStyle/>
        <a:p>
          <a:pPr algn="ctr"/>
          <a:endParaRPr lang="en-CA"/>
        </a:p>
      </dgm:t>
    </dgm:pt>
    <dgm:pt modelId="{AB135EFE-420E-432A-BF6B-EAC2AECAE194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CA" sz="2200" dirty="0"/>
            <a:t>Sheltered </a:t>
          </a:r>
          <a:r>
            <a:rPr lang="en-CA" sz="2000" dirty="0"/>
            <a:t>(Core)</a:t>
          </a:r>
        </a:p>
      </dgm:t>
    </dgm:pt>
    <dgm:pt modelId="{0919E540-B87F-472F-8E5F-F4B93EE277FD}" type="parTrans" cxnId="{0B704517-5682-49DE-87DB-F325EC0CFB24}">
      <dgm:prSet/>
      <dgm:spPr/>
      <dgm:t>
        <a:bodyPr/>
        <a:lstStyle/>
        <a:p>
          <a:pPr algn="ctr"/>
          <a:endParaRPr lang="en-CA"/>
        </a:p>
      </dgm:t>
    </dgm:pt>
    <dgm:pt modelId="{B71792EF-BD5B-4B1F-A6AA-AD44652F2FB0}" type="sibTrans" cxnId="{0B704517-5682-49DE-87DB-F325EC0CFB24}">
      <dgm:prSet/>
      <dgm:spPr/>
      <dgm:t>
        <a:bodyPr/>
        <a:lstStyle/>
        <a:p>
          <a:pPr algn="ctr"/>
          <a:endParaRPr lang="en-CA"/>
        </a:p>
      </dgm:t>
    </dgm:pt>
    <dgm:pt modelId="{38A3D23C-E24F-4E9D-8B2E-4A1EAB58D39B}">
      <dgm:prSet phldrT="[Text]" custT="1"/>
      <dgm:spPr/>
      <dgm:t>
        <a:bodyPr/>
        <a:lstStyle/>
        <a:p>
          <a:pPr algn="ctr"/>
          <a:r>
            <a:rPr lang="en-CA" sz="1400" dirty="0"/>
            <a:t>Emergency shelters, VAW shelters, or hotel </a:t>
          </a:r>
          <a:r>
            <a:rPr lang="en-CA" sz="1400" dirty="0" smtClean="0"/>
            <a:t>in </a:t>
          </a:r>
          <a:r>
            <a:rPr lang="en-CA" sz="1400" dirty="0"/>
            <a:t>lieu of a shelter bed</a:t>
          </a:r>
        </a:p>
      </dgm:t>
    </dgm:pt>
    <dgm:pt modelId="{8D3C76D5-6E8B-4424-B17C-AF772F1F7473}" type="parTrans" cxnId="{C7C76696-93A8-4C1C-83CA-0ABC4460E567}">
      <dgm:prSet/>
      <dgm:spPr/>
      <dgm:t>
        <a:bodyPr/>
        <a:lstStyle/>
        <a:p>
          <a:pPr algn="ctr"/>
          <a:endParaRPr lang="en-CA"/>
        </a:p>
      </dgm:t>
    </dgm:pt>
    <dgm:pt modelId="{1F5AABF6-C96A-4D7F-9CB9-B30A2A776E13}" type="sibTrans" cxnId="{C7C76696-93A8-4C1C-83CA-0ABC4460E567}">
      <dgm:prSet/>
      <dgm:spPr/>
      <dgm:t>
        <a:bodyPr/>
        <a:lstStyle/>
        <a:p>
          <a:pPr algn="ctr"/>
          <a:endParaRPr lang="en-CA"/>
        </a:p>
      </dgm:t>
    </dgm:pt>
    <dgm:pt modelId="{3DACBEB0-780A-400D-837D-F58421572BE0}" type="pres">
      <dgm:prSet presAssocID="{15502E66-D9FD-4A46-9549-76FFA4F1F51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AD458BA6-33B7-4A8F-93AA-F47BC63AED4D}" type="pres">
      <dgm:prSet presAssocID="{B7EFF3F2-6EB5-4C74-AC4E-036A84E29E86}" presName="compNode" presStyleCnt="0"/>
      <dgm:spPr/>
    </dgm:pt>
    <dgm:pt modelId="{5AC2D3AA-1838-4553-B8D9-DBC9DCA83097}" type="pres">
      <dgm:prSet presAssocID="{B7EFF3F2-6EB5-4C74-AC4E-036A84E29E86}" presName="aNode" presStyleLbl="bgShp" presStyleIdx="0" presStyleCnt="5" custScaleX="117773"/>
      <dgm:spPr/>
      <dgm:t>
        <a:bodyPr/>
        <a:lstStyle/>
        <a:p>
          <a:endParaRPr lang="en-CA"/>
        </a:p>
      </dgm:t>
    </dgm:pt>
    <dgm:pt modelId="{A8FEADD6-A105-4FA3-A4D5-6F104A7C6A04}" type="pres">
      <dgm:prSet presAssocID="{B7EFF3F2-6EB5-4C74-AC4E-036A84E29E86}" presName="textNode" presStyleLbl="bgShp" presStyleIdx="0" presStyleCnt="5"/>
      <dgm:spPr/>
      <dgm:t>
        <a:bodyPr/>
        <a:lstStyle/>
        <a:p>
          <a:endParaRPr lang="en-CA"/>
        </a:p>
      </dgm:t>
    </dgm:pt>
    <dgm:pt modelId="{92BC168F-273E-4A87-85B9-76C4C7F57E46}" type="pres">
      <dgm:prSet presAssocID="{B7EFF3F2-6EB5-4C74-AC4E-036A84E29E86}" presName="compChildNode" presStyleCnt="0"/>
      <dgm:spPr/>
    </dgm:pt>
    <dgm:pt modelId="{E9A7492B-3F50-49BC-A138-113F5DCE0992}" type="pres">
      <dgm:prSet presAssocID="{B7EFF3F2-6EB5-4C74-AC4E-036A84E29E86}" presName="theInnerList" presStyleCnt="0"/>
      <dgm:spPr/>
    </dgm:pt>
    <dgm:pt modelId="{AB9BB898-4C6A-46F4-90C5-E192D267C918}" type="pres">
      <dgm:prSet presAssocID="{8EDF8C65-2D1A-4228-B7E3-122CD88C1B86}" presName="childNode" presStyleLbl="node1" presStyleIdx="0" presStyleCnt="6" custScaleY="11036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3923AC-DB5B-4D9A-B81C-0908A744C3D5}" type="pres">
      <dgm:prSet presAssocID="{B7EFF3F2-6EB5-4C74-AC4E-036A84E29E86}" presName="aSpace" presStyleCnt="0"/>
      <dgm:spPr/>
    </dgm:pt>
    <dgm:pt modelId="{9A1BE62A-2CAF-4336-B70D-403F757C3405}" type="pres">
      <dgm:prSet presAssocID="{AB135EFE-420E-432A-BF6B-EAC2AECAE194}" presName="compNode" presStyleCnt="0"/>
      <dgm:spPr/>
    </dgm:pt>
    <dgm:pt modelId="{ACAD981B-3A6B-4B13-A616-65085E6ECB79}" type="pres">
      <dgm:prSet presAssocID="{AB135EFE-420E-432A-BF6B-EAC2AECAE194}" presName="aNode" presStyleLbl="bgShp" presStyleIdx="1" presStyleCnt="5"/>
      <dgm:spPr/>
      <dgm:t>
        <a:bodyPr/>
        <a:lstStyle/>
        <a:p>
          <a:endParaRPr lang="en-CA"/>
        </a:p>
      </dgm:t>
    </dgm:pt>
    <dgm:pt modelId="{E0A33A28-A49F-4276-8228-EA91D0EEBD61}" type="pres">
      <dgm:prSet presAssocID="{AB135EFE-420E-432A-BF6B-EAC2AECAE194}" presName="textNode" presStyleLbl="bgShp" presStyleIdx="1" presStyleCnt="5"/>
      <dgm:spPr/>
      <dgm:t>
        <a:bodyPr/>
        <a:lstStyle/>
        <a:p>
          <a:endParaRPr lang="en-CA"/>
        </a:p>
      </dgm:t>
    </dgm:pt>
    <dgm:pt modelId="{35AAB4EC-67EA-4EA5-A11B-61107EDD8F37}" type="pres">
      <dgm:prSet presAssocID="{AB135EFE-420E-432A-BF6B-EAC2AECAE194}" presName="compChildNode" presStyleCnt="0"/>
      <dgm:spPr/>
    </dgm:pt>
    <dgm:pt modelId="{1C200B40-8497-494A-B891-1F65641925DD}" type="pres">
      <dgm:prSet presAssocID="{AB135EFE-420E-432A-BF6B-EAC2AECAE194}" presName="theInnerList" presStyleCnt="0"/>
      <dgm:spPr/>
    </dgm:pt>
    <dgm:pt modelId="{814C06A3-9388-40A8-A926-5FEB89DCC6AB}" type="pres">
      <dgm:prSet presAssocID="{38A3D23C-E24F-4E9D-8B2E-4A1EAB58D39B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5018BC8-281E-4FFC-8C78-D0A63043D025}" type="pres">
      <dgm:prSet presAssocID="{AB135EFE-420E-432A-BF6B-EAC2AECAE194}" presName="aSpace" presStyleCnt="0"/>
      <dgm:spPr/>
    </dgm:pt>
    <dgm:pt modelId="{F3DFAC70-2515-4C0C-920F-6BB76C5CC1C1}" type="pres">
      <dgm:prSet presAssocID="{4DED689E-12ED-4F99-B18E-44D2F06E99B1}" presName="compNode" presStyleCnt="0"/>
      <dgm:spPr/>
    </dgm:pt>
    <dgm:pt modelId="{DBDD1328-1110-4C25-978D-7DBE947A9BE2}" type="pres">
      <dgm:prSet presAssocID="{4DED689E-12ED-4F99-B18E-44D2F06E99B1}" presName="aNode" presStyleLbl="bgShp" presStyleIdx="2" presStyleCnt="5" custScaleX="111731"/>
      <dgm:spPr/>
      <dgm:t>
        <a:bodyPr/>
        <a:lstStyle/>
        <a:p>
          <a:endParaRPr lang="en-CA"/>
        </a:p>
      </dgm:t>
    </dgm:pt>
    <dgm:pt modelId="{48BFC176-60DC-40AE-8795-7383A1FD39DF}" type="pres">
      <dgm:prSet presAssocID="{4DED689E-12ED-4F99-B18E-44D2F06E99B1}" presName="textNode" presStyleLbl="bgShp" presStyleIdx="2" presStyleCnt="5"/>
      <dgm:spPr/>
      <dgm:t>
        <a:bodyPr/>
        <a:lstStyle/>
        <a:p>
          <a:endParaRPr lang="en-CA"/>
        </a:p>
      </dgm:t>
    </dgm:pt>
    <dgm:pt modelId="{E82911F3-198A-457A-B3F7-E5E18420E630}" type="pres">
      <dgm:prSet presAssocID="{4DED689E-12ED-4F99-B18E-44D2F06E99B1}" presName="compChildNode" presStyleCnt="0"/>
      <dgm:spPr/>
    </dgm:pt>
    <dgm:pt modelId="{E3E955D2-2005-4574-AB1C-4524541805F9}" type="pres">
      <dgm:prSet presAssocID="{4DED689E-12ED-4F99-B18E-44D2F06E99B1}" presName="theInnerList" presStyleCnt="0"/>
      <dgm:spPr/>
    </dgm:pt>
    <dgm:pt modelId="{AE7DD05B-ADCC-4E95-92D7-FAC69751EFE3}" type="pres">
      <dgm:prSet presAssocID="{D9661A2D-B6F7-4FE0-8110-67D73A8B9502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D2346FC-7FE7-4F99-9D78-72D09534FB8B}" type="pres">
      <dgm:prSet presAssocID="{4DED689E-12ED-4F99-B18E-44D2F06E99B1}" presName="aSpace" presStyleCnt="0"/>
      <dgm:spPr/>
    </dgm:pt>
    <dgm:pt modelId="{9FDE2515-65AD-4499-B8A3-923A03ED9133}" type="pres">
      <dgm:prSet presAssocID="{5B70142D-1F1B-4743-B33E-58D6B98C14BB}" presName="compNode" presStyleCnt="0"/>
      <dgm:spPr/>
    </dgm:pt>
    <dgm:pt modelId="{1070FA5B-1E20-419C-937C-04D45D83755D}" type="pres">
      <dgm:prSet presAssocID="{5B70142D-1F1B-4743-B33E-58D6B98C14BB}" presName="aNode" presStyleLbl="bgShp" presStyleIdx="3" presStyleCnt="5"/>
      <dgm:spPr/>
      <dgm:t>
        <a:bodyPr/>
        <a:lstStyle/>
        <a:p>
          <a:endParaRPr lang="en-CA"/>
        </a:p>
      </dgm:t>
    </dgm:pt>
    <dgm:pt modelId="{0562CCF9-0DFF-42A6-A936-0DFCC96795F3}" type="pres">
      <dgm:prSet presAssocID="{5B70142D-1F1B-4743-B33E-58D6B98C14BB}" presName="textNode" presStyleLbl="bgShp" presStyleIdx="3" presStyleCnt="5"/>
      <dgm:spPr/>
      <dgm:t>
        <a:bodyPr/>
        <a:lstStyle/>
        <a:p>
          <a:endParaRPr lang="en-CA"/>
        </a:p>
      </dgm:t>
    </dgm:pt>
    <dgm:pt modelId="{B8E88E3F-A9FC-42BD-8DAB-222F61D55565}" type="pres">
      <dgm:prSet presAssocID="{5B70142D-1F1B-4743-B33E-58D6B98C14BB}" presName="compChildNode" presStyleCnt="0"/>
      <dgm:spPr/>
    </dgm:pt>
    <dgm:pt modelId="{A012E928-3627-4740-8032-F2EE7C5AEFAA}" type="pres">
      <dgm:prSet presAssocID="{5B70142D-1F1B-4743-B33E-58D6B98C14BB}" presName="theInnerList" presStyleCnt="0"/>
      <dgm:spPr/>
    </dgm:pt>
    <dgm:pt modelId="{F82A21E8-BB08-4935-A281-0364E0F60CEE}" type="pres">
      <dgm:prSet presAssocID="{A4C898F2-C01C-48C8-9078-221D95A48C33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256E282-DCD0-4CD9-A2B4-DF38F56A2A91}" type="pres">
      <dgm:prSet presAssocID="{A4C898F2-C01C-48C8-9078-221D95A48C33}" presName="aSpace2" presStyleCnt="0"/>
      <dgm:spPr/>
    </dgm:pt>
    <dgm:pt modelId="{09142068-9763-4442-A9B4-0911953B7218}" type="pres">
      <dgm:prSet presAssocID="{505807D7-A069-4687-86B7-4DCD3A25668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01F3EF4-3DC9-411E-86F5-85B83E9407DC}" type="pres">
      <dgm:prSet presAssocID="{5B70142D-1F1B-4743-B33E-58D6B98C14BB}" presName="aSpace" presStyleCnt="0"/>
      <dgm:spPr/>
    </dgm:pt>
    <dgm:pt modelId="{0B78B3A0-9349-4905-BA5C-4D8145AE6768}" type="pres">
      <dgm:prSet presAssocID="{B9D15E27-0F13-4C51-8584-84FF2728A352}" presName="compNode" presStyleCnt="0"/>
      <dgm:spPr/>
    </dgm:pt>
    <dgm:pt modelId="{BC525565-BAA6-472D-B2DB-C9922B487E65}" type="pres">
      <dgm:prSet presAssocID="{B9D15E27-0F13-4C51-8584-84FF2728A352}" presName="aNode" presStyleLbl="bgShp" presStyleIdx="4" presStyleCnt="5" custLinFactNeighborX="-1053" custLinFactNeighborY="-201"/>
      <dgm:spPr/>
      <dgm:t>
        <a:bodyPr/>
        <a:lstStyle/>
        <a:p>
          <a:endParaRPr lang="en-CA"/>
        </a:p>
      </dgm:t>
    </dgm:pt>
    <dgm:pt modelId="{001F9C64-4D47-4CB9-BFD9-B5AA4FAE5CB6}" type="pres">
      <dgm:prSet presAssocID="{B9D15E27-0F13-4C51-8584-84FF2728A352}" presName="textNode" presStyleLbl="bgShp" presStyleIdx="4" presStyleCnt="5"/>
      <dgm:spPr/>
      <dgm:t>
        <a:bodyPr/>
        <a:lstStyle/>
        <a:p>
          <a:endParaRPr lang="en-CA"/>
        </a:p>
      </dgm:t>
    </dgm:pt>
    <dgm:pt modelId="{F23082CC-C8BA-4A63-B33B-23E580FB9EAC}" type="pres">
      <dgm:prSet presAssocID="{B9D15E27-0F13-4C51-8584-84FF2728A352}" presName="compChildNode" presStyleCnt="0"/>
      <dgm:spPr/>
    </dgm:pt>
    <dgm:pt modelId="{A0AEC4F8-5994-4BAC-923F-AA39B21BBD11}" type="pres">
      <dgm:prSet presAssocID="{B9D15E27-0F13-4C51-8584-84FF2728A352}" presName="theInnerList" presStyleCnt="0"/>
      <dgm:spPr/>
    </dgm:pt>
    <dgm:pt modelId="{9E72C15E-6751-4DB4-8878-FD2D71B5196F}" type="pres">
      <dgm:prSet presAssocID="{DCB2AEF1-3DCA-4380-96D1-5087B34560D2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F5566F5-45B7-471A-BA7D-3F113149AE81}" type="presOf" srcId="{AB135EFE-420E-432A-BF6B-EAC2AECAE194}" destId="{E0A33A28-A49F-4276-8228-EA91D0EEBD61}" srcOrd="1" destOrd="0" presId="urn:microsoft.com/office/officeart/2005/8/layout/lProcess2"/>
    <dgm:cxn modelId="{3659AA5D-94CA-4028-B515-CDF3FC2A17E4}" srcId="{15502E66-D9FD-4A46-9549-76FFA4F1F510}" destId="{4DED689E-12ED-4F99-B18E-44D2F06E99B1}" srcOrd="2" destOrd="0" parTransId="{D6A1BB38-CC59-4E10-8436-5E011C7CEE04}" sibTransId="{35489013-A109-4BED-82FA-9F55EAF203DC}"/>
    <dgm:cxn modelId="{DEABFB7D-D04F-41CA-B7E1-E45B9F169898}" type="presOf" srcId="{B9D15E27-0F13-4C51-8584-84FF2728A352}" destId="{001F9C64-4D47-4CB9-BFD9-B5AA4FAE5CB6}" srcOrd="1" destOrd="0" presId="urn:microsoft.com/office/officeart/2005/8/layout/lProcess2"/>
    <dgm:cxn modelId="{01B01E93-5BC3-45FD-A5A6-B09E402F5A2C}" type="presOf" srcId="{38A3D23C-E24F-4E9D-8B2E-4A1EAB58D39B}" destId="{814C06A3-9388-40A8-A926-5FEB89DCC6AB}" srcOrd="0" destOrd="0" presId="urn:microsoft.com/office/officeart/2005/8/layout/lProcess2"/>
    <dgm:cxn modelId="{86EB062E-FB71-4ECC-B602-A4C0DF6B6D5C}" type="presOf" srcId="{AB135EFE-420E-432A-BF6B-EAC2AECAE194}" destId="{ACAD981B-3A6B-4B13-A616-65085E6ECB79}" srcOrd="0" destOrd="0" presId="urn:microsoft.com/office/officeart/2005/8/layout/lProcess2"/>
    <dgm:cxn modelId="{2D31C889-AB5C-4D8E-A745-FF6B11903C9D}" srcId="{5B70142D-1F1B-4743-B33E-58D6B98C14BB}" destId="{A4C898F2-C01C-48C8-9078-221D95A48C33}" srcOrd="0" destOrd="0" parTransId="{4FDBB81F-1F39-4EDF-A17B-03C2C54A9D53}" sibTransId="{52DC5823-CB31-4A2B-AD8B-653ED384AE08}"/>
    <dgm:cxn modelId="{655885AC-A6B9-4106-9857-55D0D2B1CDC1}" type="presOf" srcId="{B7EFF3F2-6EB5-4C74-AC4E-036A84E29E86}" destId="{A8FEADD6-A105-4FA3-A4D5-6F104A7C6A04}" srcOrd="1" destOrd="0" presId="urn:microsoft.com/office/officeart/2005/8/layout/lProcess2"/>
    <dgm:cxn modelId="{2EC64C7A-656D-4A3A-B531-F200AF904568}" srcId="{B7EFF3F2-6EB5-4C74-AC4E-036A84E29E86}" destId="{8EDF8C65-2D1A-4228-B7E3-122CD88C1B86}" srcOrd="0" destOrd="0" parTransId="{9B5815D9-AE6E-45FA-AACF-B885F6163585}" sibTransId="{40CFB487-DEAF-49E8-A491-2D854D8966EB}"/>
    <dgm:cxn modelId="{E63C25C8-5374-4662-963F-2B92675CF185}" type="presOf" srcId="{4DED689E-12ED-4F99-B18E-44D2F06E99B1}" destId="{DBDD1328-1110-4C25-978D-7DBE947A9BE2}" srcOrd="0" destOrd="0" presId="urn:microsoft.com/office/officeart/2005/8/layout/lProcess2"/>
    <dgm:cxn modelId="{BC94A5EE-8113-4FC0-B3E7-F51B45B2E4F7}" type="presOf" srcId="{B7EFF3F2-6EB5-4C74-AC4E-036A84E29E86}" destId="{5AC2D3AA-1838-4553-B8D9-DBC9DCA83097}" srcOrd="0" destOrd="0" presId="urn:microsoft.com/office/officeart/2005/8/layout/lProcess2"/>
    <dgm:cxn modelId="{6DBE035F-633E-460A-8BFF-7FF6E9F0C238}" srcId="{15502E66-D9FD-4A46-9549-76FFA4F1F510}" destId="{B7EFF3F2-6EB5-4C74-AC4E-036A84E29E86}" srcOrd="0" destOrd="0" parTransId="{AAE4B7EC-F9E5-4F1D-8325-C3E07ED492D3}" sibTransId="{52EE2D16-374B-4CDC-B112-FD90F8EFA650}"/>
    <dgm:cxn modelId="{0B704517-5682-49DE-87DB-F325EC0CFB24}" srcId="{15502E66-D9FD-4A46-9549-76FFA4F1F510}" destId="{AB135EFE-420E-432A-BF6B-EAC2AECAE194}" srcOrd="1" destOrd="0" parTransId="{0919E540-B87F-472F-8E5F-F4B93EE277FD}" sibTransId="{B71792EF-BD5B-4B1F-A6AA-AD44652F2FB0}"/>
    <dgm:cxn modelId="{0D8AA303-E324-47F9-8A3C-F845A477A003}" srcId="{4DED689E-12ED-4F99-B18E-44D2F06E99B1}" destId="{D9661A2D-B6F7-4FE0-8110-67D73A8B9502}" srcOrd="0" destOrd="0" parTransId="{6FCF122D-40BD-4E7B-A5C7-3B4FC9B104FF}" sibTransId="{53A6B228-C69F-4834-B0A8-44689BD420C5}"/>
    <dgm:cxn modelId="{F9F50503-EE43-4B0F-9728-4686957F1931}" type="presOf" srcId="{4DED689E-12ED-4F99-B18E-44D2F06E99B1}" destId="{48BFC176-60DC-40AE-8795-7383A1FD39DF}" srcOrd="1" destOrd="0" presId="urn:microsoft.com/office/officeart/2005/8/layout/lProcess2"/>
    <dgm:cxn modelId="{DE8FE4E8-C156-44BF-A9E2-F0FB5C77A66C}" type="presOf" srcId="{D9661A2D-B6F7-4FE0-8110-67D73A8B9502}" destId="{AE7DD05B-ADCC-4E95-92D7-FAC69751EFE3}" srcOrd="0" destOrd="0" presId="urn:microsoft.com/office/officeart/2005/8/layout/lProcess2"/>
    <dgm:cxn modelId="{0A990DCB-AC00-4CC9-A434-4363C6B34CC1}" type="presOf" srcId="{A4C898F2-C01C-48C8-9078-221D95A48C33}" destId="{F82A21E8-BB08-4935-A281-0364E0F60CEE}" srcOrd="0" destOrd="0" presId="urn:microsoft.com/office/officeart/2005/8/layout/lProcess2"/>
    <dgm:cxn modelId="{BE470921-4856-4612-B2B6-7A215566C13C}" srcId="{15502E66-D9FD-4A46-9549-76FFA4F1F510}" destId="{B9D15E27-0F13-4C51-8584-84FF2728A352}" srcOrd="4" destOrd="0" parTransId="{C5FC3466-DF8A-4CA8-98EE-27DFA35E7767}" sibTransId="{67E1D6AF-919E-4142-A452-5229CDF2CC80}"/>
    <dgm:cxn modelId="{37331130-141B-482F-8143-A33510BE1047}" type="presOf" srcId="{DCB2AEF1-3DCA-4380-96D1-5087B34560D2}" destId="{9E72C15E-6751-4DB4-8878-FD2D71B5196F}" srcOrd="0" destOrd="0" presId="urn:microsoft.com/office/officeart/2005/8/layout/lProcess2"/>
    <dgm:cxn modelId="{19E1491D-A20D-4891-B08D-CB287D4BD4A1}" srcId="{15502E66-D9FD-4A46-9549-76FFA4F1F510}" destId="{5B70142D-1F1B-4743-B33E-58D6B98C14BB}" srcOrd="3" destOrd="0" parTransId="{9E01EBEE-29B9-4C77-AD8F-3841A42208DF}" sibTransId="{358AA825-72DE-4D16-B8DE-D1A0A2C609E7}"/>
    <dgm:cxn modelId="{BAE259FA-96C2-4D0F-B548-662203FAD3B2}" type="presOf" srcId="{B9D15E27-0F13-4C51-8584-84FF2728A352}" destId="{BC525565-BAA6-472D-B2DB-C9922B487E65}" srcOrd="0" destOrd="0" presId="urn:microsoft.com/office/officeart/2005/8/layout/lProcess2"/>
    <dgm:cxn modelId="{2621B70E-EAD9-4DCD-A1CC-DDD83AC89D71}" srcId="{5B70142D-1F1B-4743-B33E-58D6B98C14BB}" destId="{505807D7-A069-4687-86B7-4DCD3A256686}" srcOrd="1" destOrd="0" parTransId="{EDE1AB6A-FD86-4EBF-BB10-9495E7F64827}" sibTransId="{FB04CDE4-7F45-40F9-A672-55303602CE7A}"/>
    <dgm:cxn modelId="{027E9D03-088C-4414-A47F-3101A4E4EC7F}" type="presOf" srcId="{8EDF8C65-2D1A-4228-B7E3-122CD88C1B86}" destId="{AB9BB898-4C6A-46F4-90C5-E192D267C918}" srcOrd="0" destOrd="0" presId="urn:microsoft.com/office/officeart/2005/8/layout/lProcess2"/>
    <dgm:cxn modelId="{8A724CB9-B6FD-41E8-BFA1-E22856DBC45B}" type="presOf" srcId="{15502E66-D9FD-4A46-9549-76FFA4F1F510}" destId="{3DACBEB0-780A-400D-837D-F58421572BE0}" srcOrd="0" destOrd="0" presId="urn:microsoft.com/office/officeart/2005/8/layout/lProcess2"/>
    <dgm:cxn modelId="{567268E9-D848-4C0A-B856-C6B8D9DEA836}" type="presOf" srcId="{5B70142D-1F1B-4743-B33E-58D6B98C14BB}" destId="{1070FA5B-1E20-419C-937C-04D45D83755D}" srcOrd="0" destOrd="0" presId="urn:microsoft.com/office/officeart/2005/8/layout/lProcess2"/>
    <dgm:cxn modelId="{67AE1B8A-4F73-49E2-8FD2-12B0F35BEF67}" type="presOf" srcId="{5B70142D-1F1B-4743-B33E-58D6B98C14BB}" destId="{0562CCF9-0DFF-42A6-A936-0DFCC96795F3}" srcOrd="1" destOrd="0" presId="urn:microsoft.com/office/officeart/2005/8/layout/lProcess2"/>
    <dgm:cxn modelId="{61F7C041-8F1A-4293-85EE-EFDDCFB40650}" type="presOf" srcId="{505807D7-A069-4687-86B7-4DCD3A256686}" destId="{09142068-9763-4442-A9B4-0911953B7218}" srcOrd="0" destOrd="0" presId="urn:microsoft.com/office/officeart/2005/8/layout/lProcess2"/>
    <dgm:cxn modelId="{C7C76696-93A8-4C1C-83CA-0ABC4460E567}" srcId="{AB135EFE-420E-432A-BF6B-EAC2AECAE194}" destId="{38A3D23C-E24F-4E9D-8B2E-4A1EAB58D39B}" srcOrd="0" destOrd="0" parTransId="{8D3C76D5-6E8B-4424-B17C-AF772F1F7473}" sibTransId="{1F5AABF6-C96A-4D7F-9CB9-B30A2A776E13}"/>
    <dgm:cxn modelId="{65AFAAB4-5A58-4701-96BB-2D5F0498FBAD}" srcId="{B9D15E27-0F13-4C51-8584-84FF2728A352}" destId="{DCB2AEF1-3DCA-4380-96D1-5087B34560D2}" srcOrd="0" destOrd="0" parTransId="{7F9C7EB0-54F0-4779-95B8-FDF17A1D850C}" sibTransId="{3003FA43-43EC-4452-B62B-209BEEE06FFB}"/>
    <dgm:cxn modelId="{DC3FB1A6-E2D2-4E69-9E71-08B70D163BEB}" type="presParOf" srcId="{3DACBEB0-780A-400D-837D-F58421572BE0}" destId="{AD458BA6-33B7-4A8F-93AA-F47BC63AED4D}" srcOrd="0" destOrd="0" presId="urn:microsoft.com/office/officeart/2005/8/layout/lProcess2"/>
    <dgm:cxn modelId="{80C99571-CA20-4BCE-9C72-62F68CDB9815}" type="presParOf" srcId="{AD458BA6-33B7-4A8F-93AA-F47BC63AED4D}" destId="{5AC2D3AA-1838-4553-B8D9-DBC9DCA83097}" srcOrd="0" destOrd="0" presId="urn:microsoft.com/office/officeart/2005/8/layout/lProcess2"/>
    <dgm:cxn modelId="{44D5C990-531B-41F8-BC5C-C5471F112FEA}" type="presParOf" srcId="{AD458BA6-33B7-4A8F-93AA-F47BC63AED4D}" destId="{A8FEADD6-A105-4FA3-A4D5-6F104A7C6A04}" srcOrd="1" destOrd="0" presId="urn:microsoft.com/office/officeart/2005/8/layout/lProcess2"/>
    <dgm:cxn modelId="{361D6E1D-1CD6-4805-B7D6-AA719B9B17C4}" type="presParOf" srcId="{AD458BA6-33B7-4A8F-93AA-F47BC63AED4D}" destId="{92BC168F-273E-4A87-85B9-76C4C7F57E46}" srcOrd="2" destOrd="0" presId="urn:microsoft.com/office/officeart/2005/8/layout/lProcess2"/>
    <dgm:cxn modelId="{1B390654-51F6-42F8-BAD6-EB92C9074ADB}" type="presParOf" srcId="{92BC168F-273E-4A87-85B9-76C4C7F57E46}" destId="{E9A7492B-3F50-49BC-A138-113F5DCE0992}" srcOrd="0" destOrd="0" presId="urn:microsoft.com/office/officeart/2005/8/layout/lProcess2"/>
    <dgm:cxn modelId="{F8F1256E-506E-47BA-BB21-918933197806}" type="presParOf" srcId="{E9A7492B-3F50-49BC-A138-113F5DCE0992}" destId="{AB9BB898-4C6A-46F4-90C5-E192D267C918}" srcOrd="0" destOrd="0" presId="urn:microsoft.com/office/officeart/2005/8/layout/lProcess2"/>
    <dgm:cxn modelId="{991894EC-D300-48CF-A277-F1386B4AC4D6}" type="presParOf" srcId="{3DACBEB0-780A-400D-837D-F58421572BE0}" destId="{4B3923AC-DB5B-4D9A-B81C-0908A744C3D5}" srcOrd="1" destOrd="0" presId="urn:microsoft.com/office/officeart/2005/8/layout/lProcess2"/>
    <dgm:cxn modelId="{98A42FEE-BC8B-4167-ACED-1B456F429E3B}" type="presParOf" srcId="{3DACBEB0-780A-400D-837D-F58421572BE0}" destId="{9A1BE62A-2CAF-4336-B70D-403F757C3405}" srcOrd="2" destOrd="0" presId="urn:microsoft.com/office/officeart/2005/8/layout/lProcess2"/>
    <dgm:cxn modelId="{D3868F70-9B16-4063-AAE1-64E5338E69F8}" type="presParOf" srcId="{9A1BE62A-2CAF-4336-B70D-403F757C3405}" destId="{ACAD981B-3A6B-4B13-A616-65085E6ECB79}" srcOrd="0" destOrd="0" presId="urn:microsoft.com/office/officeart/2005/8/layout/lProcess2"/>
    <dgm:cxn modelId="{6E4BA72F-EC9B-4008-B702-17874C7C319B}" type="presParOf" srcId="{9A1BE62A-2CAF-4336-B70D-403F757C3405}" destId="{E0A33A28-A49F-4276-8228-EA91D0EEBD61}" srcOrd="1" destOrd="0" presId="urn:microsoft.com/office/officeart/2005/8/layout/lProcess2"/>
    <dgm:cxn modelId="{65F7D561-60EA-4880-9D93-14D1BF935979}" type="presParOf" srcId="{9A1BE62A-2CAF-4336-B70D-403F757C3405}" destId="{35AAB4EC-67EA-4EA5-A11B-61107EDD8F37}" srcOrd="2" destOrd="0" presId="urn:microsoft.com/office/officeart/2005/8/layout/lProcess2"/>
    <dgm:cxn modelId="{8D5D2C74-3E90-43E1-85E3-F7951514952E}" type="presParOf" srcId="{35AAB4EC-67EA-4EA5-A11B-61107EDD8F37}" destId="{1C200B40-8497-494A-B891-1F65641925DD}" srcOrd="0" destOrd="0" presId="urn:microsoft.com/office/officeart/2005/8/layout/lProcess2"/>
    <dgm:cxn modelId="{137533F2-2096-495C-B689-212CE477DAF4}" type="presParOf" srcId="{1C200B40-8497-494A-B891-1F65641925DD}" destId="{814C06A3-9388-40A8-A926-5FEB89DCC6AB}" srcOrd="0" destOrd="0" presId="urn:microsoft.com/office/officeart/2005/8/layout/lProcess2"/>
    <dgm:cxn modelId="{51071AB4-91D2-435F-9C06-F768FB021429}" type="presParOf" srcId="{3DACBEB0-780A-400D-837D-F58421572BE0}" destId="{F5018BC8-281E-4FFC-8C78-D0A63043D025}" srcOrd="3" destOrd="0" presId="urn:microsoft.com/office/officeart/2005/8/layout/lProcess2"/>
    <dgm:cxn modelId="{F7864AF5-BD06-4BD6-892A-E2800FB065DB}" type="presParOf" srcId="{3DACBEB0-780A-400D-837D-F58421572BE0}" destId="{F3DFAC70-2515-4C0C-920F-6BB76C5CC1C1}" srcOrd="4" destOrd="0" presId="urn:microsoft.com/office/officeart/2005/8/layout/lProcess2"/>
    <dgm:cxn modelId="{B9729DD8-BD94-43F2-9AC4-26B58DA2321F}" type="presParOf" srcId="{F3DFAC70-2515-4C0C-920F-6BB76C5CC1C1}" destId="{DBDD1328-1110-4C25-978D-7DBE947A9BE2}" srcOrd="0" destOrd="0" presId="urn:microsoft.com/office/officeart/2005/8/layout/lProcess2"/>
    <dgm:cxn modelId="{44AE9D28-E983-4238-A772-073CD8B1DB5F}" type="presParOf" srcId="{F3DFAC70-2515-4C0C-920F-6BB76C5CC1C1}" destId="{48BFC176-60DC-40AE-8795-7383A1FD39DF}" srcOrd="1" destOrd="0" presId="urn:microsoft.com/office/officeart/2005/8/layout/lProcess2"/>
    <dgm:cxn modelId="{DC725F4B-D8D8-4559-9602-4D7C94FD9704}" type="presParOf" srcId="{F3DFAC70-2515-4C0C-920F-6BB76C5CC1C1}" destId="{E82911F3-198A-457A-B3F7-E5E18420E630}" srcOrd="2" destOrd="0" presId="urn:microsoft.com/office/officeart/2005/8/layout/lProcess2"/>
    <dgm:cxn modelId="{49C99612-FA2D-4006-BB14-1A0DE2BE718C}" type="presParOf" srcId="{E82911F3-198A-457A-B3F7-E5E18420E630}" destId="{E3E955D2-2005-4574-AB1C-4524541805F9}" srcOrd="0" destOrd="0" presId="urn:microsoft.com/office/officeart/2005/8/layout/lProcess2"/>
    <dgm:cxn modelId="{15CEA95E-8872-4C06-A272-6AF21DC601F7}" type="presParOf" srcId="{E3E955D2-2005-4574-AB1C-4524541805F9}" destId="{AE7DD05B-ADCC-4E95-92D7-FAC69751EFE3}" srcOrd="0" destOrd="0" presId="urn:microsoft.com/office/officeart/2005/8/layout/lProcess2"/>
    <dgm:cxn modelId="{BF4B1829-C85A-46A7-9D38-C2C9A7C3051F}" type="presParOf" srcId="{3DACBEB0-780A-400D-837D-F58421572BE0}" destId="{ED2346FC-7FE7-4F99-9D78-72D09534FB8B}" srcOrd="5" destOrd="0" presId="urn:microsoft.com/office/officeart/2005/8/layout/lProcess2"/>
    <dgm:cxn modelId="{22E3396D-14F7-4976-B880-23BAB7F89B2B}" type="presParOf" srcId="{3DACBEB0-780A-400D-837D-F58421572BE0}" destId="{9FDE2515-65AD-4499-B8A3-923A03ED9133}" srcOrd="6" destOrd="0" presId="urn:microsoft.com/office/officeart/2005/8/layout/lProcess2"/>
    <dgm:cxn modelId="{9695C0BB-1807-4266-AD27-0A82C2DAC677}" type="presParOf" srcId="{9FDE2515-65AD-4499-B8A3-923A03ED9133}" destId="{1070FA5B-1E20-419C-937C-04D45D83755D}" srcOrd="0" destOrd="0" presId="urn:microsoft.com/office/officeart/2005/8/layout/lProcess2"/>
    <dgm:cxn modelId="{292DA802-2F75-434F-9A6F-A02FF839B9A8}" type="presParOf" srcId="{9FDE2515-65AD-4499-B8A3-923A03ED9133}" destId="{0562CCF9-0DFF-42A6-A936-0DFCC96795F3}" srcOrd="1" destOrd="0" presId="urn:microsoft.com/office/officeart/2005/8/layout/lProcess2"/>
    <dgm:cxn modelId="{D3BE7B01-84AB-4913-B6D0-8AFE85F24BC7}" type="presParOf" srcId="{9FDE2515-65AD-4499-B8A3-923A03ED9133}" destId="{B8E88E3F-A9FC-42BD-8DAB-222F61D55565}" srcOrd="2" destOrd="0" presId="urn:microsoft.com/office/officeart/2005/8/layout/lProcess2"/>
    <dgm:cxn modelId="{3DF93D97-7B48-49A1-B9F2-C114B1C4F3E5}" type="presParOf" srcId="{B8E88E3F-A9FC-42BD-8DAB-222F61D55565}" destId="{A012E928-3627-4740-8032-F2EE7C5AEFAA}" srcOrd="0" destOrd="0" presId="urn:microsoft.com/office/officeart/2005/8/layout/lProcess2"/>
    <dgm:cxn modelId="{CE70F681-04F9-494C-98E4-C073F5081BC4}" type="presParOf" srcId="{A012E928-3627-4740-8032-F2EE7C5AEFAA}" destId="{F82A21E8-BB08-4935-A281-0364E0F60CEE}" srcOrd="0" destOrd="0" presId="urn:microsoft.com/office/officeart/2005/8/layout/lProcess2"/>
    <dgm:cxn modelId="{AF880452-952F-4526-AB87-76AEA48DDD22}" type="presParOf" srcId="{A012E928-3627-4740-8032-F2EE7C5AEFAA}" destId="{8256E282-DCD0-4CD9-A2B4-DF38F56A2A91}" srcOrd="1" destOrd="0" presId="urn:microsoft.com/office/officeart/2005/8/layout/lProcess2"/>
    <dgm:cxn modelId="{BB9A9053-D523-4B05-AB51-F66B346E08E9}" type="presParOf" srcId="{A012E928-3627-4740-8032-F2EE7C5AEFAA}" destId="{09142068-9763-4442-A9B4-0911953B7218}" srcOrd="2" destOrd="0" presId="urn:microsoft.com/office/officeart/2005/8/layout/lProcess2"/>
    <dgm:cxn modelId="{D6F13C4E-BE33-4642-815B-AF24CA902D3C}" type="presParOf" srcId="{3DACBEB0-780A-400D-837D-F58421572BE0}" destId="{D01F3EF4-3DC9-411E-86F5-85B83E9407DC}" srcOrd="7" destOrd="0" presId="urn:microsoft.com/office/officeart/2005/8/layout/lProcess2"/>
    <dgm:cxn modelId="{FA336541-6EE4-4C72-8EE1-8A807EDC81C3}" type="presParOf" srcId="{3DACBEB0-780A-400D-837D-F58421572BE0}" destId="{0B78B3A0-9349-4905-BA5C-4D8145AE6768}" srcOrd="8" destOrd="0" presId="urn:microsoft.com/office/officeart/2005/8/layout/lProcess2"/>
    <dgm:cxn modelId="{8542ECAF-7659-4883-84E3-CC0D3F83DA92}" type="presParOf" srcId="{0B78B3A0-9349-4905-BA5C-4D8145AE6768}" destId="{BC525565-BAA6-472D-B2DB-C9922B487E65}" srcOrd="0" destOrd="0" presId="urn:microsoft.com/office/officeart/2005/8/layout/lProcess2"/>
    <dgm:cxn modelId="{2FF3E51B-03A7-4677-9EE1-2A084C36875C}" type="presParOf" srcId="{0B78B3A0-9349-4905-BA5C-4D8145AE6768}" destId="{001F9C64-4D47-4CB9-BFD9-B5AA4FAE5CB6}" srcOrd="1" destOrd="0" presId="urn:microsoft.com/office/officeart/2005/8/layout/lProcess2"/>
    <dgm:cxn modelId="{814C0460-3C4A-4834-9310-AAD20E28BDC8}" type="presParOf" srcId="{0B78B3A0-9349-4905-BA5C-4D8145AE6768}" destId="{F23082CC-C8BA-4A63-B33B-23E580FB9EAC}" srcOrd="2" destOrd="0" presId="urn:microsoft.com/office/officeart/2005/8/layout/lProcess2"/>
    <dgm:cxn modelId="{D8425D5D-E2D1-413F-88B0-FA8B2708EE10}" type="presParOf" srcId="{F23082CC-C8BA-4A63-B33B-23E580FB9EAC}" destId="{A0AEC4F8-5994-4BAC-923F-AA39B21BBD11}" srcOrd="0" destOrd="0" presId="urn:microsoft.com/office/officeart/2005/8/layout/lProcess2"/>
    <dgm:cxn modelId="{632FC01C-25B6-459E-BAD1-0BBBCC15C05E}" type="presParOf" srcId="{A0AEC4F8-5994-4BAC-923F-AA39B21BBD11}" destId="{9E72C15E-6751-4DB4-8878-FD2D71B5196F}" srcOrd="0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B95A7-800D-444F-85B6-60F724F0BDE8}">
      <dsp:nvSpPr>
        <dsp:cNvPr id="0" name=""/>
        <dsp:cNvSpPr/>
      </dsp:nvSpPr>
      <dsp:spPr>
        <a:xfrm>
          <a:off x="2384" y="0"/>
          <a:ext cx="2731211" cy="4384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1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100" kern="1200" dirty="0" smtClean="0"/>
            <a:t>Enumeration</a:t>
          </a:r>
          <a:endParaRPr lang="en-CA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Sheltered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Unsheltered</a:t>
          </a:r>
          <a:endParaRPr lang="en-CA" sz="2400" kern="1200" dirty="0"/>
        </a:p>
      </dsp:txBody>
      <dsp:txXfrm>
        <a:off x="2384" y="1753992"/>
        <a:ext cx="2731211" cy="1753992"/>
      </dsp:txXfrm>
    </dsp:sp>
    <dsp:sp modelId="{EA22E76A-6CBC-4329-81EB-723AD940B46C}">
      <dsp:nvSpPr>
        <dsp:cNvPr id="0" name=""/>
        <dsp:cNvSpPr/>
      </dsp:nvSpPr>
      <dsp:spPr>
        <a:xfrm>
          <a:off x="637891" y="263098"/>
          <a:ext cx="1460198" cy="146019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E3C60B3-D2E8-4BD9-869E-B77801F28EF6}">
      <dsp:nvSpPr>
        <dsp:cNvPr id="0" name=""/>
        <dsp:cNvSpPr/>
      </dsp:nvSpPr>
      <dsp:spPr>
        <a:xfrm>
          <a:off x="2815532" y="0"/>
          <a:ext cx="2731211" cy="4384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1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100" kern="1200" dirty="0" smtClean="0"/>
            <a:t>Survey</a:t>
          </a:r>
          <a:endParaRPr lang="en-CA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Demographics</a:t>
          </a:r>
          <a:endParaRPr lang="en-C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400" kern="1200" dirty="0" smtClean="0"/>
            <a:t>Service Needs</a:t>
          </a:r>
          <a:endParaRPr lang="en-CA" sz="2400" kern="1200" dirty="0"/>
        </a:p>
      </dsp:txBody>
      <dsp:txXfrm>
        <a:off x="2815532" y="1753992"/>
        <a:ext cx="2731211" cy="1753992"/>
      </dsp:txXfrm>
    </dsp:sp>
    <dsp:sp modelId="{15A74AC7-96A0-4E01-A941-E6CD0FBFFBA4}">
      <dsp:nvSpPr>
        <dsp:cNvPr id="0" name=""/>
        <dsp:cNvSpPr/>
      </dsp:nvSpPr>
      <dsp:spPr>
        <a:xfrm>
          <a:off x="3451039" y="263098"/>
          <a:ext cx="1460198" cy="1460198"/>
        </a:xfrm>
        <a:prstGeom prst="ellipse">
          <a:avLst/>
        </a:prstGeom>
        <a:blipFill rotWithShape="1">
          <a:blip xmlns:r="http://schemas.openxmlformats.org/officeDocument/2006/relationships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C717A30-2E6E-4F9A-853E-89704EBCC3B2}">
      <dsp:nvSpPr>
        <dsp:cNvPr id="0" name=""/>
        <dsp:cNvSpPr/>
      </dsp:nvSpPr>
      <dsp:spPr>
        <a:xfrm>
          <a:off x="221965" y="3507984"/>
          <a:ext cx="5105198" cy="657747"/>
        </a:xfrm>
        <a:prstGeom prst="leftRightArrow">
          <a:avLst/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2D3AA-1838-4553-B8D9-DBC9DCA83097}">
      <dsp:nvSpPr>
        <dsp:cNvPr id="0" name=""/>
        <dsp:cNvSpPr/>
      </dsp:nvSpPr>
      <dsp:spPr>
        <a:xfrm>
          <a:off x="576" y="0"/>
          <a:ext cx="2309480" cy="388761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/>
            <a:t>Unsheltered </a:t>
          </a:r>
          <a:r>
            <a:rPr lang="en-CA" sz="2000" kern="1200" dirty="0"/>
            <a:t>(Core)</a:t>
          </a:r>
        </a:p>
      </dsp:txBody>
      <dsp:txXfrm>
        <a:off x="576" y="0"/>
        <a:ext cx="2309480" cy="1166285"/>
      </dsp:txXfrm>
    </dsp:sp>
    <dsp:sp modelId="{AB9BB898-4C6A-46F4-90C5-E192D267C918}">
      <dsp:nvSpPr>
        <dsp:cNvPr id="0" name=""/>
        <dsp:cNvSpPr/>
      </dsp:nvSpPr>
      <dsp:spPr>
        <a:xfrm>
          <a:off x="370933" y="1167427"/>
          <a:ext cx="1568767" cy="2524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/>
            <a:t>Sleeping rough on the street, in parks, camps, vehicles or abandoned buildings</a:t>
          </a:r>
        </a:p>
      </dsp:txBody>
      <dsp:txXfrm>
        <a:off x="416881" y="1213375"/>
        <a:ext cx="1476871" cy="2432770"/>
      </dsp:txXfrm>
    </dsp:sp>
    <dsp:sp modelId="{ACAD981B-3A6B-4B13-A616-65085E6ECB79}">
      <dsp:nvSpPr>
        <dsp:cNvPr id="0" name=""/>
        <dsp:cNvSpPr/>
      </dsp:nvSpPr>
      <dsp:spPr>
        <a:xfrm>
          <a:off x="2457129" y="0"/>
          <a:ext cx="1960959" cy="388761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/>
            <a:t>Sheltered </a:t>
          </a:r>
          <a:r>
            <a:rPr lang="en-CA" sz="2000" kern="1200" dirty="0"/>
            <a:t>(Core)</a:t>
          </a:r>
        </a:p>
      </dsp:txBody>
      <dsp:txXfrm>
        <a:off x="2457129" y="0"/>
        <a:ext cx="1960959" cy="1166285"/>
      </dsp:txXfrm>
    </dsp:sp>
    <dsp:sp modelId="{814C06A3-9388-40A8-A926-5FEB89DCC6AB}">
      <dsp:nvSpPr>
        <dsp:cNvPr id="0" name=""/>
        <dsp:cNvSpPr/>
      </dsp:nvSpPr>
      <dsp:spPr>
        <a:xfrm>
          <a:off x="2653225" y="1166285"/>
          <a:ext cx="1568767" cy="25269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/>
            <a:t>Emergency shelters, VAW shelters, or hotel </a:t>
          </a:r>
          <a:r>
            <a:rPr lang="en-CA" sz="1400" kern="1200" dirty="0" smtClean="0"/>
            <a:t>in </a:t>
          </a:r>
          <a:r>
            <a:rPr lang="en-CA" sz="1400" kern="1200" dirty="0"/>
            <a:t>lieu of a shelter bed</a:t>
          </a:r>
        </a:p>
      </dsp:txBody>
      <dsp:txXfrm>
        <a:off x="2699173" y="1212233"/>
        <a:ext cx="1476871" cy="2435055"/>
      </dsp:txXfrm>
    </dsp:sp>
    <dsp:sp modelId="{DBDD1328-1110-4C25-978D-7DBE947A9BE2}">
      <dsp:nvSpPr>
        <dsp:cNvPr id="0" name=""/>
        <dsp:cNvSpPr/>
      </dsp:nvSpPr>
      <dsp:spPr>
        <a:xfrm>
          <a:off x="4565160" y="0"/>
          <a:ext cx="2190999" cy="388761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/>
            <a:t>Transitional </a:t>
          </a:r>
          <a:r>
            <a:rPr lang="en-CA" sz="2000" kern="1200" dirty="0"/>
            <a:t>(Core)</a:t>
          </a:r>
        </a:p>
      </dsp:txBody>
      <dsp:txXfrm>
        <a:off x="4565160" y="0"/>
        <a:ext cx="2190999" cy="1166285"/>
      </dsp:txXfrm>
    </dsp:sp>
    <dsp:sp modelId="{AE7DD05B-ADCC-4E95-92D7-FAC69751EFE3}">
      <dsp:nvSpPr>
        <dsp:cNvPr id="0" name=""/>
        <dsp:cNvSpPr/>
      </dsp:nvSpPr>
      <dsp:spPr>
        <a:xfrm>
          <a:off x="4876276" y="1166285"/>
          <a:ext cx="1568767" cy="25269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/>
            <a:t>Transitional facilities, providing longer stays intended to transition the client to permanent housing.</a:t>
          </a:r>
        </a:p>
      </dsp:txBody>
      <dsp:txXfrm>
        <a:off x="4922224" y="1212233"/>
        <a:ext cx="1476871" cy="2435055"/>
      </dsp:txXfrm>
    </dsp:sp>
    <dsp:sp modelId="{1070FA5B-1E20-419C-937C-04D45D83755D}">
      <dsp:nvSpPr>
        <dsp:cNvPr id="0" name=""/>
        <dsp:cNvSpPr/>
      </dsp:nvSpPr>
      <dsp:spPr>
        <a:xfrm>
          <a:off x="6903232" y="0"/>
          <a:ext cx="1960959" cy="388761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/>
            <a:t>Systems</a:t>
          </a:r>
          <a:r>
            <a:rPr lang="en-CA" sz="2400" kern="1200" dirty="0"/>
            <a:t> </a:t>
          </a:r>
          <a:r>
            <a:rPr lang="en-CA" sz="2000" kern="1200" dirty="0"/>
            <a:t>(Optional)</a:t>
          </a:r>
        </a:p>
      </dsp:txBody>
      <dsp:txXfrm>
        <a:off x="6903232" y="0"/>
        <a:ext cx="1960959" cy="1166285"/>
      </dsp:txXfrm>
    </dsp:sp>
    <dsp:sp modelId="{F82A21E8-BB08-4935-A281-0364E0F60CEE}">
      <dsp:nvSpPr>
        <dsp:cNvPr id="0" name=""/>
        <dsp:cNvSpPr/>
      </dsp:nvSpPr>
      <dsp:spPr>
        <a:xfrm>
          <a:off x="7099328" y="1167424"/>
          <a:ext cx="1568767" cy="11721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>
              <a:solidFill>
                <a:schemeClr val="tx1"/>
              </a:solidFill>
            </a:rPr>
            <a:t>Corrections:</a:t>
          </a:r>
          <a:r>
            <a:rPr lang="en-CA" sz="1400" kern="1200" dirty="0"/>
            <a:t> prisons, jails, detention centres with no fixed address</a:t>
          </a:r>
        </a:p>
      </dsp:txBody>
      <dsp:txXfrm>
        <a:off x="7133660" y="1201756"/>
        <a:ext cx="1500103" cy="1103505"/>
      </dsp:txXfrm>
    </dsp:sp>
    <dsp:sp modelId="{09142068-9763-4442-A9B4-0911953B7218}">
      <dsp:nvSpPr>
        <dsp:cNvPr id="0" name=""/>
        <dsp:cNvSpPr/>
      </dsp:nvSpPr>
      <dsp:spPr>
        <a:xfrm>
          <a:off x="7099328" y="2519927"/>
          <a:ext cx="1568767" cy="11721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>
              <a:solidFill>
                <a:schemeClr val="tx1"/>
              </a:solidFill>
            </a:rPr>
            <a:t>Health:</a:t>
          </a:r>
          <a:r>
            <a:rPr lang="en-CA" sz="1400" kern="1200" dirty="0"/>
            <a:t> hospitals, detox, other treatment facilities with no fixed address</a:t>
          </a:r>
        </a:p>
      </dsp:txBody>
      <dsp:txXfrm>
        <a:off x="7133660" y="2554259"/>
        <a:ext cx="1500103" cy="1103505"/>
      </dsp:txXfrm>
    </dsp:sp>
    <dsp:sp modelId="{BC525565-BAA6-472D-B2DB-C9922B487E65}">
      <dsp:nvSpPr>
        <dsp:cNvPr id="0" name=""/>
        <dsp:cNvSpPr/>
      </dsp:nvSpPr>
      <dsp:spPr>
        <a:xfrm>
          <a:off x="8990614" y="0"/>
          <a:ext cx="1960959" cy="388761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/>
            <a:t>Hidden</a:t>
          </a:r>
          <a:r>
            <a:rPr lang="en-CA" sz="2700" kern="1200" dirty="0"/>
            <a:t> </a:t>
          </a:r>
          <a:r>
            <a:rPr lang="en-CA" sz="2000" kern="1200" dirty="0"/>
            <a:t>(Optional)</a:t>
          </a:r>
        </a:p>
      </dsp:txBody>
      <dsp:txXfrm>
        <a:off x="8990614" y="0"/>
        <a:ext cx="1960959" cy="1166285"/>
      </dsp:txXfrm>
    </dsp:sp>
    <dsp:sp modelId="{9E72C15E-6751-4DB4-8878-FD2D71B5196F}">
      <dsp:nvSpPr>
        <dsp:cNvPr id="0" name=""/>
        <dsp:cNvSpPr/>
      </dsp:nvSpPr>
      <dsp:spPr>
        <a:xfrm>
          <a:off x="9207359" y="1166285"/>
          <a:ext cx="1568767" cy="25269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/>
            <a:t>Staying with someone else because the person is without a place of his or her own</a:t>
          </a:r>
        </a:p>
      </dsp:txBody>
      <dsp:txXfrm>
        <a:off x="9253307" y="1212233"/>
        <a:ext cx="1476871" cy="2435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E55EEC6-BFAA-4B5F-9D8F-8E4A7C551C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8489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9693681-7CDB-4D98-9D66-A64A5F589B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2905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2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7030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13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7593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14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8116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15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2006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16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008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4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3074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5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1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6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5125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8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4343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9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213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10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1176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11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3063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7B0BC3D5-A813-4488-8A6C-0894A38C5320}" type="slidenum">
              <a:rPr lang="en-CA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12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10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7843" y="2130431"/>
            <a:ext cx="6830895" cy="1470025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7846" y="3886200"/>
            <a:ext cx="6830895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35D0-4927-4A51-BE04-487023E8842F}" type="datetime1">
              <a:rPr lang="en-US" smtClean="0"/>
              <a:t>2/24/2021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9CD3-16CF-42BA-B85B-F8C58D45F676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4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DF67-DEFD-4186-95E3-BEE38CE985B0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6CD7-5AA0-46B3-A6AB-0C12401B16AD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0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17D-1681-4CEC-A704-EF3C4F0306B0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02DD-73D8-4AD5-9014-09B363585678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4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A57BB-9B73-4318-8356-59A055B5DB14}" type="datetime1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5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475B-EAFC-41BE-B1DD-76B82C39BCCD}" type="datetime1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3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EAB4-D3CE-4D8A-9659-B91D5FFE9D5D}" type="datetime1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0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635-1840-44FF-A973-CDA433E33B9D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4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5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A6B6-BD49-4AEF-87A4-FFD17E37C630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DDCD-13DD-4770-A0B4-97D87F0BACF8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2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melessnesslearninghub.ca/library/resources/working-systems-2018-pit-count-coordinator-training-workshop-moncto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melessnesslearninghub.ca/learning-materials/point-time-cou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Point-in-Time </a:t>
            </a:r>
            <a:r>
              <a:rPr lang="en-US" dirty="0" smtClean="0"/>
              <a:t>Counts 101 </a:t>
            </a:r>
            <a:endParaRPr lang="en-CA" sz="1800" dirty="0">
              <a:solidFill>
                <a:srgbClr val="E63D5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2511" y="3960026"/>
            <a:ext cx="5424359" cy="1321551"/>
          </a:xfrm>
        </p:spPr>
        <p:txBody>
          <a:bodyPr>
            <a:norm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Reaching Home Point-in-Time Count Coordinator </a:t>
            </a:r>
            <a:r>
              <a:rPr lang="en-US" sz="2400" smtClean="0">
                <a:solidFill>
                  <a:schemeClr val="bg1">
                    <a:lumMod val="50000"/>
                  </a:schemeClr>
                </a:solidFill>
              </a:rPr>
              <a:t>Training Sessions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January 2021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E86C063-E22E-2E4C-A523-54089486E38F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7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769620"/>
            <a:ext cx="10972800" cy="703580"/>
          </a:xfrm>
        </p:spPr>
        <p:txBody>
          <a:bodyPr/>
          <a:lstStyle/>
          <a:p>
            <a:r>
              <a:rPr lang="en-US" dirty="0"/>
              <a:t>Calculating your enumeration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93680"/>
            <a:ext cx="1097280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>
                <a:solidFill>
                  <a:prstClr val="black"/>
                </a:solidFill>
              </a:rPr>
              <a:t>Implications for your Enumeration</a:t>
            </a:r>
          </a:p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US" sz="2800" dirty="0">
                <a:solidFill>
                  <a:prstClr val="black"/>
                </a:solidFill>
              </a:rPr>
              <a:t>	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8E2B3F"/>
                </a:solidFill>
              </a:rPr>
              <a:t>Core Enumeration</a:t>
            </a:r>
          </a:p>
          <a:p>
            <a:endParaRPr lang="en-CA" b="1" dirty="0"/>
          </a:p>
          <a:p>
            <a:endParaRPr lang="en-CA" sz="1200" b="1" dirty="0"/>
          </a:p>
          <a:p>
            <a:endParaRPr lang="en-CA" sz="1200" b="1" dirty="0"/>
          </a:p>
          <a:p>
            <a:endParaRPr lang="en-CA" sz="1200" b="1" dirty="0"/>
          </a:p>
          <a:p>
            <a:endParaRPr lang="en-CA" sz="1200" b="1" dirty="0"/>
          </a:p>
          <a:p>
            <a:endParaRPr lang="en-CA" sz="1200" b="1" dirty="0"/>
          </a:p>
          <a:p>
            <a:endParaRPr lang="en-CA" sz="1200" b="1" dirty="0"/>
          </a:p>
          <a:p>
            <a:endParaRPr lang="en-CA" sz="1200" dirty="0"/>
          </a:p>
          <a:p>
            <a:pPr marL="0" indent="0">
              <a:buNone/>
            </a:pPr>
            <a:endParaRPr lang="en-CA" b="1" dirty="0">
              <a:solidFill>
                <a:srgbClr val="8E2B3F"/>
              </a:solidFill>
            </a:endParaRPr>
          </a:p>
          <a:p>
            <a:pPr marL="0" indent="0">
              <a:buNone/>
            </a:pPr>
            <a:endParaRPr lang="en-CA" b="1" dirty="0">
              <a:solidFill>
                <a:srgbClr val="8E2B3F"/>
              </a:solidFill>
            </a:endParaRPr>
          </a:p>
          <a:p>
            <a:pPr marL="0" indent="0">
              <a:buNone/>
            </a:pPr>
            <a:endParaRPr lang="en-CA" b="1" dirty="0">
              <a:solidFill>
                <a:srgbClr val="8E2B3F"/>
              </a:solidFill>
            </a:endParaRPr>
          </a:p>
          <a:p>
            <a:pPr marL="0" indent="0">
              <a:buNone/>
            </a:pPr>
            <a:endParaRPr lang="en-CA" b="1" dirty="0" smtClean="0">
              <a:solidFill>
                <a:srgbClr val="8E2B3F"/>
              </a:solidFill>
            </a:endParaRPr>
          </a:p>
          <a:p>
            <a:pPr marL="0" indent="0">
              <a:buNone/>
            </a:pPr>
            <a:endParaRPr lang="en-CA" b="1" dirty="0">
              <a:solidFill>
                <a:srgbClr val="8E2B3F"/>
              </a:solidFill>
            </a:endParaRPr>
          </a:p>
          <a:p>
            <a:pPr marL="0" indent="0">
              <a:buNone/>
            </a:pPr>
            <a:r>
              <a:rPr lang="en-CA" b="1" dirty="0" err="1" smtClean="0">
                <a:solidFill>
                  <a:srgbClr val="8E2B3F"/>
                </a:solidFill>
              </a:rPr>
              <a:t>PiT</a:t>
            </a:r>
            <a:r>
              <a:rPr lang="en-CA" b="1" dirty="0" smtClean="0">
                <a:solidFill>
                  <a:srgbClr val="8E2B3F"/>
                </a:solidFill>
              </a:rPr>
              <a:t> </a:t>
            </a:r>
            <a:r>
              <a:rPr lang="en-CA" b="1" dirty="0">
                <a:solidFill>
                  <a:srgbClr val="8E2B3F"/>
                </a:solidFill>
              </a:rPr>
              <a:t>Counts are designed, in part, to </a:t>
            </a:r>
            <a:r>
              <a:rPr lang="en-CA" b="1" dirty="0" smtClean="0">
                <a:solidFill>
                  <a:srgbClr val="8E2B3F"/>
                </a:solidFill>
              </a:rPr>
              <a:t>enumerate people staying in the </a:t>
            </a:r>
            <a:r>
              <a:rPr lang="en-CA" b="1" dirty="0">
                <a:solidFill>
                  <a:srgbClr val="8E2B3F"/>
                </a:solidFill>
              </a:rPr>
              <a:t>Core </a:t>
            </a:r>
            <a:r>
              <a:rPr lang="en-CA" b="1" dirty="0" smtClean="0">
                <a:solidFill>
                  <a:srgbClr val="8E2B3F"/>
                </a:solidFill>
              </a:rPr>
              <a:t>Locations</a:t>
            </a:r>
            <a:endParaRPr lang="en-CA" b="1" dirty="0">
              <a:solidFill>
                <a:srgbClr val="8E2B3F"/>
              </a:solidFill>
            </a:endParaRPr>
          </a:p>
          <a:p>
            <a:r>
              <a:rPr lang="en-CA" dirty="0"/>
              <a:t>Survey </a:t>
            </a:r>
            <a:r>
              <a:rPr lang="en-CA" dirty="0" smtClean="0"/>
              <a:t>teams </a:t>
            </a:r>
            <a:r>
              <a:rPr lang="en-CA" dirty="0"/>
              <a:t>aim to cover the locations where the populations can be reached.</a:t>
            </a:r>
          </a:p>
          <a:p>
            <a:r>
              <a:rPr lang="en-CA" dirty="0"/>
              <a:t>May still be an undercount, but becomes more accurate over time</a:t>
            </a:r>
            <a:endParaRPr lang="en-CA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152" y="1884776"/>
            <a:ext cx="8711696" cy="268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769620"/>
            <a:ext cx="10972800" cy="703580"/>
          </a:xfrm>
        </p:spPr>
        <p:txBody>
          <a:bodyPr/>
          <a:lstStyle/>
          <a:p>
            <a:r>
              <a:rPr lang="en-US" dirty="0"/>
              <a:t>Hidden homelessness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8E2B3F"/>
                </a:solidFill>
              </a:rPr>
              <a:t>Benefits of surveying people experiencing </a:t>
            </a:r>
            <a:r>
              <a:rPr lang="en-CA" b="1" dirty="0">
                <a:solidFill>
                  <a:srgbClr val="8E2B3F"/>
                </a:solidFill>
              </a:rPr>
              <a:t>hidden homelessness</a:t>
            </a:r>
          </a:p>
          <a:p>
            <a:r>
              <a:rPr lang="en-CA" dirty="0"/>
              <a:t>Population normally difficult to access.</a:t>
            </a:r>
          </a:p>
          <a:p>
            <a:r>
              <a:rPr lang="en-CA" dirty="0"/>
              <a:t>Surveys can provide a better understanding of the population.</a:t>
            </a:r>
          </a:p>
          <a:p>
            <a:pPr marL="457200" lvl="1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b="1" dirty="0">
                <a:solidFill>
                  <a:srgbClr val="8E2B3F"/>
                </a:solidFill>
              </a:rPr>
              <a:t>Caveats</a:t>
            </a:r>
          </a:p>
          <a:p>
            <a:r>
              <a:rPr lang="en-CA" dirty="0"/>
              <a:t>Distinctions between and within absolute and hidden homelessness populations.</a:t>
            </a:r>
          </a:p>
          <a:p>
            <a:r>
              <a:rPr lang="en-CA" dirty="0"/>
              <a:t>Communicate numbers carefully.</a:t>
            </a:r>
          </a:p>
          <a:p>
            <a:endParaRPr lang="en-C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74639"/>
            <a:ext cx="10972800" cy="609944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Building on the Core</a:t>
            </a:r>
            <a:endParaRPr lang="en-CA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769620"/>
            <a:ext cx="9601200" cy="703580"/>
          </a:xfrm>
        </p:spPr>
        <p:txBody>
          <a:bodyPr/>
          <a:lstStyle/>
          <a:p>
            <a:r>
              <a:rPr lang="en-US" dirty="0"/>
              <a:t>Recommended Follow-up Screening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93680"/>
            <a:ext cx="1097280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Building on the Core</a:t>
            </a:r>
            <a:r>
              <a:rPr lang="en-US" sz="2800" dirty="0">
                <a:solidFill>
                  <a:prstClr val="black"/>
                </a:solidFill>
              </a:rPr>
              <a:t>	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8E2B3F"/>
                </a:solidFill>
              </a:rPr>
              <a:t>C1: </a:t>
            </a:r>
            <a:r>
              <a:rPr lang="en-CA" b="1" dirty="0" smtClean="0">
                <a:solidFill>
                  <a:srgbClr val="8E2B3F"/>
                </a:solidFill>
              </a:rPr>
              <a:t>Do you have access to a permanent residence where you can safely stay as long as you want?</a:t>
            </a:r>
            <a:endParaRPr lang="en-CA" b="1" dirty="0">
              <a:solidFill>
                <a:srgbClr val="8E2B3F"/>
              </a:solidFill>
            </a:endParaRPr>
          </a:p>
          <a:p>
            <a:r>
              <a:rPr lang="en-US" dirty="0" smtClean="0"/>
              <a:t>Yes </a:t>
            </a:r>
            <a:r>
              <a:rPr lang="en-US" dirty="0"/>
              <a:t>– Thank and End Survey</a:t>
            </a:r>
          </a:p>
          <a:p>
            <a:r>
              <a:rPr lang="en-US" dirty="0" smtClean="0"/>
              <a:t>No (not permanent AND/OR not safe) – Begin Survey</a:t>
            </a:r>
            <a:endParaRPr lang="en-US" dirty="0"/>
          </a:p>
          <a:p>
            <a:r>
              <a:rPr lang="en-US" dirty="0"/>
              <a:t>Don't know – </a:t>
            </a:r>
            <a:r>
              <a:rPr lang="en-US" dirty="0" smtClean="0"/>
              <a:t>Begin Survey</a:t>
            </a:r>
            <a:endParaRPr lang="en-US" dirty="0"/>
          </a:p>
          <a:p>
            <a:r>
              <a:rPr lang="en-US" dirty="0"/>
              <a:t>Decline to answer – Thank and End </a:t>
            </a:r>
            <a:r>
              <a:rPr lang="en-US" dirty="0" smtClean="0"/>
              <a:t>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769620"/>
            <a:ext cx="10972800" cy="703580"/>
          </a:xfrm>
        </p:spPr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Locations: Hidden Homelessness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93680"/>
            <a:ext cx="1097280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>
                <a:solidFill>
                  <a:prstClr val="black"/>
                </a:solidFill>
              </a:rPr>
              <a:t>Implications for your Enumeration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8E2B3F"/>
                </a:solidFill>
              </a:rPr>
              <a:t>Why not to enumerate hidden homelessness</a:t>
            </a:r>
          </a:p>
          <a:p>
            <a:r>
              <a:rPr lang="en-CA" dirty="0"/>
              <a:t>The number of people encountered is highly dependent on the number of surveyors and whether you have included a service count or magnet event.</a:t>
            </a:r>
          </a:p>
          <a:p>
            <a:r>
              <a:rPr lang="en-CA" dirty="0"/>
              <a:t>No basis to say that this represents X% of population.</a:t>
            </a:r>
          </a:p>
          <a:p>
            <a:r>
              <a:rPr lang="en-CA" dirty="0"/>
              <a:t>Changes in these factors will lead to artificial changes in your enumeration between counts.</a:t>
            </a:r>
          </a:p>
          <a:p>
            <a:endParaRPr lang="en-CA" sz="1500" dirty="0"/>
          </a:p>
          <a:p>
            <a:pPr marL="0" indent="0">
              <a:buNone/>
            </a:pPr>
            <a:r>
              <a:rPr lang="en-CA" b="1" dirty="0">
                <a:solidFill>
                  <a:srgbClr val="8E2B3F"/>
                </a:solidFill>
              </a:rPr>
              <a:t>Including hidden homelessness in your survey</a:t>
            </a:r>
          </a:p>
          <a:p>
            <a:r>
              <a:rPr lang="en-CA" dirty="0"/>
              <a:t>Surveys can help to shed light on the experience of homelessness for this group. Many have or will experience absolute homelessness. </a:t>
            </a:r>
          </a:p>
          <a:p>
            <a:r>
              <a:rPr lang="en-CA" dirty="0"/>
              <a:t>Can report the number surveyed and include the survey responses in your reporting.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49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769620"/>
            <a:ext cx="9601200" cy="703580"/>
          </a:xfrm>
        </p:spPr>
        <p:txBody>
          <a:bodyPr/>
          <a:lstStyle/>
          <a:p>
            <a:r>
              <a:rPr lang="en-US" dirty="0"/>
              <a:t>Systems homelessness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93680"/>
            <a:ext cx="1097280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Building on the Core</a:t>
            </a:r>
            <a:r>
              <a:rPr lang="en-US" sz="2800" dirty="0">
                <a:solidFill>
                  <a:prstClr val="black"/>
                </a:solidFill>
              </a:rPr>
              <a:t>	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8E2B3F"/>
                </a:solidFill>
              </a:rPr>
              <a:t>Considerations</a:t>
            </a:r>
          </a:p>
          <a:p>
            <a:r>
              <a:rPr lang="en-CA" dirty="0"/>
              <a:t>Avoid relying on No Fixed Address (NFA). </a:t>
            </a:r>
            <a:r>
              <a:rPr lang="en-CA" dirty="0" smtClean="0"/>
              <a:t>Often, this </a:t>
            </a:r>
            <a:r>
              <a:rPr lang="en-CA" dirty="0"/>
              <a:t>is not sufficient to identify homelessness.</a:t>
            </a:r>
          </a:p>
          <a:p>
            <a:r>
              <a:rPr lang="en-CA" dirty="0"/>
              <a:t>Some include only those who entered </a:t>
            </a:r>
            <a:r>
              <a:rPr lang="en-CA" dirty="0" smtClean="0"/>
              <a:t>the </a:t>
            </a:r>
            <a:r>
              <a:rPr lang="en-CA" dirty="0"/>
              <a:t>system experiencing homelessness. Advantages and disadvantages to this.</a:t>
            </a:r>
          </a:p>
          <a:p>
            <a:r>
              <a:rPr lang="en-CA" dirty="0"/>
              <a:t>Consider </a:t>
            </a:r>
            <a:r>
              <a:rPr lang="en-CA" dirty="0" smtClean="0"/>
              <a:t>immanency </a:t>
            </a:r>
            <a:r>
              <a:rPr lang="en-CA" dirty="0"/>
              <a:t>of release: Consult with local health or corrections to determine a standard. How far in advance is housing determined?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9546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769620"/>
            <a:ext cx="9601200" cy="703580"/>
          </a:xfrm>
        </p:spPr>
        <p:txBody>
          <a:bodyPr/>
          <a:lstStyle/>
          <a:p>
            <a:r>
              <a:rPr lang="en-US" dirty="0"/>
              <a:t>Systems homelessness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93680"/>
            <a:ext cx="1097280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>
                <a:solidFill>
                  <a:prstClr val="black"/>
                </a:solidFill>
              </a:rPr>
              <a:t>Going Beyond the </a:t>
            </a:r>
            <a:r>
              <a:rPr lang="en-CA" sz="2800" dirty="0" smtClean="0">
                <a:solidFill>
                  <a:prstClr val="black"/>
                </a:solidFill>
              </a:rPr>
              <a:t>Core</a:t>
            </a:r>
            <a:r>
              <a:rPr lang="en-US" sz="2800" dirty="0">
                <a:solidFill>
                  <a:prstClr val="black"/>
                </a:solidFill>
              </a:rPr>
              <a:t>	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8E2B3F"/>
                </a:solidFill>
              </a:rPr>
              <a:t>Best case: Conduct a survey</a:t>
            </a:r>
          </a:p>
          <a:p>
            <a:r>
              <a:rPr lang="en-CA" dirty="0"/>
              <a:t>Approach local authorities to determine whether it would be possible to conduct a survey with residents/clients.</a:t>
            </a:r>
          </a:p>
          <a:p>
            <a:r>
              <a:rPr lang="en-CA" dirty="0" smtClean="0"/>
              <a:t>The </a:t>
            </a:r>
            <a:r>
              <a:rPr lang="en-CA" dirty="0"/>
              <a:t>Core screening questions </a:t>
            </a:r>
            <a:r>
              <a:rPr lang="en-CA" dirty="0" smtClean="0"/>
              <a:t>would need to be adapted to determine homelessness in systems.</a:t>
            </a:r>
            <a:endParaRPr lang="en-CA" dirty="0"/>
          </a:p>
          <a:p>
            <a:r>
              <a:rPr lang="en-CA" dirty="0"/>
              <a:t>Survey will likely need to be conducted by staff. Consider specific training for them.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6336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599" y="769620"/>
            <a:ext cx="10972801" cy="703580"/>
          </a:xfrm>
        </p:spPr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Locations: Systems Homelessness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599" y="193680"/>
            <a:ext cx="10972801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>
                <a:solidFill>
                  <a:prstClr val="black"/>
                </a:solidFill>
              </a:rPr>
              <a:t>Implications for your Enumeration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8E2B3F"/>
                </a:solidFill>
              </a:rPr>
              <a:t>Why Systems homelessness is not part of the Core Enumeration</a:t>
            </a:r>
          </a:p>
          <a:p>
            <a:r>
              <a:rPr lang="en-CA" dirty="0"/>
              <a:t>Your ability to conduct a systems count may vary between counts, leading to artificial changes to your enumeration.</a:t>
            </a:r>
          </a:p>
          <a:p>
            <a:r>
              <a:rPr lang="en-CA" dirty="0"/>
              <a:t>Homelessness in systems is difficult to define. The approach for screening-in may change between counts.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b="1" dirty="0">
                <a:solidFill>
                  <a:srgbClr val="8E2B3F"/>
                </a:solidFill>
              </a:rPr>
              <a:t>Including systems homelessness</a:t>
            </a:r>
          </a:p>
          <a:p>
            <a:r>
              <a:rPr lang="en-CA" dirty="0"/>
              <a:t>Using “No Fixed Address” may not provide an accurate estimation. In some systems, housing may be arranged close to release date. </a:t>
            </a:r>
            <a:r>
              <a:rPr lang="en-CA" dirty="0" smtClean="0"/>
              <a:t>Consult local experts and representatives from that system to determine the best approach.</a:t>
            </a:r>
            <a:endParaRPr lang="en-CA" dirty="0"/>
          </a:p>
          <a:p>
            <a:r>
              <a:rPr lang="en-CA" dirty="0"/>
              <a:t>Additional complication of geography – people may not be from the community where the institution is located, and may not stay in the community on release.</a:t>
            </a:r>
          </a:p>
          <a:p>
            <a:r>
              <a:rPr lang="en-CA" dirty="0"/>
              <a:t>Consider including as a separate analysis. Can explore how homelessness contributes to inclusion in systems and how systems may contribute to homelessness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609598" y="5569020"/>
            <a:ext cx="10972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www.homelessnesslearninghub.ca/library/resources/working-systems-2018-pit-count-coordinator-training-workshop-moncton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38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87880" y="769620"/>
            <a:ext cx="8122920" cy="70358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4630" y="193675"/>
            <a:ext cx="1098274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2021 </a:t>
            </a:r>
            <a:r>
              <a:rPr lang="en-CA" sz="2800" dirty="0">
                <a:solidFill>
                  <a:prstClr val="black"/>
                </a:solidFill>
              </a:rPr>
              <a:t>Reaching Home </a:t>
            </a:r>
            <a:r>
              <a:rPr lang="en-CA" sz="2800" dirty="0" err="1">
                <a:solidFill>
                  <a:prstClr val="black"/>
                </a:solidFill>
              </a:rPr>
              <a:t>PiT</a:t>
            </a:r>
            <a:r>
              <a:rPr lang="en-CA" sz="2800" dirty="0">
                <a:solidFill>
                  <a:prstClr val="black"/>
                </a:solidFill>
              </a:rPr>
              <a:t> Count</a:t>
            </a:r>
          </a:p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US" sz="2800" dirty="0">
                <a:solidFill>
                  <a:prstClr val="black"/>
                </a:solidFill>
              </a:rPr>
              <a:t>	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604630" y="1883228"/>
            <a:ext cx="10982740" cy="394130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  <a:tabLst>
                <a:tab pos="801688" algn="r"/>
                <a:tab pos="989013" algn="l"/>
                <a:tab pos="2509838" algn="l"/>
              </a:tabLst>
            </a:pPr>
            <a:r>
              <a:rPr lang="en-CA" sz="2400" dirty="0">
                <a:solidFill>
                  <a:prstClr val="black"/>
                </a:solidFill>
              </a:rPr>
              <a:t>An Introduction to </a:t>
            </a:r>
            <a:r>
              <a:rPr lang="en-CA" sz="2400" dirty="0" err="1">
                <a:solidFill>
                  <a:prstClr val="black"/>
                </a:solidFill>
              </a:rPr>
              <a:t>PiT</a:t>
            </a:r>
            <a:r>
              <a:rPr lang="en-CA" sz="2400" dirty="0">
                <a:solidFill>
                  <a:prstClr val="black"/>
                </a:solidFill>
              </a:rPr>
              <a:t> Counts</a:t>
            </a:r>
            <a:endParaRPr lang="en-US" sz="2600" dirty="0"/>
          </a:p>
          <a:p>
            <a:pPr marL="457200" indent="-457200">
              <a:lnSpc>
                <a:spcPct val="150000"/>
              </a:lnSpc>
              <a:buAutoNum type="arabicPeriod"/>
              <a:tabLst>
                <a:tab pos="801688" algn="r"/>
                <a:tab pos="989013" algn="l"/>
                <a:tab pos="2509838" algn="l"/>
              </a:tabLst>
            </a:pPr>
            <a:r>
              <a:rPr lang="en-US" sz="2600" dirty="0"/>
              <a:t>Who to survey? / Who to count?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801688" algn="r"/>
                <a:tab pos="989013" algn="l"/>
                <a:tab pos="2509838" algn="l"/>
              </a:tabLst>
            </a:pPr>
            <a:r>
              <a:rPr lang="en-US" sz="2600" dirty="0"/>
              <a:t>Going beyond the Core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eriod"/>
              <a:tabLst>
                <a:tab pos="801688" algn="r"/>
                <a:tab pos="989013" algn="l"/>
                <a:tab pos="2509838" algn="l"/>
              </a:tabLst>
            </a:pPr>
            <a:r>
              <a:rPr lang="en-US" sz="2200" dirty="0">
                <a:solidFill>
                  <a:srgbClr val="8E2B3F"/>
                </a:solidFill>
              </a:rPr>
              <a:t>Hidden homelessness 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eriod"/>
              <a:tabLst>
                <a:tab pos="801688" algn="r"/>
                <a:tab pos="989013" algn="l"/>
                <a:tab pos="2509838" algn="l"/>
              </a:tabLst>
            </a:pPr>
            <a:r>
              <a:rPr lang="en-US" sz="2200" dirty="0" smtClean="0">
                <a:solidFill>
                  <a:srgbClr val="8E2B3F"/>
                </a:solidFill>
              </a:rPr>
              <a:t>Systems</a:t>
            </a:r>
            <a:endParaRPr lang="en-US" sz="2200" dirty="0">
              <a:solidFill>
                <a:srgbClr val="8E2B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4630" y="5639871"/>
            <a:ext cx="109827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www.homelessnesslearninghub.ca/learning-materials/point-time-counts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0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599" y="769625"/>
            <a:ext cx="9601201" cy="703580"/>
          </a:xfrm>
        </p:spPr>
        <p:txBody>
          <a:bodyPr/>
          <a:lstStyle/>
          <a:p>
            <a:r>
              <a:rPr lang="en-US" dirty="0" smtClean="0"/>
              <a:t>A Common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25605"/>
            <a:ext cx="10972801" cy="4229100"/>
          </a:xfrm>
        </p:spPr>
        <p:txBody>
          <a:bodyPr>
            <a:normAutofit fontScale="92500" lnSpcReduction="10000"/>
          </a:bodyPr>
          <a:lstStyle/>
          <a:p>
            <a:r>
              <a:rPr lang="en-CA" sz="3500" dirty="0"/>
              <a:t>A common methodology was developed in consultation of communities and researchers with relevant expertise in the field, which includes:</a:t>
            </a:r>
          </a:p>
          <a:p>
            <a:pPr lvl="1"/>
            <a:r>
              <a:rPr lang="en-CA" sz="3500" dirty="0"/>
              <a:t>a common definition of </a:t>
            </a:r>
            <a:r>
              <a:rPr lang="en-CA" sz="3500" i="1" dirty="0"/>
              <a:t>Core</a:t>
            </a:r>
            <a:r>
              <a:rPr lang="en-CA" sz="3500" dirty="0"/>
              <a:t> </a:t>
            </a:r>
            <a:r>
              <a:rPr lang="en-CA" sz="3500" i="1" dirty="0" smtClean="0"/>
              <a:t>Locations</a:t>
            </a:r>
            <a:endParaRPr lang="en-CA" sz="3500" i="1" dirty="0"/>
          </a:p>
          <a:p>
            <a:pPr lvl="1"/>
            <a:r>
              <a:rPr lang="en-CA" sz="3500" dirty="0"/>
              <a:t>common </a:t>
            </a:r>
            <a:r>
              <a:rPr lang="en-CA" sz="3500" i="1" dirty="0"/>
              <a:t>Core Screening and</a:t>
            </a:r>
            <a:r>
              <a:rPr lang="en-CA" sz="3500" dirty="0"/>
              <a:t> </a:t>
            </a:r>
            <a:r>
              <a:rPr lang="en-CA" sz="3500" i="1" dirty="0"/>
              <a:t>Survey Questions</a:t>
            </a:r>
          </a:p>
          <a:p>
            <a:endParaRPr lang="en-CA" sz="2100" dirty="0"/>
          </a:p>
          <a:p>
            <a:r>
              <a:rPr lang="en-CA" sz="3500" dirty="0"/>
              <a:t>The Core </a:t>
            </a:r>
            <a:r>
              <a:rPr lang="en-CA" sz="3500" dirty="0" smtClean="0"/>
              <a:t>methodology </a:t>
            </a:r>
            <a:r>
              <a:rPr lang="en-CA" sz="3500" dirty="0"/>
              <a:t>provides flexibility for communities </a:t>
            </a:r>
            <a:r>
              <a:rPr lang="en-CA" sz="3500" dirty="0" smtClean="0"/>
              <a:t>adapt the approach to </a:t>
            </a:r>
            <a:r>
              <a:rPr lang="en-CA" sz="3500" dirty="0"/>
              <a:t>address local </a:t>
            </a:r>
            <a:r>
              <a:rPr lang="en-CA" sz="3500" dirty="0" smtClean="0"/>
              <a:t>priorities (for example, by adding local survey questions).</a:t>
            </a:r>
            <a:endParaRPr lang="en-CA" sz="3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599" y="193680"/>
            <a:ext cx="10972801" cy="575945"/>
          </a:xfrm>
          <a:prstGeom prst="rect">
            <a:avLst/>
          </a:prstGeom>
          <a:solidFill>
            <a:srgbClr val="75CED6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8860" algn="r"/>
              </a:tabLst>
            </a:pPr>
            <a:r>
              <a:rPr lang="en-CA" sz="2800" dirty="0">
                <a:solidFill>
                  <a:prstClr val="black"/>
                </a:solidFill>
              </a:rPr>
              <a:t>An Introduction to </a:t>
            </a:r>
            <a:r>
              <a:rPr lang="en-CA" sz="2800" dirty="0" err="1">
                <a:solidFill>
                  <a:prstClr val="black"/>
                </a:solidFill>
              </a:rPr>
              <a:t>PiT</a:t>
            </a:r>
            <a:r>
              <a:rPr lang="en-CA" sz="2800" dirty="0">
                <a:solidFill>
                  <a:prstClr val="black"/>
                </a:solidFill>
              </a:rPr>
              <a:t> Counts </a:t>
            </a:r>
            <a:r>
              <a:rPr lang="en-US" sz="2800" dirty="0">
                <a:solidFill>
                  <a:srgbClr val="C3D941"/>
                </a:solidFill>
              </a:rPr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36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4630" y="769620"/>
            <a:ext cx="9606170" cy="703580"/>
          </a:xfrm>
        </p:spPr>
        <p:txBody>
          <a:bodyPr/>
          <a:lstStyle/>
          <a:p>
            <a:r>
              <a:rPr lang="en-CA" dirty="0"/>
              <a:t>Purposes of a </a:t>
            </a:r>
            <a:r>
              <a:rPr lang="en-CA" dirty="0" err="1"/>
              <a:t>PiT</a:t>
            </a:r>
            <a:r>
              <a:rPr lang="en-CA" dirty="0"/>
              <a:t> Count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604631" y="1473203"/>
            <a:ext cx="5059776" cy="394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On a </a:t>
            </a:r>
            <a:r>
              <a:rPr lang="en-CA" sz="2800" u="sng" dirty="0"/>
              <a:t>typical night</a:t>
            </a:r>
            <a:r>
              <a:rPr lang="en-CA" sz="28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b="1" dirty="0"/>
              <a:t>How many </a:t>
            </a:r>
            <a:r>
              <a:rPr lang="en-CA" sz="2800" dirty="0"/>
              <a:t>people are experiencing homelessness?</a:t>
            </a:r>
            <a:endParaRPr lang="en-CA" sz="1600" dirty="0"/>
          </a:p>
          <a:p>
            <a:pPr marL="514350" indent="-514350">
              <a:buFont typeface="+mj-lt"/>
              <a:buAutoNum type="arabicPeriod"/>
            </a:pPr>
            <a:r>
              <a:rPr lang="en-CA" sz="2800" b="1" dirty="0"/>
              <a:t>Who</a:t>
            </a:r>
            <a:r>
              <a:rPr lang="en-CA" sz="2800" dirty="0"/>
              <a:t> is experiencing homelessness?</a:t>
            </a:r>
          </a:p>
          <a:p>
            <a:endParaRPr lang="en-CA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040265"/>
              </p:ext>
            </p:extLst>
          </p:nvPr>
        </p:nvGraphicFramePr>
        <p:xfrm>
          <a:off x="5841114" y="1473200"/>
          <a:ext cx="5549129" cy="4384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04630" y="193675"/>
            <a:ext cx="1098274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An Introduction to </a:t>
            </a:r>
            <a:r>
              <a:rPr lang="en-CA" sz="2800" dirty="0" err="1" smtClean="0">
                <a:solidFill>
                  <a:prstClr val="black"/>
                </a:solidFill>
              </a:rPr>
              <a:t>PiT</a:t>
            </a:r>
            <a:r>
              <a:rPr lang="en-CA" sz="2800" dirty="0" smtClean="0">
                <a:solidFill>
                  <a:prstClr val="black"/>
                </a:solidFill>
              </a:rPr>
              <a:t> Counts</a:t>
            </a:r>
            <a:r>
              <a:rPr lang="en-US" sz="2800" dirty="0">
                <a:solidFill>
                  <a:prstClr val="black"/>
                </a:solidFill>
              </a:rPr>
              <a:t>	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1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4630" y="769620"/>
            <a:ext cx="9606170" cy="703580"/>
          </a:xfrm>
        </p:spPr>
        <p:txBody>
          <a:bodyPr/>
          <a:lstStyle/>
          <a:p>
            <a:r>
              <a:rPr lang="en-CA" dirty="0" smtClean="0"/>
              <a:t>Two approaches (normally)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604631" y="1473203"/>
            <a:ext cx="4979740" cy="4688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 smtClean="0"/>
              <a:t>The One Night Count</a:t>
            </a:r>
            <a:endParaRPr lang="en-CA" sz="2800" b="1" dirty="0"/>
          </a:p>
          <a:p>
            <a:r>
              <a:rPr lang="en-CA" sz="2800" dirty="0" smtClean="0"/>
              <a:t>All surveys are completed on the night of the count. </a:t>
            </a:r>
            <a:endParaRPr lang="en-CA" sz="1600" dirty="0"/>
          </a:p>
          <a:p>
            <a:r>
              <a:rPr lang="en-CA" sz="2800" dirty="0"/>
              <a:t>Surveys done in </a:t>
            </a:r>
            <a:r>
              <a:rPr lang="en-CA" sz="2800" dirty="0" smtClean="0"/>
              <a:t>shelters typically after most people will have booked in.</a:t>
            </a:r>
            <a:endParaRPr lang="en-CA" sz="2800" dirty="0"/>
          </a:p>
          <a:p>
            <a:r>
              <a:rPr lang="en-CA" sz="2800" dirty="0" smtClean="0"/>
              <a:t>Survey teams cover unsheltered areas and any other service locations* starting in the late evening.</a:t>
            </a:r>
          </a:p>
          <a:p>
            <a:endParaRPr lang="en-C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4630" y="193675"/>
            <a:ext cx="1098274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An Introduction to </a:t>
            </a:r>
            <a:r>
              <a:rPr lang="en-CA" sz="2800" dirty="0" err="1" smtClean="0">
                <a:solidFill>
                  <a:prstClr val="black"/>
                </a:solidFill>
              </a:rPr>
              <a:t>PiT</a:t>
            </a:r>
            <a:r>
              <a:rPr lang="en-CA" sz="2800" dirty="0" smtClean="0">
                <a:solidFill>
                  <a:prstClr val="black"/>
                </a:solidFill>
              </a:rPr>
              <a:t> Counts</a:t>
            </a:r>
            <a:r>
              <a:rPr lang="en-US" sz="2800" dirty="0">
                <a:solidFill>
                  <a:prstClr val="black"/>
                </a:solidFill>
              </a:rPr>
              <a:t>	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526459" y="1473203"/>
            <a:ext cx="4979740" cy="468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CA" sz="2800" b="1" dirty="0" smtClean="0"/>
              <a:t>The Next-Day Approach</a:t>
            </a:r>
          </a:p>
          <a:p>
            <a:r>
              <a:rPr lang="en-CA" sz="2800" dirty="0" smtClean="0"/>
              <a:t>Surveys are completed in shelters on the night of the count.</a:t>
            </a:r>
            <a:endParaRPr lang="en-CA" sz="1600" dirty="0" smtClean="0"/>
          </a:p>
          <a:p>
            <a:r>
              <a:rPr lang="en-CA" sz="2800" dirty="0" smtClean="0"/>
              <a:t>The next morning and continuing through the day, surveys are done in unsheltered areas and other service locations*.</a:t>
            </a:r>
          </a:p>
          <a:p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604630" y="6389914"/>
            <a:ext cx="1098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* These may include warming centres, drop-ins, meal programs, etc.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306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4630" y="769620"/>
            <a:ext cx="9606170" cy="703580"/>
          </a:xfrm>
        </p:spPr>
        <p:txBody>
          <a:bodyPr/>
          <a:lstStyle/>
          <a:p>
            <a:r>
              <a:rPr lang="en-CA" dirty="0" smtClean="0"/>
              <a:t>Two approaches (normally)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604631" y="1473203"/>
            <a:ext cx="4979740" cy="4688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 smtClean="0"/>
              <a:t>The One Night Count</a:t>
            </a:r>
            <a:endParaRPr lang="en-CA" sz="2800" b="1" dirty="0"/>
          </a:p>
          <a:p>
            <a:r>
              <a:rPr lang="en-CA" sz="2800" dirty="0" smtClean="0"/>
              <a:t>All surveys are completed on the night of the count. </a:t>
            </a:r>
            <a:endParaRPr lang="en-CA" sz="1600" dirty="0"/>
          </a:p>
          <a:p>
            <a:r>
              <a:rPr lang="en-CA" sz="2800" dirty="0"/>
              <a:t>Surveys done in </a:t>
            </a:r>
            <a:r>
              <a:rPr lang="en-CA" sz="2800" dirty="0" smtClean="0"/>
              <a:t>shelters typically after most people will have booked in.</a:t>
            </a:r>
            <a:endParaRPr lang="en-CA" sz="2800" dirty="0"/>
          </a:p>
          <a:p>
            <a:r>
              <a:rPr lang="en-CA" sz="2800" dirty="0" smtClean="0"/>
              <a:t>Survey teams cover unsheltered areas and any other service locations* starting in the late evening.</a:t>
            </a:r>
          </a:p>
          <a:p>
            <a:endParaRPr lang="en-C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4630" y="193675"/>
            <a:ext cx="1098274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An Introduction to </a:t>
            </a:r>
            <a:r>
              <a:rPr lang="en-CA" sz="2800" dirty="0" err="1" smtClean="0">
                <a:solidFill>
                  <a:prstClr val="black"/>
                </a:solidFill>
              </a:rPr>
              <a:t>PiT</a:t>
            </a:r>
            <a:r>
              <a:rPr lang="en-CA" sz="2800" dirty="0" smtClean="0">
                <a:solidFill>
                  <a:prstClr val="black"/>
                </a:solidFill>
              </a:rPr>
              <a:t> Counts</a:t>
            </a:r>
            <a:r>
              <a:rPr lang="en-US" sz="2800" dirty="0">
                <a:solidFill>
                  <a:prstClr val="black"/>
                </a:solidFill>
              </a:rPr>
              <a:t>	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526459" y="1473203"/>
            <a:ext cx="4979740" cy="468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CA" sz="2800" b="1" dirty="0" smtClean="0"/>
              <a:t>The Next-Day Approach</a:t>
            </a:r>
          </a:p>
          <a:p>
            <a:r>
              <a:rPr lang="en-CA" sz="2800" dirty="0" smtClean="0"/>
              <a:t>Surveys are completed in shelters on the night of the count.</a:t>
            </a:r>
            <a:endParaRPr lang="en-CA" sz="1600" dirty="0" smtClean="0"/>
          </a:p>
          <a:p>
            <a:r>
              <a:rPr lang="en-CA" sz="2800" dirty="0" smtClean="0"/>
              <a:t>The next morning and continuing through the day, surveys are done in unsheltered areas and other service locations*.</a:t>
            </a:r>
          </a:p>
          <a:p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604630" y="6389914"/>
            <a:ext cx="1098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* These may include warming centres, drop-ins, meal programs, etc.</a:t>
            </a:r>
            <a:endParaRPr lang="en-CA" dirty="0"/>
          </a:p>
        </p:txBody>
      </p:sp>
      <p:sp>
        <p:nvSpPr>
          <p:cNvPr id="8" name="Rounded Rectangle 7"/>
          <p:cNvSpPr/>
          <p:nvPr/>
        </p:nvSpPr>
        <p:spPr>
          <a:xfrm>
            <a:off x="2122714" y="1796143"/>
            <a:ext cx="7652657" cy="33528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E63D5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800" b="1" dirty="0" smtClean="0"/>
              <a:t>In the context of COVID-19, there is additional flexibility for how and when the surveys are done. Please see the updated Guide to Point-in-Time Counts.</a:t>
            </a:r>
          </a:p>
          <a:p>
            <a:pPr algn="ctr"/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98627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600" y="1181821"/>
            <a:ext cx="4485736" cy="467498"/>
          </a:xfrm>
        </p:spPr>
        <p:txBody>
          <a:bodyPr/>
          <a:lstStyle/>
          <a:p>
            <a:pPr algn="ctr"/>
            <a:r>
              <a:rPr lang="en-CA" dirty="0" smtClean="0"/>
              <a:t>Enumeration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" y="1880560"/>
            <a:ext cx="4572000" cy="3297727"/>
          </a:xfrm>
        </p:spPr>
        <p:txBody>
          <a:bodyPr>
            <a:noAutofit/>
          </a:bodyPr>
          <a:lstStyle/>
          <a:p>
            <a:r>
              <a:rPr lang="en-CA" sz="1800" dirty="0"/>
              <a:t>Goal is to </a:t>
            </a:r>
            <a:r>
              <a:rPr lang="en-CA" sz="1800" dirty="0" smtClean="0"/>
              <a:t>estimate how </a:t>
            </a:r>
            <a:r>
              <a:rPr lang="en-CA" sz="1800" dirty="0"/>
              <a:t>many people are experiencing homelessness during a 24-hour </a:t>
            </a:r>
            <a:r>
              <a:rPr lang="en-CA" sz="1800" dirty="0" smtClean="0"/>
              <a:t>period.</a:t>
            </a:r>
          </a:p>
          <a:p>
            <a:endParaRPr lang="en-CA" sz="1800" dirty="0"/>
          </a:p>
          <a:p>
            <a:r>
              <a:rPr lang="en-CA" sz="1800" dirty="0"/>
              <a:t>The people included in the count are from Core locations (i.e. Sheltered, Unsheltered and Transitional</a:t>
            </a:r>
            <a:r>
              <a:rPr lang="en-CA" sz="1800" dirty="0" smtClean="0"/>
              <a:t>). </a:t>
            </a:r>
          </a:p>
          <a:p>
            <a:endParaRPr lang="en-CA" sz="1800" dirty="0"/>
          </a:p>
          <a:p>
            <a:r>
              <a:rPr lang="en-CA" sz="1800" dirty="0" smtClean="0"/>
              <a:t>It is also possible to enumerate people in systems.</a:t>
            </a:r>
            <a:endParaRPr lang="en-CA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458309" y="1182469"/>
            <a:ext cx="5124091" cy="466850"/>
          </a:xfrm>
        </p:spPr>
        <p:txBody>
          <a:bodyPr/>
          <a:lstStyle/>
          <a:p>
            <a:pPr algn="ctr"/>
            <a:r>
              <a:rPr lang="en-CA" dirty="0" smtClean="0"/>
              <a:t>Surveys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584170" y="1880560"/>
            <a:ext cx="4998230" cy="3297727"/>
          </a:xfrm>
        </p:spPr>
        <p:txBody>
          <a:bodyPr>
            <a:noAutofit/>
          </a:bodyPr>
          <a:lstStyle/>
          <a:p>
            <a:r>
              <a:rPr lang="en-CA" sz="1800" dirty="0"/>
              <a:t>Aim is to get information to better understand the population of people experiencing homelessness and their service </a:t>
            </a:r>
            <a:r>
              <a:rPr lang="en-CA" sz="1800" dirty="0" smtClean="0"/>
              <a:t>needs.</a:t>
            </a:r>
          </a:p>
          <a:p>
            <a:endParaRPr lang="en-CA" sz="1800" dirty="0"/>
          </a:p>
          <a:p>
            <a:r>
              <a:rPr lang="en-CA" sz="1800" dirty="0"/>
              <a:t>The survey looks at the population of people in the Core </a:t>
            </a:r>
            <a:r>
              <a:rPr lang="en-CA" sz="1800" dirty="0" smtClean="0"/>
              <a:t>locations. </a:t>
            </a:r>
          </a:p>
          <a:p>
            <a:endParaRPr lang="en-CA" sz="1800" dirty="0"/>
          </a:p>
          <a:p>
            <a:r>
              <a:rPr lang="en-CA" sz="1800" dirty="0" smtClean="0"/>
              <a:t>It can be expanded to understand hidden homelessness and </a:t>
            </a:r>
            <a:r>
              <a:rPr lang="en-CA" sz="1800" dirty="0"/>
              <a:t>homelessness in </a:t>
            </a:r>
            <a:r>
              <a:rPr lang="en-CA" sz="1800" dirty="0" smtClean="0"/>
              <a:t>systems.</a:t>
            </a:r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7</a:t>
            </a:fld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5095336" y="3053750"/>
            <a:ext cx="1362973" cy="62110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2753139" y="5409528"/>
            <a:ext cx="64008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In most cases, the number reported for the Enumeration is different than the </a:t>
            </a:r>
            <a:r>
              <a:rPr lang="en-CA" sz="2000" dirty="0" smtClean="0"/>
              <a:t>number </a:t>
            </a:r>
            <a:r>
              <a:rPr lang="en-CA" sz="2000" dirty="0"/>
              <a:t>of people </a:t>
            </a:r>
            <a:r>
              <a:rPr lang="en-CA" sz="2000" dirty="0" smtClean="0"/>
              <a:t>who </a:t>
            </a:r>
            <a:r>
              <a:rPr lang="en-CA" sz="2000" dirty="0"/>
              <a:t>were Surveyed.</a:t>
            </a:r>
          </a:p>
        </p:txBody>
      </p:sp>
      <p:sp>
        <p:nvSpPr>
          <p:cNvPr id="14" name="Title 1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00004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2021 </a:t>
            </a:r>
            <a:r>
              <a:rPr lang="en-CA" sz="2800" dirty="0">
                <a:solidFill>
                  <a:prstClr val="black"/>
                </a:solidFill>
              </a:rPr>
              <a:t>Reaching Home </a:t>
            </a:r>
            <a:r>
              <a:rPr lang="en-CA" sz="2800" dirty="0" err="1">
                <a:solidFill>
                  <a:prstClr val="black"/>
                </a:solidFill>
              </a:rPr>
              <a:t>PiT</a:t>
            </a:r>
            <a:r>
              <a:rPr lang="en-CA" sz="2800" dirty="0">
                <a:solidFill>
                  <a:prstClr val="black"/>
                </a:solidFill>
              </a:rPr>
              <a:t> </a:t>
            </a:r>
            <a:r>
              <a:rPr lang="en-CA" sz="2800" dirty="0" smtClean="0">
                <a:solidFill>
                  <a:prstClr val="black"/>
                </a:solidFill>
              </a:rPr>
              <a:t>Count</a:t>
            </a:r>
            <a:endParaRPr lang="en-CA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769620"/>
            <a:ext cx="10972800" cy="703580"/>
          </a:xfrm>
        </p:spPr>
        <p:txBody>
          <a:bodyPr/>
          <a:lstStyle/>
          <a:p>
            <a:r>
              <a:rPr lang="en-US" dirty="0"/>
              <a:t>Core &amp; optional </a:t>
            </a:r>
            <a:r>
              <a:rPr lang="en-US" dirty="0" smtClean="0"/>
              <a:t>overnight locations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759983"/>
              </p:ext>
            </p:extLst>
          </p:nvPr>
        </p:nvGraphicFramePr>
        <p:xfrm>
          <a:off x="609600" y="1527049"/>
          <a:ext cx="10972800" cy="3887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Left Brace 1"/>
          <p:cNvSpPr/>
          <p:nvPr/>
        </p:nvSpPr>
        <p:spPr>
          <a:xfrm rot="16200000">
            <a:off x="3611522" y="2515296"/>
            <a:ext cx="752542" cy="6471924"/>
          </a:xfrm>
          <a:prstGeom prst="lef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Left Brace 6"/>
          <p:cNvSpPr/>
          <p:nvPr/>
        </p:nvSpPr>
        <p:spPr>
          <a:xfrm rot="16200000">
            <a:off x="10232468" y="5015334"/>
            <a:ext cx="752540" cy="1490131"/>
          </a:xfrm>
          <a:prstGeom prst="leftBrac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476493" y="5932795"/>
            <a:ext cx="3022600" cy="8556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CORE </a:t>
            </a:r>
            <a:r>
              <a:rPr lang="en-CA" dirty="0" smtClean="0">
                <a:solidFill>
                  <a:schemeClr val="tx1"/>
                </a:solidFill>
              </a:rPr>
              <a:t>ENUMERATION AND SURVEY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57238" y="5932795"/>
            <a:ext cx="2049295" cy="8556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OPTIONAL SURVEY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8167444" y="5006193"/>
            <a:ext cx="752540" cy="1490131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7543800" y="5932795"/>
            <a:ext cx="2091276" cy="8556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OPTIONAL ENUMERATION</a:t>
            </a:r>
            <a:r>
              <a:rPr lang="en-CA" dirty="0">
                <a:solidFill>
                  <a:schemeClr val="tx1"/>
                </a:solidFill>
              </a:rPr>
              <a:t> &amp;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SURVEY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09600" y="274639"/>
            <a:ext cx="10972800" cy="600004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err="1" smtClean="0">
                <a:solidFill>
                  <a:prstClr val="black"/>
                </a:solidFill>
              </a:rPr>
              <a:t>PiT</a:t>
            </a:r>
            <a:r>
              <a:rPr lang="en-CA" sz="2800" dirty="0" smtClean="0">
                <a:solidFill>
                  <a:prstClr val="black"/>
                </a:solidFill>
              </a:rPr>
              <a:t> Count Locations</a:t>
            </a:r>
            <a:endParaRPr lang="en-CA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  <p:bldP spid="8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1" y="769620"/>
            <a:ext cx="9601200" cy="703580"/>
          </a:xfrm>
        </p:spPr>
        <p:txBody>
          <a:bodyPr/>
          <a:lstStyle/>
          <a:p>
            <a:r>
              <a:rPr lang="en-US" dirty="0"/>
              <a:t>Screening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752249"/>
              </p:ext>
            </p:extLst>
          </p:nvPr>
        </p:nvGraphicFramePr>
        <p:xfrm>
          <a:off x="609600" y="1473205"/>
          <a:ext cx="10972800" cy="492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463">
                  <a:extLst>
                    <a:ext uri="{9D8B030D-6E8A-4147-A177-3AD203B41FA5}">
                      <a16:colId xmlns:a16="http://schemas.microsoft.com/office/drawing/2014/main" val="3799695867"/>
                    </a:ext>
                  </a:extLst>
                </a:gridCol>
                <a:gridCol w="2340171">
                  <a:extLst>
                    <a:ext uri="{9D8B030D-6E8A-4147-A177-3AD203B41FA5}">
                      <a16:colId xmlns:a16="http://schemas.microsoft.com/office/drawing/2014/main" val="3738284725"/>
                    </a:ext>
                  </a:extLst>
                </a:gridCol>
                <a:gridCol w="2275166">
                  <a:extLst>
                    <a:ext uri="{9D8B030D-6E8A-4147-A177-3AD203B41FA5}">
                      <a16:colId xmlns:a16="http://schemas.microsoft.com/office/drawing/2014/main" val="3669299892"/>
                    </a:ext>
                  </a:extLst>
                </a:gridCol>
              </a:tblGrid>
              <a:tr h="689228">
                <a:tc>
                  <a:txBody>
                    <a:bodyPr/>
                    <a:lstStyle/>
                    <a:p>
                      <a:r>
                        <a:rPr lang="en-CA" sz="1800" dirty="0"/>
                        <a:t>Response Options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Core</a:t>
                      </a:r>
                      <a:r>
                        <a:rPr lang="en-CA" sz="1800" baseline="0" dirty="0" smtClean="0"/>
                        <a:t> </a:t>
                      </a:r>
                      <a:r>
                        <a:rPr lang="en-CA" sz="1800" baseline="0" dirty="0"/>
                        <a:t>Survey</a:t>
                      </a:r>
                      <a:endParaRPr lang="en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/>
                        <a:t>Local</a:t>
                      </a:r>
                    </a:p>
                    <a:p>
                      <a:pPr algn="ctr"/>
                      <a:r>
                        <a:rPr lang="en-CA" sz="1800" dirty="0"/>
                        <a:t>Option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768966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>
                          <a:effectLst/>
                        </a:rPr>
                        <a:t>a. Decline to answer 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Screen out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65725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>
                          <a:effectLst/>
                        </a:rPr>
                        <a:t>b. Own apartment/house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Screen out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66147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>
                          <a:effectLst/>
                        </a:rPr>
                        <a:t>c. Someone else’s place *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FF0000"/>
                          </a:solidFill>
                        </a:rPr>
                        <a:t>Survey only*</a:t>
                      </a:r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820196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>
                          <a:effectLst/>
                        </a:rPr>
                        <a:t>d. Motel/Hotel </a:t>
                      </a:r>
                      <a:r>
                        <a:rPr lang="en-CA" sz="1200" b="1" dirty="0" smtClean="0">
                          <a:effectLst/>
                        </a:rPr>
                        <a:t>(Self-funded)* 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FF0000"/>
                          </a:solidFill>
                        </a:rPr>
                        <a:t>Survey only*</a:t>
                      </a:r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63603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>
                          <a:effectLst/>
                        </a:rPr>
                        <a:t>e. </a:t>
                      </a:r>
                      <a:r>
                        <a:rPr lang="en-CA" sz="1200" b="1" dirty="0" smtClean="0">
                          <a:effectLst/>
                        </a:rPr>
                        <a:t>Hospital*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FF0000"/>
                          </a:solidFill>
                        </a:rPr>
                        <a:t>Possible Systems*</a:t>
                      </a:r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246253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>
                          <a:effectLst/>
                        </a:rPr>
                        <a:t>f. </a:t>
                      </a:r>
                      <a:r>
                        <a:rPr lang="en-CA" sz="1200" b="1" dirty="0" smtClean="0">
                          <a:effectLst/>
                        </a:rPr>
                        <a:t>Treatment</a:t>
                      </a:r>
                      <a:r>
                        <a:rPr lang="en-CA" sz="1200" b="1" baseline="0" dirty="0" smtClean="0">
                          <a:effectLst/>
                        </a:rPr>
                        <a:t> centre*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FF0000"/>
                          </a:solidFill>
                        </a:rPr>
                        <a:t>Possible Systems*</a:t>
                      </a:r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692784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>
                          <a:effectLst/>
                        </a:rPr>
                        <a:t>g. </a:t>
                      </a:r>
                      <a:r>
                        <a:rPr lang="en-CA" sz="1200" b="1" dirty="0" smtClean="0">
                          <a:effectLst/>
                        </a:rPr>
                        <a:t>Jail, prison, remand centre *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FF0000"/>
                          </a:solidFill>
                        </a:rPr>
                        <a:t>Possible Systems*</a:t>
                      </a:r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492975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 smtClean="0">
                          <a:effectLst/>
                        </a:rPr>
                        <a:t>h. Homeless shelter (Emergency,</a:t>
                      </a:r>
                      <a:r>
                        <a:rPr lang="en-CA" sz="1200" b="1" baseline="0" dirty="0" smtClean="0">
                          <a:effectLst/>
                        </a:rPr>
                        <a:t> family, or</a:t>
                      </a:r>
                      <a:r>
                        <a:rPr lang="en-CA" sz="1200" b="1" dirty="0" smtClean="0">
                          <a:effectLst/>
                        </a:rPr>
                        <a:t> </a:t>
                      </a:r>
                      <a:r>
                        <a:rPr lang="en-CA" sz="1200" b="1" dirty="0">
                          <a:effectLst/>
                        </a:rPr>
                        <a:t>domestic violence </a:t>
                      </a:r>
                      <a:r>
                        <a:rPr lang="en-CA" sz="1200" b="1" dirty="0" smtClean="0">
                          <a:effectLst/>
                        </a:rPr>
                        <a:t>shelter)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Survey</a:t>
                      </a:r>
                      <a:endParaRPr lang="en-CA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272981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 smtClean="0">
                          <a:effectLst/>
                        </a:rPr>
                        <a:t>I. Motel/Hotel (funded by city/homelessness</a:t>
                      </a:r>
                      <a:r>
                        <a:rPr lang="en-CA" sz="1200" b="1" baseline="0" dirty="0" smtClean="0">
                          <a:effectLst/>
                        </a:rPr>
                        <a:t> program)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Survey</a:t>
                      </a:r>
                      <a:endParaRPr lang="en-CA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05463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j.</a:t>
                      </a:r>
                      <a:r>
                        <a:rPr lang="en-CA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CA" sz="1200" b="1" dirty="0" smtClean="0">
                          <a:effectLst/>
                        </a:rPr>
                        <a:t>Transitional shelter/housing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Survey</a:t>
                      </a:r>
                      <a:endParaRPr lang="en-CA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568672"/>
                  </a:ext>
                </a:extLst>
              </a:tr>
              <a:tr h="39384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CA" sz="1200" b="1" dirty="0">
                          <a:effectLst/>
                        </a:rPr>
                        <a:t>k. </a:t>
                      </a:r>
                      <a:r>
                        <a:rPr lang="en-CA" sz="1200" b="1" dirty="0" smtClean="0">
                          <a:effectLst/>
                        </a:rPr>
                        <a:t>Unsheltered</a:t>
                      </a:r>
                      <a:r>
                        <a:rPr lang="en-CA" sz="1200" b="1" baseline="0" dirty="0" smtClean="0">
                          <a:effectLst/>
                        </a:rPr>
                        <a:t> in a p</a:t>
                      </a:r>
                      <a:r>
                        <a:rPr lang="en-CA" sz="1200" b="1" dirty="0" smtClean="0">
                          <a:effectLst/>
                        </a:rPr>
                        <a:t>ublic space (e.g. street, park, bus shelter, forest or abandoned building)</a:t>
                      </a:r>
                      <a:endParaRPr lang="en-CA" sz="12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Survey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14931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 Encampment</a:t>
                      </a:r>
                      <a:r>
                        <a:rPr lang="en-CA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(e.g. group of tents, makeshift shelters or other long-term outdoor settlement)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Survey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158603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 smtClean="0">
                          <a:effectLst/>
                        </a:rPr>
                        <a:t>m. Vehicle (car, van, </a:t>
                      </a:r>
                      <a:r>
                        <a:rPr lang="en-CA" sz="1200" b="1" dirty="0" err="1" smtClean="0">
                          <a:effectLst/>
                        </a:rPr>
                        <a:t>rv</a:t>
                      </a:r>
                      <a:r>
                        <a:rPr lang="en-CA" sz="1200" b="1" dirty="0" smtClean="0">
                          <a:effectLst/>
                        </a:rPr>
                        <a:t>, truck) 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Survey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62105"/>
                  </a:ext>
                </a:extLst>
              </a:tr>
              <a:tr h="2953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1200" b="1" dirty="0">
                          <a:effectLst/>
                        </a:rPr>
                        <a:t>n</a:t>
                      </a:r>
                      <a:r>
                        <a:rPr lang="en-CA" sz="1200" b="1" dirty="0" smtClean="0">
                          <a:effectLst/>
                        </a:rPr>
                        <a:t>. </a:t>
                      </a:r>
                      <a:r>
                        <a:rPr lang="en-CA" sz="1200" b="1" dirty="0">
                          <a:effectLst/>
                        </a:rPr>
                        <a:t>Respondent doesn’t know </a:t>
                      </a:r>
                      <a:r>
                        <a:rPr lang="en-CA" sz="1200" b="1" dirty="0" smtClean="0">
                          <a:effectLst/>
                        </a:rPr>
                        <a:t>[indicate likely overnight location]</a:t>
                      </a:r>
                      <a:endParaRPr lang="en-C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FF0000"/>
                          </a:solidFill>
                        </a:rPr>
                        <a:t>TBD*</a:t>
                      </a:r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FF0000"/>
                          </a:solidFill>
                        </a:rPr>
                        <a:t>TBD*</a:t>
                      </a:r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87789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193680"/>
            <a:ext cx="10972800" cy="575945"/>
          </a:xfrm>
          <a:prstGeom prst="rect">
            <a:avLst/>
          </a:prstGeom>
          <a:solidFill>
            <a:srgbClr val="75CED6"/>
          </a:solidFill>
          <a:ln>
            <a:solidFill>
              <a:srgbClr val="75CED6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9263" algn="r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Implications for your Survey</a:t>
            </a:r>
            <a:r>
              <a:rPr lang="en-US" sz="2800" dirty="0">
                <a:solidFill>
                  <a:prstClr val="black"/>
                </a:solidFill>
              </a:rPr>
              <a:t>	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6410739"/>
            <a:ext cx="632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* Follow-up questions required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6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817786|-9193934|-8748374|-551354|-16777216|ESDC&quot;,&quot;Id&quot;:&quot;6006fbb530464635d484b6e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16x9_ESDC_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1359</Words>
  <Application>Microsoft Office PowerPoint</Application>
  <PresentationFormat>Widescreen</PresentationFormat>
  <Paragraphs>202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16x9_ESDC_01</vt:lpstr>
      <vt:lpstr>Point-in-Time Counts 101 </vt:lpstr>
      <vt:lpstr>Outline</vt:lpstr>
      <vt:lpstr>A Common Approach</vt:lpstr>
      <vt:lpstr>Purposes of a PiT Count</vt:lpstr>
      <vt:lpstr>Two approaches (normally)</vt:lpstr>
      <vt:lpstr>Two approaches (normally)</vt:lpstr>
      <vt:lpstr>2021 Reaching Home PiT Count</vt:lpstr>
      <vt:lpstr>Core &amp; optional overnight locations</vt:lpstr>
      <vt:lpstr>Screening</vt:lpstr>
      <vt:lpstr>Calculating your enumeration</vt:lpstr>
      <vt:lpstr>Hidden homelessness</vt:lpstr>
      <vt:lpstr>Recommended Follow-up Screening</vt:lpstr>
      <vt:lpstr>Other Locations: Hidden Homelessness</vt:lpstr>
      <vt:lpstr>Systems homelessness</vt:lpstr>
      <vt:lpstr>Systems homelessness</vt:lpstr>
      <vt:lpstr>Other Locations: Systems Homelessness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Point-in-Time Count Populations and Enumeration</dc:title>
  <dc:creator>Quayum, Sajidul S [NC]</dc:creator>
  <cp:lastModifiedBy>Gravel, Emilie E [NC]</cp:lastModifiedBy>
  <cp:revision>56</cp:revision>
  <cp:lastPrinted>2019-10-09T16:00:57Z</cp:lastPrinted>
  <dcterms:created xsi:type="dcterms:W3CDTF">2019-10-02T15:24:08Z</dcterms:created>
  <dcterms:modified xsi:type="dcterms:W3CDTF">2021-02-24T16:53:21Z</dcterms:modified>
</cp:coreProperties>
</file>