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4" r:id="rId2"/>
    <p:sldId id="268" r:id="rId3"/>
    <p:sldId id="267" r:id="rId4"/>
    <p:sldId id="275" r:id="rId5"/>
    <p:sldId id="270" r:id="rId6"/>
    <p:sldId id="257" r:id="rId7"/>
    <p:sldId id="258" r:id="rId8"/>
    <p:sldId id="260" r:id="rId9"/>
    <p:sldId id="269" r:id="rId10"/>
    <p:sldId id="259" r:id="rId11"/>
    <p:sldId id="265" r:id="rId12"/>
    <p:sldId id="261" r:id="rId13"/>
    <p:sldId id="264" r:id="rId14"/>
    <p:sldId id="263" r:id="rId15"/>
    <p:sldId id="262" r:id="rId16"/>
    <p:sldId id="271" r:id="rId17"/>
    <p:sldId id="266" r:id="rId18"/>
    <p:sldId id="276"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432" autoAdjust="0"/>
  </p:normalViewPr>
  <p:slideViewPr>
    <p:cSldViewPr snapToGrid="0">
      <p:cViewPr varScale="1">
        <p:scale>
          <a:sx n="66" d="100"/>
          <a:sy n="66" d="100"/>
        </p:scale>
        <p:origin x="76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169EFE-E5C1-48A5-9F5D-8274CACD42DD}" type="datetimeFigureOut">
              <a:rPr lang="en-CA" smtClean="0"/>
              <a:t>2021-02-23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24AEF4-8CC0-4FC6-AE93-2EF49E198765}" type="slidenum">
              <a:rPr lang="en-CA" smtClean="0"/>
              <a:t>‹#›</a:t>
            </a:fld>
            <a:endParaRPr lang="en-CA"/>
          </a:p>
        </p:txBody>
      </p:sp>
    </p:spTree>
    <p:extLst>
      <p:ext uri="{BB962C8B-B14F-4D97-AF65-F5344CB8AC3E}">
        <p14:creationId xmlns:p14="http://schemas.microsoft.com/office/powerpoint/2010/main" val="372380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p:txBody>
      </p:sp>
      <p:sp>
        <p:nvSpPr>
          <p:cNvPr id="4" name="Slide Number Placeholder 3"/>
          <p:cNvSpPr>
            <a:spLocks noGrp="1"/>
          </p:cNvSpPr>
          <p:nvPr>
            <p:ph type="sldNum" sz="quarter" idx="10"/>
          </p:nvPr>
        </p:nvSpPr>
        <p:spPr/>
        <p:txBody>
          <a:bodyPr/>
          <a:lstStyle/>
          <a:p>
            <a:fld id="{7624AEF4-8CC0-4FC6-AE93-2EF49E198765}" type="slidenum">
              <a:rPr lang="en-CA" smtClean="0"/>
              <a:t>1</a:t>
            </a:fld>
            <a:endParaRPr lang="en-CA"/>
          </a:p>
        </p:txBody>
      </p:sp>
    </p:spTree>
    <p:extLst>
      <p:ext uri="{BB962C8B-B14F-4D97-AF65-F5344CB8AC3E}">
        <p14:creationId xmlns:p14="http://schemas.microsoft.com/office/powerpoint/2010/main" val="3795376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10</a:t>
            </a:fld>
            <a:endParaRPr lang="en-CA"/>
          </a:p>
        </p:txBody>
      </p:sp>
    </p:spTree>
    <p:extLst>
      <p:ext uri="{BB962C8B-B14F-4D97-AF65-F5344CB8AC3E}">
        <p14:creationId xmlns:p14="http://schemas.microsoft.com/office/powerpoint/2010/main" val="2950839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11</a:t>
            </a:fld>
            <a:endParaRPr lang="en-CA"/>
          </a:p>
        </p:txBody>
      </p:sp>
    </p:spTree>
    <p:extLst>
      <p:ext uri="{BB962C8B-B14F-4D97-AF65-F5344CB8AC3E}">
        <p14:creationId xmlns:p14="http://schemas.microsoft.com/office/powerpoint/2010/main" val="2489315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12</a:t>
            </a:fld>
            <a:endParaRPr lang="en-CA"/>
          </a:p>
        </p:txBody>
      </p:sp>
    </p:spTree>
    <p:extLst>
      <p:ext uri="{BB962C8B-B14F-4D97-AF65-F5344CB8AC3E}">
        <p14:creationId xmlns:p14="http://schemas.microsoft.com/office/powerpoint/2010/main" val="1311267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13</a:t>
            </a:fld>
            <a:endParaRPr lang="en-CA"/>
          </a:p>
        </p:txBody>
      </p:sp>
    </p:spTree>
    <p:extLst>
      <p:ext uri="{BB962C8B-B14F-4D97-AF65-F5344CB8AC3E}">
        <p14:creationId xmlns:p14="http://schemas.microsoft.com/office/powerpoint/2010/main" val="1028725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14</a:t>
            </a:fld>
            <a:endParaRPr lang="en-CA"/>
          </a:p>
        </p:txBody>
      </p:sp>
    </p:spTree>
    <p:extLst>
      <p:ext uri="{BB962C8B-B14F-4D97-AF65-F5344CB8AC3E}">
        <p14:creationId xmlns:p14="http://schemas.microsoft.com/office/powerpoint/2010/main" val="1798278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15</a:t>
            </a:fld>
            <a:endParaRPr lang="en-CA"/>
          </a:p>
        </p:txBody>
      </p:sp>
    </p:spTree>
    <p:extLst>
      <p:ext uri="{BB962C8B-B14F-4D97-AF65-F5344CB8AC3E}">
        <p14:creationId xmlns:p14="http://schemas.microsoft.com/office/powerpoint/2010/main" val="2235054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16</a:t>
            </a:fld>
            <a:endParaRPr lang="en-CA"/>
          </a:p>
        </p:txBody>
      </p:sp>
    </p:spTree>
    <p:extLst>
      <p:ext uri="{BB962C8B-B14F-4D97-AF65-F5344CB8AC3E}">
        <p14:creationId xmlns:p14="http://schemas.microsoft.com/office/powerpoint/2010/main" val="3734575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17</a:t>
            </a:fld>
            <a:endParaRPr lang="en-CA"/>
          </a:p>
        </p:txBody>
      </p:sp>
    </p:spTree>
    <p:extLst>
      <p:ext uri="{BB962C8B-B14F-4D97-AF65-F5344CB8AC3E}">
        <p14:creationId xmlns:p14="http://schemas.microsoft.com/office/powerpoint/2010/main" val="3395260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19</a:t>
            </a:fld>
            <a:endParaRPr lang="en-CA"/>
          </a:p>
        </p:txBody>
      </p:sp>
    </p:spTree>
    <p:extLst>
      <p:ext uri="{BB962C8B-B14F-4D97-AF65-F5344CB8AC3E}">
        <p14:creationId xmlns:p14="http://schemas.microsoft.com/office/powerpoint/2010/main" val="2279538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2</a:t>
            </a:fld>
            <a:endParaRPr lang="en-CA"/>
          </a:p>
        </p:txBody>
      </p:sp>
    </p:spTree>
    <p:extLst>
      <p:ext uri="{BB962C8B-B14F-4D97-AF65-F5344CB8AC3E}">
        <p14:creationId xmlns:p14="http://schemas.microsoft.com/office/powerpoint/2010/main" val="2078256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3</a:t>
            </a:fld>
            <a:endParaRPr lang="en-CA"/>
          </a:p>
        </p:txBody>
      </p:sp>
    </p:spTree>
    <p:extLst>
      <p:ext uri="{BB962C8B-B14F-4D97-AF65-F5344CB8AC3E}">
        <p14:creationId xmlns:p14="http://schemas.microsoft.com/office/powerpoint/2010/main" val="1219376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4</a:t>
            </a:fld>
            <a:endParaRPr lang="en-CA"/>
          </a:p>
        </p:txBody>
      </p:sp>
    </p:spTree>
    <p:extLst>
      <p:ext uri="{BB962C8B-B14F-4D97-AF65-F5344CB8AC3E}">
        <p14:creationId xmlns:p14="http://schemas.microsoft.com/office/powerpoint/2010/main" val="336552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5</a:t>
            </a:fld>
            <a:endParaRPr lang="en-CA"/>
          </a:p>
        </p:txBody>
      </p:sp>
    </p:spTree>
    <p:extLst>
      <p:ext uri="{BB962C8B-B14F-4D97-AF65-F5344CB8AC3E}">
        <p14:creationId xmlns:p14="http://schemas.microsoft.com/office/powerpoint/2010/main" val="1197109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6</a:t>
            </a:fld>
            <a:endParaRPr lang="en-CA"/>
          </a:p>
        </p:txBody>
      </p:sp>
    </p:spTree>
    <p:extLst>
      <p:ext uri="{BB962C8B-B14F-4D97-AF65-F5344CB8AC3E}">
        <p14:creationId xmlns:p14="http://schemas.microsoft.com/office/powerpoint/2010/main" val="793692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7</a:t>
            </a:fld>
            <a:endParaRPr lang="en-CA"/>
          </a:p>
        </p:txBody>
      </p:sp>
    </p:spTree>
    <p:extLst>
      <p:ext uri="{BB962C8B-B14F-4D97-AF65-F5344CB8AC3E}">
        <p14:creationId xmlns:p14="http://schemas.microsoft.com/office/powerpoint/2010/main" val="1467478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624AEF4-8CC0-4FC6-AE93-2EF49E198765}" type="slidenum">
              <a:rPr lang="en-CA" smtClean="0"/>
              <a:t>8</a:t>
            </a:fld>
            <a:endParaRPr lang="en-CA"/>
          </a:p>
        </p:txBody>
      </p:sp>
    </p:spTree>
    <p:extLst>
      <p:ext uri="{BB962C8B-B14F-4D97-AF65-F5344CB8AC3E}">
        <p14:creationId xmlns:p14="http://schemas.microsoft.com/office/powerpoint/2010/main" val="3485198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fld id="{7624AEF4-8CC0-4FC6-AE93-2EF49E198765}" type="slidenum">
              <a:rPr lang="en-CA" smtClean="0"/>
              <a:t>9</a:t>
            </a:fld>
            <a:endParaRPr lang="en-CA"/>
          </a:p>
        </p:txBody>
      </p:sp>
    </p:spTree>
    <p:extLst>
      <p:ext uri="{BB962C8B-B14F-4D97-AF65-F5344CB8AC3E}">
        <p14:creationId xmlns:p14="http://schemas.microsoft.com/office/powerpoint/2010/main" val="862181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7841" y="2130427"/>
            <a:ext cx="6830895" cy="1470025"/>
          </a:xfrm>
        </p:spPr>
        <p:txBody>
          <a:bodyPr>
            <a:noAutofit/>
          </a:bodyPr>
          <a:lstStyle>
            <a:lvl1pPr algn="l">
              <a:defRPr sz="3600" b="1" i="0">
                <a:latin typeface="Arial"/>
                <a:cs typeface="Verdana"/>
              </a:defRPr>
            </a:lvl1pPr>
          </a:lstStyle>
          <a:p>
            <a:r>
              <a:rPr lang="en-US" dirty="0" smtClean="0"/>
              <a:t>Everyone Counts 2021</a:t>
            </a:r>
            <a:endParaRPr lang="en-US" dirty="0"/>
          </a:p>
        </p:txBody>
      </p:sp>
      <p:sp>
        <p:nvSpPr>
          <p:cNvPr id="3" name="Subtitle 2"/>
          <p:cNvSpPr>
            <a:spLocks noGrp="1"/>
          </p:cNvSpPr>
          <p:nvPr>
            <p:ph type="subTitle" idx="1"/>
          </p:nvPr>
        </p:nvSpPr>
        <p:spPr>
          <a:xfrm>
            <a:off x="4577843" y="3886200"/>
            <a:ext cx="6830895" cy="1752600"/>
          </a:xfrm>
        </p:spPr>
        <p:txBody>
          <a:bodyPr>
            <a:normAutofit/>
          </a:bodyPr>
          <a:lstStyle>
            <a:lvl1pPr marL="0" indent="0" algn="l">
              <a:buNone/>
              <a:defRPr sz="2800">
                <a:solidFill>
                  <a:srgbClr val="FF0000"/>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94635D0-4927-4A51-BE04-487023E8842F}" type="datetime1">
              <a:rPr lang="en-US" smtClean="0"/>
              <a:t>2/23/2021</a:t>
            </a:fld>
            <a:r>
              <a:rPr lang="en-US" smtClean="0"/>
              <a:t>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20160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C9CD3-16CF-42BA-B85B-F8C58D45F676}"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74982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CDF67-DEFD-4186-95E3-BEE38CE985B0}"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16743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676CD7-5AA0-46B3-A6AB-0C12401B16AD}"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79785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DD17D-1681-4CEC-A704-EF3C4F0306B0}"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1314938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DB02DD-73D8-4AD5-9014-09B363585678}" type="datetime1">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16720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5A57BB-9B73-4318-8356-59A055B5DB14}" type="datetime1">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79981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2E475B-EAFC-41BE-B1DD-76B82C39BCCD}" type="datetime1">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157753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6EAB4-D3CE-4D8A-9659-B91D5FFE9D5D}" type="datetime1">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07633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30635-1840-44FF-A973-CDA433E33B9D}" type="datetime1">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7712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6A6B6-BD49-4AEF-87A4-FFD17E37C630}" type="datetime1">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96174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5DDCD-13DD-4770-A0B4-97D87F0BACF8}" type="datetime1">
              <a:rPr lang="en-US" smtClean="0"/>
              <a:t>2/23/2021</a:t>
            </a:fld>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pPr/>
              <a:t>‹#›</a:t>
            </a:fld>
            <a:endParaRPr lang="en-US" dirty="0"/>
          </a:p>
        </p:txBody>
      </p:sp>
    </p:spTree>
    <p:extLst>
      <p:ext uri="{BB962C8B-B14F-4D97-AF65-F5344CB8AC3E}">
        <p14:creationId xmlns:p14="http://schemas.microsoft.com/office/powerpoint/2010/main" val="482790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homelesshub.ca/toolkit/point-time-count-toolki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22799" y="2210792"/>
            <a:ext cx="7081521" cy="1893454"/>
          </a:xfrm>
        </p:spPr>
        <p:txBody>
          <a:bodyPr/>
          <a:lstStyle/>
          <a:p>
            <a:r>
              <a:rPr lang="en-US" dirty="0" smtClean="0">
                <a:solidFill>
                  <a:schemeClr val="tx1"/>
                </a:solidFill>
              </a:rPr>
              <a:t>Everyone Counts 2021</a:t>
            </a:r>
            <a:br>
              <a:rPr lang="en-US" dirty="0" smtClean="0">
                <a:solidFill>
                  <a:schemeClr val="tx1"/>
                </a:solidFill>
              </a:rPr>
            </a:br>
            <a:r>
              <a:rPr lang="en-US" dirty="0" smtClean="0">
                <a:solidFill>
                  <a:srgbClr val="E63D52"/>
                </a:solidFill>
              </a:rPr>
              <a:t>Partnerships: </a:t>
            </a:r>
            <a:r>
              <a:rPr lang="en-CA" dirty="0">
                <a:solidFill>
                  <a:srgbClr val="E63D52"/>
                </a:solidFill>
              </a:rPr>
              <a:t>Relationships make a </a:t>
            </a:r>
            <a:r>
              <a:rPr lang="en-CA" dirty="0" err="1">
                <a:solidFill>
                  <a:srgbClr val="E63D52"/>
                </a:solidFill>
              </a:rPr>
              <a:t>PiT</a:t>
            </a:r>
            <a:r>
              <a:rPr lang="en-CA" dirty="0">
                <a:solidFill>
                  <a:srgbClr val="E63D52"/>
                </a:solidFill>
              </a:rPr>
              <a:t> Count </a:t>
            </a:r>
            <a:r>
              <a:rPr lang="en-CA" dirty="0" smtClean="0">
                <a:solidFill>
                  <a:srgbClr val="E63D52"/>
                </a:solidFill>
              </a:rPr>
              <a:t>Possible</a:t>
            </a:r>
            <a:endParaRPr lang="en-US" dirty="0">
              <a:solidFill>
                <a:srgbClr val="E63D52"/>
              </a:solidFill>
            </a:endParaRPr>
          </a:p>
        </p:txBody>
      </p:sp>
      <p:pic>
        <p:nvPicPr>
          <p:cNvPr id="6" name="Picture 5"/>
          <p:cNvPicPr>
            <a:picLocks noChangeAspect="1"/>
          </p:cNvPicPr>
          <p:nvPr/>
        </p:nvPicPr>
        <p:blipFill>
          <a:blip r:embed="rId3"/>
          <a:stretch>
            <a:fillRect/>
          </a:stretch>
        </p:blipFill>
        <p:spPr>
          <a:xfrm>
            <a:off x="4568433" y="4472326"/>
            <a:ext cx="6840305" cy="1889924"/>
          </a:xfrm>
          <a:prstGeom prst="rect">
            <a:avLst/>
          </a:prstGeom>
        </p:spPr>
      </p:pic>
    </p:spTree>
    <p:extLst>
      <p:ext uri="{BB962C8B-B14F-4D97-AF65-F5344CB8AC3E}">
        <p14:creationId xmlns:p14="http://schemas.microsoft.com/office/powerpoint/2010/main" val="66415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smtClean="0"/>
              <a:t>Can assist in determining your coverage area for the unsheltered enumeration</a:t>
            </a:r>
          </a:p>
          <a:p>
            <a:endParaRPr lang="en-CA" dirty="0" smtClean="0"/>
          </a:p>
          <a:p>
            <a:r>
              <a:rPr lang="en-CA" dirty="0" smtClean="0"/>
              <a:t>May assist in the unsheltered portion of your count</a:t>
            </a:r>
          </a:p>
          <a:p>
            <a:endParaRPr lang="en-CA" dirty="0"/>
          </a:p>
          <a:p>
            <a:r>
              <a:rPr lang="en-CA" dirty="0" smtClean="0"/>
              <a:t>Assist in collecting public systems data, if used</a:t>
            </a:r>
          </a:p>
          <a:p>
            <a:endParaRPr lang="en-CA" dirty="0" smtClean="0"/>
          </a:p>
        </p:txBody>
      </p:sp>
      <p:sp>
        <p:nvSpPr>
          <p:cNvPr id="4" name="Title 1"/>
          <p:cNvSpPr txBox="1">
            <a:spLocks/>
          </p:cNvSpPr>
          <p:nvPr/>
        </p:nvSpPr>
        <p:spPr>
          <a:xfrm>
            <a:off x="609600" y="274639"/>
            <a:ext cx="109728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1" i="0" kern="1200">
                <a:solidFill>
                  <a:schemeClr val="tx1"/>
                </a:solidFill>
                <a:latin typeface="Arial"/>
                <a:ea typeface="+mj-ea"/>
                <a:cs typeface="Verdana"/>
              </a:defRPr>
            </a:lvl1pPr>
          </a:lstStyle>
          <a:p>
            <a:r>
              <a:rPr lang="en-CA" dirty="0" smtClean="0"/>
              <a:t>Local police</a:t>
            </a:r>
            <a:endParaRPr lang="en-CA" dirty="0"/>
          </a:p>
        </p:txBody>
      </p:sp>
    </p:spTree>
    <p:extLst>
      <p:ext uri="{BB962C8B-B14F-4D97-AF65-F5344CB8AC3E}">
        <p14:creationId xmlns:p14="http://schemas.microsoft.com/office/powerpoint/2010/main" val="3936665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Municipal by-law/peace officers</a:t>
            </a:r>
            <a:endParaRPr lang="en-CA" dirty="0"/>
          </a:p>
        </p:txBody>
      </p:sp>
      <p:sp>
        <p:nvSpPr>
          <p:cNvPr id="3" name="Content Placeholder 2"/>
          <p:cNvSpPr>
            <a:spLocks noGrp="1"/>
          </p:cNvSpPr>
          <p:nvPr>
            <p:ph idx="1"/>
          </p:nvPr>
        </p:nvSpPr>
        <p:spPr/>
        <p:txBody>
          <a:bodyPr>
            <a:normAutofit/>
          </a:bodyPr>
          <a:lstStyle/>
          <a:p>
            <a:r>
              <a:rPr lang="en-CA" dirty="0" smtClean="0"/>
              <a:t>Can assist </a:t>
            </a:r>
            <a:r>
              <a:rPr lang="en-CA" dirty="0"/>
              <a:t>in determining your coverage area for the unsheltered enumeration</a:t>
            </a:r>
          </a:p>
          <a:p>
            <a:endParaRPr lang="en-CA" dirty="0"/>
          </a:p>
          <a:p>
            <a:r>
              <a:rPr lang="en-CA" dirty="0"/>
              <a:t>May assist in the unsheltered portion of your count</a:t>
            </a:r>
          </a:p>
          <a:p>
            <a:endParaRPr lang="en-CA" dirty="0"/>
          </a:p>
        </p:txBody>
      </p:sp>
    </p:spTree>
    <p:extLst>
      <p:ext uri="{BB962C8B-B14F-4D97-AF65-F5344CB8AC3E}">
        <p14:creationId xmlns:p14="http://schemas.microsoft.com/office/powerpoint/2010/main" val="1990895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Local and Provincial park authorities</a:t>
            </a:r>
            <a:endParaRPr lang="en-CA" dirty="0"/>
          </a:p>
        </p:txBody>
      </p:sp>
      <p:sp>
        <p:nvSpPr>
          <p:cNvPr id="3" name="Content Placeholder 2"/>
          <p:cNvSpPr>
            <a:spLocks noGrp="1"/>
          </p:cNvSpPr>
          <p:nvPr>
            <p:ph idx="1"/>
          </p:nvPr>
        </p:nvSpPr>
        <p:spPr/>
        <p:txBody>
          <a:bodyPr/>
          <a:lstStyle/>
          <a:p>
            <a:r>
              <a:rPr lang="en-CA" dirty="0" smtClean="0"/>
              <a:t>Can assist </a:t>
            </a:r>
            <a:r>
              <a:rPr lang="en-CA" dirty="0"/>
              <a:t>in determining your coverage area for the unsheltered enumeration</a:t>
            </a:r>
          </a:p>
          <a:p>
            <a:endParaRPr lang="en-CA" dirty="0"/>
          </a:p>
          <a:p>
            <a:r>
              <a:rPr lang="en-CA" dirty="0" smtClean="0"/>
              <a:t>May be able to assist in enumeration </a:t>
            </a:r>
            <a:r>
              <a:rPr lang="en-CA" dirty="0"/>
              <a:t>depending on their level of interest, either by joining teams in enumerating and surveying individuals, or by covering areas your teams can’t get to and using the observational tally to enumerate </a:t>
            </a:r>
            <a:r>
              <a:rPr lang="en-CA" dirty="0" smtClean="0"/>
              <a:t>individuals </a:t>
            </a:r>
            <a:r>
              <a:rPr lang="en-CA" dirty="0"/>
              <a:t>in local </a:t>
            </a:r>
            <a:r>
              <a:rPr lang="en-CA" dirty="0" smtClean="0"/>
              <a:t>parks</a:t>
            </a:r>
            <a:endParaRPr lang="en-CA" dirty="0"/>
          </a:p>
        </p:txBody>
      </p:sp>
    </p:spTree>
    <p:extLst>
      <p:ext uri="{BB962C8B-B14F-4D97-AF65-F5344CB8AC3E}">
        <p14:creationId xmlns:p14="http://schemas.microsoft.com/office/powerpoint/2010/main" val="407346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Municipal parking authorities</a:t>
            </a:r>
            <a:endParaRPr lang="en-CA" dirty="0"/>
          </a:p>
        </p:txBody>
      </p:sp>
      <p:sp>
        <p:nvSpPr>
          <p:cNvPr id="3" name="Content Placeholder 2"/>
          <p:cNvSpPr>
            <a:spLocks noGrp="1"/>
          </p:cNvSpPr>
          <p:nvPr>
            <p:ph idx="1"/>
          </p:nvPr>
        </p:nvSpPr>
        <p:spPr/>
        <p:txBody>
          <a:bodyPr/>
          <a:lstStyle/>
          <a:p>
            <a:r>
              <a:rPr lang="en-CA" dirty="0"/>
              <a:t>May be able to assist in </a:t>
            </a:r>
            <a:r>
              <a:rPr lang="en-CA" dirty="0" smtClean="0"/>
              <a:t>enumeration in municipal parking lots and parking structures that may not be accessible to the public</a:t>
            </a:r>
          </a:p>
          <a:p>
            <a:r>
              <a:rPr lang="en-CA" dirty="0" smtClean="0"/>
              <a:t>You </a:t>
            </a:r>
            <a:r>
              <a:rPr lang="en-CA" dirty="0"/>
              <a:t>may be able to engage the parking authority to have its staff do an enumeration with the observational tally sheet or screening questions when they do their regular nightly rounds of their </a:t>
            </a:r>
            <a:r>
              <a:rPr lang="en-CA" dirty="0" smtClean="0"/>
              <a:t>lots/facilities</a:t>
            </a:r>
            <a:endParaRPr lang="en-CA" dirty="0"/>
          </a:p>
        </p:txBody>
      </p:sp>
    </p:spTree>
    <p:extLst>
      <p:ext uri="{BB962C8B-B14F-4D97-AF65-F5344CB8AC3E}">
        <p14:creationId xmlns:p14="http://schemas.microsoft.com/office/powerpoint/2010/main" val="241232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University &amp; college campus authorities</a:t>
            </a:r>
            <a:endParaRPr lang="en-CA" dirty="0"/>
          </a:p>
        </p:txBody>
      </p:sp>
      <p:sp>
        <p:nvSpPr>
          <p:cNvPr id="3" name="Content Placeholder 2"/>
          <p:cNvSpPr>
            <a:spLocks noGrp="1"/>
          </p:cNvSpPr>
          <p:nvPr>
            <p:ph idx="1"/>
          </p:nvPr>
        </p:nvSpPr>
        <p:spPr/>
        <p:txBody>
          <a:bodyPr>
            <a:normAutofit fontScale="92500"/>
          </a:bodyPr>
          <a:lstStyle/>
          <a:p>
            <a:r>
              <a:rPr lang="en-CA" dirty="0" smtClean="0"/>
              <a:t>Campus security an </a:t>
            </a:r>
            <a:r>
              <a:rPr lang="en-CA" dirty="0"/>
              <a:t>assist in determining your coverage area for the unsheltered enumeration</a:t>
            </a:r>
          </a:p>
          <a:p>
            <a:pPr marL="0" indent="0">
              <a:buNone/>
            </a:pPr>
            <a:endParaRPr lang="en-CA" dirty="0"/>
          </a:p>
          <a:p>
            <a:r>
              <a:rPr lang="en-CA" dirty="0" smtClean="0"/>
              <a:t>Unsheltered enumeration: </a:t>
            </a:r>
            <a:r>
              <a:rPr lang="en-CA" dirty="0"/>
              <a:t>They may also be able to assist in enumeration, depending on their level of interest, either by joining teams in enumerating and surveying individuals, or by covering areas your teams can’t get to and using the observational tally to enumerate folks that they find during their regular rounds on campus on the night of the count</a:t>
            </a:r>
            <a:r>
              <a:rPr lang="en-CA" dirty="0" smtClean="0"/>
              <a:t>.</a:t>
            </a:r>
            <a:endParaRPr lang="en-CA" dirty="0"/>
          </a:p>
        </p:txBody>
      </p:sp>
    </p:spTree>
    <p:extLst>
      <p:ext uri="{BB962C8B-B14F-4D97-AF65-F5344CB8AC3E}">
        <p14:creationId xmlns:p14="http://schemas.microsoft.com/office/powerpoint/2010/main" val="14563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Railroad authorities</a:t>
            </a:r>
            <a:endParaRPr lang="en-CA" dirty="0"/>
          </a:p>
        </p:txBody>
      </p:sp>
      <p:sp>
        <p:nvSpPr>
          <p:cNvPr id="3" name="Content Placeholder 2"/>
          <p:cNvSpPr>
            <a:spLocks noGrp="1"/>
          </p:cNvSpPr>
          <p:nvPr>
            <p:ph idx="1"/>
          </p:nvPr>
        </p:nvSpPr>
        <p:spPr/>
        <p:txBody>
          <a:bodyPr/>
          <a:lstStyle/>
          <a:p>
            <a:r>
              <a:rPr lang="en-CA" dirty="0" smtClean="0"/>
              <a:t>For coverage along railroad tracks</a:t>
            </a:r>
          </a:p>
          <a:p>
            <a:pPr lvl="1"/>
            <a:r>
              <a:rPr lang="en-CA" dirty="0"/>
              <a:t>Some areas along railroad tracks may not be publicly accessible to enumeration/survey teams. Sending folks to these areas may also pose a danger. You can try to engage with locals in the railroad authority to help you cover areas adjoining railroad tracks. They could use the observational tally sheet to enumerate individuals that they encounter on the count night</a:t>
            </a:r>
            <a:r>
              <a:rPr lang="en-CA" dirty="0" smtClean="0"/>
              <a:t>.</a:t>
            </a:r>
            <a:endParaRPr lang="en-CA" dirty="0"/>
          </a:p>
        </p:txBody>
      </p:sp>
    </p:spTree>
    <p:extLst>
      <p:ext uri="{BB962C8B-B14F-4D97-AF65-F5344CB8AC3E}">
        <p14:creationId xmlns:p14="http://schemas.microsoft.com/office/powerpoint/2010/main" val="3686709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Local businesses</a:t>
            </a:r>
            <a:endParaRPr lang="en-CA" dirty="0"/>
          </a:p>
        </p:txBody>
      </p:sp>
      <p:sp>
        <p:nvSpPr>
          <p:cNvPr id="3" name="Content Placeholder 2"/>
          <p:cNvSpPr>
            <a:spLocks noGrp="1"/>
          </p:cNvSpPr>
          <p:nvPr>
            <p:ph idx="1"/>
          </p:nvPr>
        </p:nvSpPr>
        <p:spPr/>
        <p:txBody>
          <a:bodyPr/>
          <a:lstStyle/>
          <a:p>
            <a:r>
              <a:rPr lang="en-CA" dirty="0" smtClean="0"/>
              <a:t>Supplies for volunteers, such as </a:t>
            </a:r>
            <a:r>
              <a:rPr lang="en-CA" dirty="0"/>
              <a:t>clipboards, backpacks, hand sanitizer, maps, masks, flashlights, </a:t>
            </a:r>
            <a:r>
              <a:rPr lang="en-CA" dirty="0" err="1" smtClean="0"/>
              <a:t>etc</a:t>
            </a:r>
            <a:r>
              <a:rPr lang="en-CA" dirty="0" smtClean="0"/>
              <a:t> </a:t>
            </a:r>
          </a:p>
          <a:p>
            <a:endParaRPr lang="en-CA" dirty="0" smtClean="0"/>
          </a:p>
          <a:p>
            <a:r>
              <a:rPr lang="en-CA" dirty="0" smtClean="0"/>
              <a:t>Supplies for engagement gifts and honoraria, such as </a:t>
            </a:r>
            <a:r>
              <a:rPr lang="en-CA" dirty="0"/>
              <a:t>gift cards, bus tickets, hygiene kits, masks, snacks, </a:t>
            </a:r>
            <a:r>
              <a:rPr lang="en-CA" dirty="0" err="1"/>
              <a:t>etc</a:t>
            </a:r>
            <a:endParaRPr lang="en-CA" dirty="0"/>
          </a:p>
          <a:p>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16</a:t>
            </a:fld>
            <a:endParaRPr lang="en-US"/>
          </a:p>
        </p:txBody>
      </p:sp>
    </p:spTree>
    <p:extLst>
      <p:ext uri="{BB962C8B-B14F-4D97-AF65-F5344CB8AC3E}">
        <p14:creationId xmlns:p14="http://schemas.microsoft.com/office/powerpoint/2010/main" val="2440307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After the Count</a:t>
            </a:r>
            <a:endParaRPr lang="en-CA" dirty="0"/>
          </a:p>
        </p:txBody>
      </p:sp>
      <p:sp>
        <p:nvSpPr>
          <p:cNvPr id="3" name="Content Placeholder 2"/>
          <p:cNvSpPr>
            <a:spLocks noGrp="1"/>
          </p:cNvSpPr>
          <p:nvPr>
            <p:ph idx="1"/>
          </p:nvPr>
        </p:nvSpPr>
        <p:spPr/>
        <p:txBody>
          <a:bodyPr/>
          <a:lstStyle/>
          <a:p>
            <a:r>
              <a:rPr lang="en-CA" dirty="0" smtClean="0"/>
              <a:t>Follow up for data</a:t>
            </a:r>
          </a:p>
          <a:p>
            <a:endParaRPr lang="en-CA" dirty="0"/>
          </a:p>
          <a:p>
            <a:r>
              <a:rPr lang="en-CA" dirty="0" smtClean="0"/>
              <a:t>Debrief with partners about the count process</a:t>
            </a:r>
          </a:p>
          <a:p>
            <a:endParaRPr lang="en-CA" dirty="0"/>
          </a:p>
          <a:p>
            <a:r>
              <a:rPr lang="en-CA" dirty="0" smtClean="0"/>
              <a:t>Share preliminary results with some partners</a:t>
            </a:r>
          </a:p>
          <a:p>
            <a:endParaRPr lang="en-CA" dirty="0"/>
          </a:p>
          <a:p>
            <a:r>
              <a:rPr lang="en-CA" dirty="0" smtClean="0"/>
              <a:t>Share final results </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17</a:t>
            </a:fld>
            <a:endParaRPr lang="en-US"/>
          </a:p>
        </p:txBody>
      </p:sp>
    </p:spTree>
    <p:extLst>
      <p:ext uri="{BB962C8B-B14F-4D97-AF65-F5344CB8AC3E}">
        <p14:creationId xmlns:p14="http://schemas.microsoft.com/office/powerpoint/2010/main" val="2117269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 more information</a:t>
            </a:r>
            <a:endParaRPr lang="en-CA" dirty="0"/>
          </a:p>
        </p:txBody>
      </p:sp>
      <p:sp>
        <p:nvSpPr>
          <p:cNvPr id="3" name="Content Placeholder 2"/>
          <p:cNvSpPr>
            <a:spLocks noGrp="1"/>
          </p:cNvSpPr>
          <p:nvPr>
            <p:ph idx="1"/>
          </p:nvPr>
        </p:nvSpPr>
        <p:spPr/>
        <p:txBody>
          <a:bodyPr/>
          <a:lstStyle/>
          <a:p>
            <a:r>
              <a:rPr lang="en-CA" dirty="0" smtClean="0"/>
              <a:t>See the </a:t>
            </a:r>
            <a:r>
              <a:rPr lang="en-CA" dirty="0" err="1" smtClean="0"/>
              <a:t>PiT</a:t>
            </a:r>
            <a:r>
              <a:rPr lang="en-CA" dirty="0" smtClean="0"/>
              <a:t> Count </a:t>
            </a:r>
            <a:r>
              <a:rPr lang="en-CA" dirty="0" smtClean="0">
                <a:hlinkClick r:id="rId2"/>
              </a:rPr>
              <a:t>Toolkit</a:t>
            </a:r>
            <a:r>
              <a:rPr lang="en-CA" dirty="0" smtClean="0"/>
              <a:t> for more detail on how to involve partners</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18</a:t>
            </a:fld>
            <a:endParaRPr lang="en-US"/>
          </a:p>
        </p:txBody>
      </p:sp>
    </p:spTree>
    <p:extLst>
      <p:ext uri="{BB962C8B-B14F-4D97-AF65-F5344CB8AC3E}">
        <p14:creationId xmlns:p14="http://schemas.microsoft.com/office/powerpoint/2010/main" val="3359374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877934" y="2235811"/>
            <a:ext cx="6603524" cy="2804275"/>
          </a:xfrm>
        </p:spPr>
        <p:txBody>
          <a:bodyPr anchor="t">
            <a:noAutofit/>
          </a:bodyPr>
          <a:lstStyle/>
          <a:p>
            <a:pPr algn="ctr">
              <a:lnSpc>
                <a:spcPts val="4320"/>
              </a:lnSpc>
            </a:pPr>
            <a:r>
              <a:rPr lang="en-US" dirty="0" smtClean="0"/>
              <a:t>Who else have you partnered with on a </a:t>
            </a:r>
            <a:r>
              <a:rPr lang="en-US" dirty="0" err="1" smtClean="0"/>
              <a:t>PiT</a:t>
            </a:r>
            <a:r>
              <a:rPr lang="en-US" dirty="0" smtClean="0"/>
              <a:t> Count?</a:t>
            </a:r>
            <a:br>
              <a:rPr lang="en-US" dirty="0" smtClean="0"/>
            </a:br>
            <a:r>
              <a:rPr lang="en-US" dirty="0" smtClean="0"/>
              <a:t/>
            </a:r>
            <a:br>
              <a:rPr lang="en-US" dirty="0" smtClean="0"/>
            </a:br>
            <a:r>
              <a:rPr lang="en-CA" b="0" dirty="0" smtClean="0">
                <a:solidFill>
                  <a:srgbClr val="8E2B3F"/>
                </a:solidFill>
              </a:rPr>
              <a:t>Questions?</a:t>
            </a:r>
            <a:br>
              <a:rPr lang="en-CA" b="0" dirty="0" smtClean="0">
                <a:solidFill>
                  <a:srgbClr val="8E2B3F"/>
                </a:solidFill>
              </a:rPr>
            </a:br>
            <a:r>
              <a:rPr lang="en-CA" b="0" dirty="0" smtClean="0">
                <a:solidFill>
                  <a:srgbClr val="8E2B3F"/>
                </a:solidFill>
              </a:rPr>
              <a:t>Comments</a:t>
            </a:r>
            <a:r>
              <a:rPr lang="en-CA" b="0" dirty="0">
                <a:solidFill>
                  <a:srgbClr val="8E2B3F"/>
                </a:solidFill>
              </a:rPr>
              <a:t>?</a:t>
            </a:r>
            <a:br>
              <a:rPr lang="en-CA" b="0" dirty="0">
                <a:solidFill>
                  <a:srgbClr val="8E2B3F"/>
                </a:solidFill>
              </a:rPr>
            </a:br>
            <a:endParaRPr lang="en-US" b="0" dirty="0"/>
          </a:p>
        </p:txBody>
      </p:sp>
      <p:sp>
        <p:nvSpPr>
          <p:cNvPr id="5" name="Content Placeholder 2"/>
          <p:cNvSpPr txBox="1">
            <a:spLocks/>
          </p:cNvSpPr>
          <p:nvPr/>
        </p:nvSpPr>
        <p:spPr>
          <a:xfrm>
            <a:off x="1887987" y="1651250"/>
            <a:ext cx="8620219" cy="436781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None/>
            </a:pPr>
            <a:endParaRPr lang="en-CA" sz="2400" b="1" dirty="0">
              <a:solidFill>
                <a:srgbClr val="7A82AA"/>
              </a:solidFill>
            </a:endParaRPr>
          </a:p>
          <a:p>
            <a:pPr marL="0" indent="0">
              <a:spcBef>
                <a:spcPts val="1200"/>
              </a:spcBef>
              <a:buNone/>
            </a:pPr>
            <a:endParaRPr lang="en-CA" sz="2400" b="1" dirty="0">
              <a:solidFill>
                <a:srgbClr val="7A82AA"/>
              </a:solidFill>
            </a:endParaRPr>
          </a:p>
          <a:p>
            <a:pPr marL="0" indent="0">
              <a:spcBef>
                <a:spcPts val="1200"/>
              </a:spcBef>
              <a:buNone/>
            </a:pPr>
            <a:endParaRPr lang="en-CA" sz="2400" b="1" dirty="0">
              <a:solidFill>
                <a:srgbClr val="7A82AA"/>
              </a:solidFill>
            </a:endParaRPr>
          </a:p>
        </p:txBody>
      </p:sp>
      <p:sp>
        <p:nvSpPr>
          <p:cNvPr id="10" name="Title 1"/>
          <p:cNvSpPr txBox="1">
            <a:spLocks/>
          </p:cNvSpPr>
          <p:nvPr/>
        </p:nvSpPr>
        <p:spPr>
          <a:xfrm>
            <a:off x="711696" y="474173"/>
            <a:ext cx="10972800" cy="575945"/>
          </a:xfrm>
          <a:prstGeom prst="rect">
            <a:avLst/>
          </a:prstGeom>
          <a:solidFill>
            <a:srgbClr val="75CED6"/>
          </a:solidFill>
        </p:spPr>
        <p:txBody>
          <a:bodyPr vert="horz" lIns="91440" tIns="45720" rIns="91440" bIns="45720" rtlCol="0" anchor="t">
            <a:noAutofit/>
          </a:bodyPr>
          <a:lstStyle>
            <a:lvl1pPr algn="l" defTabSz="457200" rtl="0" eaLnBrk="1" latinLnBrk="0" hangingPunct="1">
              <a:spcBef>
                <a:spcPct val="0"/>
              </a:spcBef>
              <a:buNone/>
              <a:defRPr sz="3600" b="1" i="0" kern="1200">
                <a:solidFill>
                  <a:srgbClr val="7A82AA"/>
                </a:solidFill>
                <a:latin typeface="Arial"/>
                <a:ea typeface="+mj-ea"/>
                <a:cs typeface="Arial"/>
              </a:defRPr>
            </a:lvl1pPr>
          </a:lstStyle>
          <a:p>
            <a:pPr>
              <a:lnSpc>
                <a:spcPts val="4320"/>
              </a:lnSpc>
              <a:tabLst>
                <a:tab pos="8068860" algn="r"/>
              </a:tabLst>
            </a:pPr>
            <a:r>
              <a:rPr lang="en-US" sz="2800" dirty="0">
                <a:solidFill>
                  <a:schemeClr val="tx1"/>
                </a:solidFill>
              </a:rPr>
              <a:t>Everyone Counts </a:t>
            </a:r>
            <a:r>
              <a:rPr lang="en-US" sz="2800" dirty="0" smtClean="0">
                <a:solidFill>
                  <a:schemeClr val="tx1"/>
                </a:solidFill>
              </a:rPr>
              <a:t>2021</a:t>
            </a:r>
            <a:r>
              <a:rPr lang="en-US" sz="2800" dirty="0">
                <a:solidFill>
                  <a:srgbClr val="C3D941"/>
                </a:solidFill>
              </a:rPr>
              <a:t>	</a:t>
            </a:r>
            <a:endParaRPr lang="en-US" sz="32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696" y="4329733"/>
            <a:ext cx="1700698" cy="1499028"/>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4237" y="3648975"/>
            <a:ext cx="3047997" cy="2285998"/>
          </a:xfrm>
          <a:prstGeom prst="rect">
            <a:avLst/>
          </a:prstGeom>
        </p:spPr>
      </p:pic>
    </p:spTree>
    <p:extLst>
      <p:ext uri="{BB962C8B-B14F-4D97-AF65-F5344CB8AC3E}">
        <p14:creationId xmlns:p14="http://schemas.microsoft.com/office/powerpoint/2010/main" val="992475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Engaging with partners: Outline</a:t>
            </a:r>
            <a:endParaRPr lang="en-CA" dirty="0"/>
          </a:p>
        </p:txBody>
      </p:sp>
      <p:sp>
        <p:nvSpPr>
          <p:cNvPr id="3" name="Content Placeholder 2"/>
          <p:cNvSpPr>
            <a:spLocks noGrp="1"/>
          </p:cNvSpPr>
          <p:nvPr>
            <p:ph idx="1"/>
          </p:nvPr>
        </p:nvSpPr>
        <p:spPr/>
        <p:txBody>
          <a:bodyPr>
            <a:normAutofit lnSpcReduction="10000"/>
          </a:bodyPr>
          <a:lstStyle/>
          <a:p>
            <a:r>
              <a:rPr lang="en-CA" dirty="0" err="1" smtClean="0"/>
              <a:t>PiT</a:t>
            </a:r>
            <a:r>
              <a:rPr lang="en-CA" dirty="0" smtClean="0"/>
              <a:t> Count Committee</a:t>
            </a:r>
          </a:p>
          <a:p>
            <a:endParaRPr lang="en-CA" dirty="0"/>
          </a:p>
          <a:p>
            <a:pPr lvl="1">
              <a:buFont typeface="Arial" panose="020B0604020202020204" pitchFamily="34" charset="0"/>
              <a:buChar char="•"/>
            </a:pPr>
            <a:r>
              <a:rPr lang="en-CA" sz="3000" dirty="0" smtClean="0"/>
              <a:t>Homeless-serving sector partners, including those that focus on priority populations </a:t>
            </a:r>
          </a:p>
          <a:p>
            <a:endParaRPr lang="en-CA" dirty="0"/>
          </a:p>
          <a:p>
            <a:pPr lvl="2"/>
            <a:r>
              <a:rPr lang="en-CA" sz="2800" dirty="0" smtClean="0"/>
              <a:t>Municipal authorities (including police &amp; bylaw, parks, parking)</a:t>
            </a:r>
          </a:p>
          <a:p>
            <a:endParaRPr lang="en-CA" dirty="0" smtClean="0"/>
          </a:p>
          <a:p>
            <a:pPr lvl="3">
              <a:buFont typeface="Arial" panose="020B0604020202020204" pitchFamily="34" charset="0"/>
              <a:buChar char="•"/>
            </a:pPr>
            <a:r>
              <a:rPr lang="en-CA" sz="2600" dirty="0" smtClean="0"/>
              <a:t>Public entities (including universities and railroad authorities)</a:t>
            </a:r>
            <a:endParaRPr lang="en-CA" sz="2600" dirty="0"/>
          </a:p>
        </p:txBody>
      </p:sp>
      <p:sp>
        <p:nvSpPr>
          <p:cNvPr id="4" name="Slide Number Placeholder 3"/>
          <p:cNvSpPr>
            <a:spLocks noGrp="1"/>
          </p:cNvSpPr>
          <p:nvPr>
            <p:ph type="sldNum" sz="quarter" idx="12"/>
          </p:nvPr>
        </p:nvSpPr>
        <p:spPr/>
        <p:txBody>
          <a:bodyPr/>
          <a:lstStyle/>
          <a:p>
            <a:fld id="{2E86C063-E22E-2E4C-A523-54089486E38F}" type="slidenum">
              <a:rPr lang="en-US" smtClean="0"/>
              <a:t>2</a:t>
            </a:fld>
            <a:endParaRPr lang="en-US"/>
          </a:p>
        </p:txBody>
      </p:sp>
    </p:spTree>
    <p:extLst>
      <p:ext uri="{BB962C8B-B14F-4D97-AF65-F5344CB8AC3E}">
        <p14:creationId xmlns:p14="http://schemas.microsoft.com/office/powerpoint/2010/main" val="1100103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PiT</a:t>
            </a:r>
            <a:r>
              <a:rPr lang="en-CA" dirty="0" smtClean="0"/>
              <a:t> Count Committee</a:t>
            </a:r>
            <a:endParaRPr lang="en-CA" dirty="0"/>
          </a:p>
        </p:txBody>
      </p:sp>
      <p:sp>
        <p:nvSpPr>
          <p:cNvPr id="3" name="Content Placeholder 2"/>
          <p:cNvSpPr>
            <a:spLocks noGrp="1"/>
          </p:cNvSpPr>
          <p:nvPr>
            <p:ph idx="1"/>
          </p:nvPr>
        </p:nvSpPr>
        <p:spPr/>
        <p:txBody>
          <a:bodyPr/>
          <a:lstStyle/>
          <a:p>
            <a:pPr marL="0" indent="0">
              <a:buNone/>
            </a:pPr>
            <a:r>
              <a:rPr lang="en-CA" dirty="0" smtClean="0"/>
              <a:t>Folks to consider:</a:t>
            </a:r>
          </a:p>
          <a:p>
            <a:r>
              <a:rPr lang="en-CA" dirty="0" smtClean="0"/>
              <a:t>Community Entity (CE)</a:t>
            </a:r>
            <a:endParaRPr lang="en-CA" dirty="0" smtClean="0"/>
          </a:p>
          <a:p>
            <a:r>
              <a:rPr lang="en-CA" dirty="0"/>
              <a:t>Indigenous Homelessness CE</a:t>
            </a:r>
          </a:p>
          <a:p>
            <a:r>
              <a:rPr lang="en-CA" dirty="0" smtClean="0"/>
              <a:t>Community Advisory Board (CAB)</a:t>
            </a:r>
            <a:endParaRPr lang="en-CA" dirty="0" smtClean="0"/>
          </a:p>
          <a:p>
            <a:r>
              <a:rPr lang="en-CA" dirty="0" smtClean="0"/>
              <a:t>Indigenous </a:t>
            </a:r>
            <a:r>
              <a:rPr lang="en-CA" dirty="0"/>
              <a:t>Homelessness </a:t>
            </a:r>
            <a:r>
              <a:rPr lang="en-CA" dirty="0" smtClean="0"/>
              <a:t>CAB</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3</a:t>
            </a:fld>
            <a:endParaRPr lang="en-US"/>
          </a:p>
        </p:txBody>
      </p:sp>
    </p:spTree>
    <p:extLst>
      <p:ext uri="{BB962C8B-B14F-4D97-AF65-F5344CB8AC3E}">
        <p14:creationId xmlns:p14="http://schemas.microsoft.com/office/powerpoint/2010/main" val="1796963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Local Indigenous Organizations and Elders</a:t>
            </a:r>
            <a:endParaRPr lang="en-CA" dirty="0"/>
          </a:p>
        </p:txBody>
      </p:sp>
      <p:sp>
        <p:nvSpPr>
          <p:cNvPr id="3" name="Content Placeholder 2"/>
          <p:cNvSpPr>
            <a:spLocks noGrp="1"/>
          </p:cNvSpPr>
          <p:nvPr>
            <p:ph idx="1"/>
          </p:nvPr>
        </p:nvSpPr>
        <p:spPr/>
        <p:txBody>
          <a:bodyPr/>
          <a:lstStyle/>
          <a:p>
            <a:r>
              <a:rPr lang="en-CA" dirty="0" smtClean="0"/>
              <a:t>Friendship centres</a:t>
            </a:r>
          </a:p>
          <a:p>
            <a:endParaRPr lang="en-CA" dirty="0"/>
          </a:p>
          <a:p>
            <a:r>
              <a:rPr lang="en-CA" dirty="0" smtClean="0"/>
              <a:t>Indigenous specific service providers </a:t>
            </a:r>
          </a:p>
          <a:p>
            <a:endParaRPr lang="en-CA" dirty="0"/>
          </a:p>
          <a:p>
            <a:r>
              <a:rPr lang="en-CA" dirty="0" smtClean="0"/>
              <a:t>Elders</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4</a:t>
            </a:fld>
            <a:endParaRPr lang="en-US"/>
          </a:p>
        </p:txBody>
      </p:sp>
    </p:spTree>
    <p:extLst>
      <p:ext uri="{BB962C8B-B14F-4D97-AF65-F5344CB8AC3E}">
        <p14:creationId xmlns:p14="http://schemas.microsoft.com/office/powerpoint/2010/main" val="383646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Local academics &amp; students</a:t>
            </a:r>
            <a:endParaRPr lang="en-CA" dirty="0"/>
          </a:p>
        </p:txBody>
      </p:sp>
      <p:sp>
        <p:nvSpPr>
          <p:cNvPr id="3" name="Content Placeholder 2"/>
          <p:cNvSpPr>
            <a:spLocks noGrp="1"/>
          </p:cNvSpPr>
          <p:nvPr>
            <p:ph idx="1"/>
          </p:nvPr>
        </p:nvSpPr>
        <p:spPr/>
        <p:txBody>
          <a:bodyPr/>
          <a:lstStyle/>
          <a:p>
            <a:pPr marL="0" indent="0">
              <a:buNone/>
            </a:pPr>
            <a:r>
              <a:rPr lang="en-CA" dirty="0" smtClean="0"/>
              <a:t>Can be engaged to help:</a:t>
            </a:r>
          </a:p>
          <a:p>
            <a:endParaRPr lang="en-CA" dirty="0"/>
          </a:p>
          <a:p>
            <a:r>
              <a:rPr lang="en-CA" dirty="0" smtClean="0"/>
              <a:t>Define search areas, especially if a sampling approach is used</a:t>
            </a:r>
          </a:p>
          <a:p>
            <a:endParaRPr lang="en-CA" dirty="0" smtClean="0"/>
          </a:p>
          <a:p>
            <a:r>
              <a:rPr lang="en-CA" dirty="0" smtClean="0"/>
              <a:t>Analyze data </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5</a:t>
            </a:fld>
            <a:endParaRPr lang="en-US"/>
          </a:p>
        </p:txBody>
      </p:sp>
    </p:spTree>
    <p:extLst>
      <p:ext uri="{BB962C8B-B14F-4D97-AF65-F5344CB8AC3E}">
        <p14:creationId xmlns:p14="http://schemas.microsoft.com/office/powerpoint/2010/main" val="1940652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977"/>
            <a:ext cx="10515600" cy="1371711"/>
          </a:xfrm>
        </p:spPr>
        <p:txBody>
          <a:bodyPr>
            <a:noAutofit/>
          </a:bodyPr>
          <a:lstStyle/>
          <a:p>
            <a:r>
              <a:rPr lang="en-CA" dirty="0" smtClean="0"/>
              <a:t>Local public health officials/Local health authority</a:t>
            </a:r>
            <a:endParaRPr lang="en-CA" dirty="0"/>
          </a:p>
        </p:txBody>
      </p:sp>
      <p:sp>
        <p:nvSpPr>
          <p:cNvPr id="3" name="Content Placeholder 2"/>
          <p:cNvSpPr>
            <a:spLocks noGrp="1"/>
          </p:cNvSpPr>
          <p:nvPr>
            <p:ph idx="1"/>
          </p:nvPr>
        </p:nvSpPr>
        <p:spPr/>
        <p:txBody>
          <a:bodyPr/>
          <a:lstStyle/>
          <a:p>
            <a:pPr marL="0" indent="0">
              <a:buNone/>
            </a:pPr>
            <a:r>
              <a:rPr lang="en-CA" dirty="0"/>
              <a:t>Can be engaged to help</a:t>
            </a:r>
            <a:r>
              <a:rPr lang="en-CA" dirty="0" smtClean="0"/>
              <a:t>:</a:t>
            </a:r>
          </a:p>
          <a:p>
            <a:r>
              <a:rPr lang="en-CA" dirty="0" smtClean="0"/>
              <a:t>Normally, health care workers provide support at HQ for volunteers and for individuals they encounter who may need medical assistance (but less assistance than 911)</a:t>
            </a:r>
            <a:endParaRPr lang="en-CA" dirty="0"/>
          </a:p>
          <a:p>
            <a:r>
              <a:rPr lang="en-CA" dirty="0" smtClean="0"/>
              <a:t>This year, they can help in planning – determining the approach you take, and making plans to ensure safety</a:t>
            </a:r>
          </a:p>
          <a:p>
            <a:r>
              <a:rPr lang="en-CA" dirty="0" smtClean="0"/>
              <a:t>Help coordinate COVID test bookings for clients who request help in doing that</a:t>
            </a:r>
            <a:endParaRPr lang="en-CA" dirty="0"/>
          </a:p>
        </p:txBody>
      </p:sp>
    </p:spTree>
    <p:extLst>
      <p:ext uri="{BB962C8B-B14F-4D97-AF65-F5344CB8AC3E}">
        <p14:creationId xmlns:p14="http://schemas.microsoft.com/office/powerpoint/2010/main" val="1945846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dirty="0" smtClean="0"/>
              <a:t>A point person at each facility can:</a:t>
            </a:r>
          </a:p>
          <a:p>
            <a:pPr marL="0" indent="0">
              <a:buNone/>
            </a:pPr>
            <a:endParaRPr lang="en-CA" dirty="0" smtClean="0"/>
          </a:p>
          <a:p>
            <a:r>
              <a:rPr lang="en-CA" dirty="0"/>
              <a:t>S</a:t>
            </a:r>
            <a:r>
              <a:rPr lang="en-CA" dirty="0" smtClean="0"/>
              <a:t>upply data for sheltered enumeration</a:t>
            </a:r>
          </a:p>
          <a:p>
            <a:endParaRPr lang="en-CA" dirty="0" smtClean="0"/>
          </a:p>
          <a:p>
            <a:r>
              <a:rPr lang="en-CA" dirty="0" smtClean="0"/>
              <a:t>Facilitate in-shelter survey administration</a:t>
            </a:r>
            <a:endParaRPr lang="en-CA" dirty="0"/>
          </a:p>
        </p:txBody>
      </p:sp>
      <p:sp>
        <p:nvSpPr>
          <p:cNvPr id="5" name="Title 1"/>
          <p:cNvSpPr txBox="1">
            <a:spLocks/>
          </p:cNvSpPr>
          <p:nvPr/>
        </p:nvSpPr>
        <p:spPr>
          <a:xfrm>
            <a:off x="762000" y="427039"/>
            <a:ext cx="109728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1" i="0" kern="1200">
                <a:solidFill>
                  <a:schemeClr val="tx1"/>
                </a:solidFill>
                <a:latin typeface="Arial"/>
                <a:ea typeface="+mj-ea"/>
                <a:cs typeface="Verdana"/>
              </a:defRPr>
            </a:lvl1pPr>
          </a:lstStyle>
          <a:p>
            <a:r>
              <a:rPr lang="en-CA" dirty="0" smtClean="0"/>
              <a:t>Shelter Providers</a:t>
            </a:r>
            <a:endParaRPr lang="en-CA" dirty="0"/>
          </a:p>
        </p:txBody>
      </p:sp>
    </p:spTree>
    <p:extLst>
      <p:ext uri="{BB962C8B-B14F-4D97-AF65-F5344CB8AC3E}">
        <p14:creationId xmlns:p14="http://schemas.microsoft.com/office/powerpoint/2010/main" val="2022544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Transitional housing program providers</a:t>
            </a:r>
            <a:endParaRPr lang="en-CA" dirty="0"/>
          </a:p>
        </p:txBody>
      </p:sp>
      <p:sp>
        <p:nvSpPr>
          <p:cNvPr id="3" name="Content Placeholder 2"/>
          <p:cNvSpPr>
            <a:spLocks noGrp="1"/>
          </p:cNvSpPr>
          <p:nvPr>
            <p:ph idx="1"/>
          </p:nvPr>
        </p:nvSpPr>
        <p:spPr/>
        <p:txBody>
          <a:bodyPr>
            <a:normAutofit/>
          </a:bodyPr>
          <a:lstStyle/>
          <a:p>
            <a:r>
              <a:rPr lang="en-CA" dirty="0" smtClean="0"/>
              <a:t>Also referred to as short-term supportive housing</a:t>
            </a:r>
          </a:p>
          <a:p>
            <a:endParaRPr lang="en-CA" dirty="0"/>
          </a:p>
          <a:p>
            <a:r>
              <a:rPr lang="en-CA" dirty="0" smtClean="0"/>
              <a:t>Similar process as with shelter providers</a:t>
            </a:r>
          </a:p>
          <a:p>
            <a:endParaRPr lang="en-CA" dirty="0" smtClean="0"/>
          </a:p>
          <a:p>
            <a:r>
              <a:rPr lang="en-CA" dirty="0"/>
              <a:t>Supply data for sheltered enumeration</a:t>
            </a:r>
          </a:p>
          <a:p>
            <a:endParaRPr lang="en-CA" dirty="0"/>
          </a:p>
          <a:p>
            <a:r>
              <a:rPr lang="en-CA" dirty="0"/>
              <a:t>Facilitate </a:t>
            </a:r>
            <a:r>
              <a:rPr lang="en-CA" dirty="0" smtClean="0"/>
              <a:t>in-site </a:t>
            </a:r>
            <a:r>
              <a:rPr lang="en-CA" dirty="0"/>
              <a:t>survey </a:t>
            </a:r>
            <a:r>
              <a:rPr lang="en-CA" dirty="0" smtClean="0"/>
              <a:t>administration</a:t>
            </a:r>
            <a:endParaRPr lang="en-CA" dirty="0"/>
          </a:p>
          <a:p>
            <a:endParaRPr lang="en-CA" dirty="0"/>
          </a:p>
        </p:txBody>
      </p:sp>
    </p:spTree>
    <p:extLst>
      <p:ext uri="{BB962C8B-B14F-4D97-AF65-F5344CB8AC3E}">
        <p14:creationId xmlns:p14="http://schemas.microsoft.com/office/powerpoint/2010/main" val="281410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Homeless Outreach Teams</a:t>
            </a:r>
            <a:endParaRPr lang="en-CA" dirty="0"/>
          </a:p>
        </p:txBody>
      </p:sp>
      <p:sp>
        <p:nvSpPr>
          <p:cNvPr id="3" name="Content Placeholder 2"/>
          <p:cNvSpPr>
            <a:spLocks noGrp="1"/>
          </p:cNvSpPr>
          <p:nvPr>
            <p:ph idx="1"/>
          </p:nvPr>
        </p:nvSpPr>
        <p:spPr/>
        <p:txBody>
          <a:bodyPr>
            <a:normAutofit lnSpcReduction="10000"/>
          </a:bodyPr>
          <a:lstStyle/>
          <a:p>
            <a:r>
              <a:rPr lang="en-CA" dirty="0" smtClean="0"/>
              <a:t>Critical in determining coverage areas for unsheltered portion of the count</a:t>
            </a:r>
          </a:p>
          <a:p>
            <a:endParaRPr lang="en-CA" dirty="0"/>
          </a:p>
          <a:p>
            <a:r>
              <a:rPr lang="en-CA" dirty="0" smtClean="0"/>
              <a:t>Critical in coordinating the unsheltered portion</a:t>
            </a:r>
          </a:p>
          <a:p>
            <a:pPr marL="0" indent="0">
              <a:buNone/>
            </a:pPr>
            <a:endParaRPr lang="en-CA" dirty="0"/>
          </a:p>
          <a:p>
            <a:r>
              <a:rPr lang="en-CA" dirty="0" smtClean="0"/>
              <a:t>Cover encampments and hard to reach areas</a:t>
            </a:r>
          </a:p>
          <a:p>
            <a:endParaRPr lang="en-CA" dirty="0"/>
          </a:p>
          <a:p>
            <a:r>
              <a:rPr lang="en-CA" dirty="0" smtClean="0"/>
              <a:t>Provide transport to shelters on night of count</a:t>
            </a:r>
            <a:endParaRPr lang="en-CA" dirty="0"/>
          </a:p>
          <a:p>
            <a:endParaRPr lang="en-CA" dirty="0"/>
          </a:p>
        </p:txBody>
      </p:sp>
    </p:spTree>
    <p:extLst>
      <p:ext uri="{BB962C8B-B14F-4D97-AF65-F5344CB8AC3E}">
        <p14:creationId xmlns:p14="http://schemas.microsoft.com/office/powerpoint/2010/main" val="1186275291"/>
      </p:ext>
    </p:extLst>
  </p:cSld>
  <p:clrMapOvr>
    <a:masterClrMapping/>
  </p:clrMapOvr>
</p:sld>
</file>

<file path=ppt/theme/theme1.xml><?xml version="1.0" encoding="utf-8"?>
<a:theme xmlns:a="http://schemas.openxmlformats.org/drawingml/2006/main" name="16x9_ESDC_01">
  <a:themeElements>
    <a:clrScheme name="Reaching Home Them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4211</TotalTime>
  <Words>721</Words>
  <Application>Microsoft Office PowerPoint</Application>
  <PresentationFormat>Widescreen</PresentationFormat>
  <Paragraphs>120</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Verdana</vt:lpstr>
      <vt:lpstr>16x9_ESDC_01</vt:lpstr>
      <vt:lpstr>Everyone Counts 2021 Partnerships: Relationships make a PiT Count Possible</vt:lpstr>
      <vt:lpstr>Engaging with partners: Outline</vt:lpstr>
      <vt:lpstr>PiT Count Committee</vt:lpstr>
      <vt:lpstr>Local Indigenous Organizations and Elders</vt:lpstr>
      <vt:lpstr>Local academics &amp; students</vt:lpstr>
      <vt:lpstr>Local public health officials/Local health authority</vt:lpstr>
      <vt:lpstr>PowerPoint Presentation</vt:lpstr>
      <vt:lpstr>Transitional housing program providers</vt:lpstr>
      <vt:lpstr>Homeless Outreach Teams</vt:lpstr>
      <vt:lpstr>PowerPoint Presentation</vt:lpstr>
      <vt:lpstr>Municipal by-law/peace officers</vt:lpstr>
      <vt:lpstr>Local and Provincial park authorities</vt:lpstr>
      <vt:lpstr>Municipal parking authorities</vt:lpstr>
      <vt:lpstr>University &amp; college campus authorities</vt:lpstr>
      <vt:lpstr>Railroad authorities</vt:lpstr>
      <vt:lpstr>Local businesses</vt:lpstr>
      <vt:lpstr>After the Count</vt:lpstr>
      <vt:lpstr>For more information</vt:lpstr>
      <vt:lpstr>Who else have you partnered with on a PiT Count?  Questions? Comments? </vt:lpstr>
    </vt:vector>
  </TitlesOfParts>
  <Company>GoC / GdC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Partnerships: Relationships make a PiT Count Possible</dc:title>
  <dc:creator>Campbell, Rachel RBC [NC]</dc:creator>
  <cp:lastModifiedBy>Gravel, Emilie E [NC]</cp:lastModifiedBy>
  <cp:revision>52</cp:revision>
  <dcterms:created xsi:type="dcterms:W3CDTF">2021-01-05T23:18:55Z</dcterms:created>
  <dcterms:modified xsi:type="dcterms:W3CDTF">2021-02-24T15:54:51Z</dcterms:modified>
</cp:coreProperties>
</file>