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654" r:id="rId6"/>
    <p:sldId id="708" r:id="rId7"/>
    <p:sldId id="700" r:id="rId8"/>
    <p:sldId id="679" r:id="rId9"/>
    <p:sldId id="684" r:id="rId10"/>
    <p:sldId id="677" r:id="rId11"/>
    <p:sldId id="702" r:id="rId12"/>
    <p:sldId id="686" r:id="rId13"/>
    <p:sldId id="687" r:id="rId14"/>
    <p:sldId id="712" r:id="rId15"/>
    <p:sldId id="688" r:id="rId16"/>
    <p:sldId id="699" r:id="rId17"/>
    <p:sldId id="713" r:id="rId18"/>
    <p:sldId id="689" r:id="rId19"/>
    <p:sldId id="690" r:id="rId20"/>
    <p:sldId id="714" r:id="rId21"/>
    <p:sldId id="685" r:id="rId22"/>
    <p:sldId id="710" r:id="rId23"/>
    <p:sldId id="701" r:id="rId24"/>
    <p:sldId id="691" r:id="rId25"/>
    <p:sldId id="693" r:id="rId26"/>
    <p:sldId id="703" r:id="rId27"/>
    <p:sldId id="630" r:id="rId28"/>
    <p:sldId id="704" r:id="rId29"/>
    <p:sldId id="666" r:id="rId30"/>
    <p:sldId id="711" r:id="rId31"/>
    <p:sldId id="698" r:id="rId32"/>
    <p:sldId id="706" r:id="rId33"/>
  </p:sldIdLst>
  <p:sldSz cx="9144000" cy="6858000" type="screen4x3"/>
  <p:notesSz cx="7023100" cy="93091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z8y0AO+1m2rviRtXfpRoQ==" hashData="ybXPi05ox+GEcd9xyWPTiHch9g7/E0QpAnTlzr8+ToenFotf3zosmL3OUatf7Jf6dRwfbPr4+tEC40D9M3rms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5D3"/>
    <a:srgbClr val="F93144"/>
    <a:srgbClr val="00CC00"/>
    <a:srgbClr val="CC6600"/>
    <a:srgbClr val="FFD961"/>
    <a:srgbClr val="14D82B"/>
    <a:srgbClr val="66FF99"/>
    <a:srgbClr val="00FF00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9" autoAdjust="0"/>
    <p:restoredTop sz="76702" autoAdjust="0"/>
  </p:normalViewPr>
  <p:slideViewPr>
    <p:cSldViewPr snapToGrid="0" snapToObjects="1">
      <p:cViewPr varScale="1">
        <p:scale>
          <a:sx n="59" d="100"/>
          <a:sy n="59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810" y="-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image" Target="../media/image24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12E3F-64CA-4CFD-B4A9-4E4E610D9AB5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FDB0AB-0D53-4452-9D62-67B28F7528D1}">
      <dgm:prSet phldrT="[Text]" custT="1"/>
      <dgm:spPr/>
      <dgm:t>
        <a:bodyPr/>
        <a:lstStyle/>
        <a:p>
          <a:r>
            <a:rPr lang="en-US" sz="2300" dirty="0" smtClean="0"/>
            <a:t>Indigenous homelessness </a:t>
          </a:r>
          <a:endParaRPr lang="en-US" sz="2300" dirty="0"/>
        </a:p>
      </dgm:t>
    </dgm:pt>
    <dgm:pt modelId="{F561FD33-4944-4FC5-9379-89784D951D2E}" type="parTrans" cxnId="{CA34E6C7-FCED-4E16-825E-A4236D474BBC}">
      <dgm:prSet/>
      <dgm:spPr/>
      <dgm:t>
        <a:bodyPr/>
        <a:lstStyle/>
        <a:p>
          <a:endParaRPr lang="en-US"/>
        </a:p>
      </dgm:t>
    </dgm:pt>
    <dgm:pt modelId="{7FD3BECD-408F-449D-8498-A319C5ED88B1}" type="sibTrans" cxnId="{CA34E6C7-FCED-4E16-825E-A4236D474BBC}">
      <dgm:prSet/>
      <dgm:spPr/>
      <dgm:t>
        <a:bodyPr/>
        <a:lstStyle/>
        <a:p>
          <a:endParaRPr lang="en-US"/>
        </a:p>
      </dgm:t>
    </dgm:pt>
    <dgm:pt modelId="{54272C51-D731-4C3F-979D-AE36463F6943}">
      <dgm:prSet phldrT="[Text]" custT="1"/>
      <dgm:spPr/>
      <dgm:t>
        <a:bodyPr/>
        <a:lstStyle/>
        <a:p>
          <a:r>
            <a:rPr lang="en-US" sz="2300" dirty="0" smtClean="0"/>
            <a:t>New inflows to homelessness </a:t>
          </a:r>
          <a:endParaRPr lang="en-US" sz="2300" dirty="0"/>
        </a:p>
      </dgm:t>
    </dgm:pt>
    <dgm:pt modelId="{72C74851-B735-472E-876C-9F500E6EA9CB}" type="parTrans" cxnId="{543D9380-52EA-4EFB-894E-B839BE96B53D}">
      <dgm:prSet/>
      <dgm:spPr/>
      <dgm:t>
        <a:bodyPr/>
        <a:lstStyle/>
        <a:p>
          <a:endParaRPr lang="en-US"/>
        </a:p>
      </dgm:t>
    </dgm:pt>
    <dgm:pt modelId="{3FF66AD8-92BE-46C2-AE25-CEECB31D3F2B}" type="sibTrans" cxnId="{543D9380-52EA-4EFB-894E-B839BE96B53D}">
      <dgm:prSet/>
      <dgm:spPr/>
      <dgm:t>
        <a:bodyPr/>
        <a:lstStyle/>
        <a:p>
          <a:endParaRPr lang="en-US"/>
        </a:p>
      </dgm:t>
    </dgm:pt>
    <dgm:pt modelId="{24209EC5-0A36-4B0E-8C92-51E34242B84D}">
      <dgm:prSet phldrT="[Text]" custT="1"/>
      <dgm:spPr/>
      <dgm:t>
        <a:bodyPr/>
        <a:lstStyle/>
        <a:p>
          <a:r>
            <a:rPr lang="en-US" sz="2300" dirty="0" smtClean="0"/>
            <a:t>Returns to homelessness</a:t>
          </a:r>
          <a:endParaRPr lang="en-US" sz="2300" dirty="0"/>
        </a:p>
      </dgm:t>
    </dgm:pt>
    <dgm:pt modelId="{DCE5EB47-FC81-4532-84A2-011E25EE6732}" type="parTrans" cxnId="{AA07B008-E95F-4073-BBBD-1E63C91C6AC0}">
      <dgm:prSet/>
      <dgm:spPr/>
      <dgm:t>
        <a:bodyPr/>
        <a:lstStyle/>
        <a:p>
          <a:endParaRPr lang="en-US"/>
        </a:p>
      </dgm:t>
    </dgm:pt>
    <dgm:pt modelId="{AEE584AB-E04C-4C3C-9190-0C99C3BD2B86}" type="sibTrans" cxnId="{AA07B008-E95F-4073-BBBD-1E63C91C6AC0}">
      <dgm:prSet/>
      <dgm:spPr/>
      <dgm:t>
        <a:bodyPr/>
        <a:lstStyle/>
        <a:p>
          <a:endParaRPr lang="en-US"/>
        </a:p>
      </dgm:t>
    </dgm:pt>
    <dgm:pt modelId="{FAB6F7F2-EAAB-44D2-86D5-ABEC84FD9FE9}">
      <dgm:prSet phldrT="[Text]"/>
      <dgm:spPr/>
      <dgm:t>
        <a:bodyPr/>
        <a:lstStyle/>
        <a:p>
          <a:endParaRPr lang="en-US" dirty="0"/>
        </a:p>
      </dgm:t>
    </dgm:pt>
    <dgm:pt modelId="{6712375D-B216-45C6-B83B-38615E1D7CD7}" type="parTrans" cxnId="{B1142086-AD2A-46DE-ACF4-8A3BF8ADA1DF}">
      <dgm:prSet/>
      <dgm:spPr/>
      <dgm:t>
        <a:bodyPr/>
        <a:lstStyle/>
        <a:p>
          <a:endParaRPr lang="en-US"/>
        </a:p>
      </dgm:t>
    </dgm:pt>
    <dgm:pt modelId="{C75CAD7F-26D7-40C0-81D6-FDB34B91E3A1}" type="sibTrans" cxnId="{B1142086-AD2A-46DE-ACF4-8A3BF8ADA1DF}">
      <dgm:prSet/>
      <dgm:spPr/>
      <dgm:t>
        <a:bodyPr/>
        <a:lstStyle/>
        <a:p>
          <a:endParaRPr lang="en-US"/>
        </a:p>
      </dgm:t>
    </dgm:pt>
    <dgm:pt modelId="{6BE59534-83BD-4E6D-8EC3-5394491E73D2}">
      <dgm:prSet phldrT="[Text]" custT="1"/>
      <dgm:spPr/>
      <dgm:t>
        <a:bodyPr/>
        <a:lstStyle/>
        <a:p>
          <a:r>
            <a:rPr lang="en-US" sz="2300" dirty="0" smtClean="0"/>
            <a:t>Chronic homelessness</a:t>
          </a:r>
          <a:endParaRPr lang="en-US" sz="2300" dirty="0"/>
        </a:p>
      </dgm:t>
    </dgm:pt>
    <dgm:pt modelId="{C570FCF9-52B8-4950-A061-0E2AEB42D502}" type="parTrans" cxnId="{3FCC5E02-4436-4389-8DDE-B442C6B73A2D}">
      <dgm:prSet/>
      <dgm:spPr/>
      <dgm:t>
        <a:bodyPr/>
        <a:lstStyle/>
        <a:p>
          <a:endParaRPr lang="en-US"/>
        </a:p>
      </dgm:t>
    </dgm:pt>
    <dgm:pt modelId="{C7265294-5DB6-4882-A72F-E88FE6E1D99D}" type="sibTrans" cxnId="{3FCC5E02-4436-4389-8DDE-B442C6B73A2D}">
      <dgm:prSet/>
      <dgm:spPr/>
      <dgm:t>
        <a:bodyPr/>
        <a:lstStyle/>
        <a:p>
          <a:endParaRPr lang="en-US"/>
        </a:p>
      </dgm:t>
    </dgm:pt>
    <dgm:pt modelId="{C53016D2-2BC2-4E1C-BF68-8B9EA439D19B}">
      <dgm:prSet phldrT="[Text]"/>
      <dgm:spPr/>
      <dgm:t>
        <a:bodyPr/>
        <a:lstStyle/>
        <a:p>
          <a:endParaRPr lang="en-US" dirty="0"/>
        </a:p>
      </dgm:t>
    </dgm:pt>
    <dgm:pt modelId="{56445AEC-474F-4F37-890C-150E67F11174}" type="parTrans" cxnId="{3664BB30-701C-4C65-82A1-4C16491CD182}">
      <dgm:prSet/>
      <dgm:spPr/>
      <dgm:t>
        <a:bodyPr/>
        <a:lstStyle/>
        <a:p>
          <a:endParaRPr lang="en-US"/>
        </a:p>
      </dgm:t>
    </dgm:pt>
    <dgm:pt modelId="{E11C36F0-EA40-4CB4-AA8C-8D1A6BA28C11}" type="sibTrans" cxnId="{3664BB30-701C-4C65-82A1-4C16491CD182}">
      <dgm:prSet/>
      <dgm:spPr/>
      <dgm:t>
        <a:bodyPr/>
        <a:lstStyle/>
        <a:p>
          <a:endParaRPr lang="en-US"/>
        </a:p>
      </dgm:t>
    </dgm:pt>
    <dgm:pt modelId="{755B2268-34F3-40B0-B3B3-C9A11D4C0E94}">
      <dgm:prSet phldrT="[Text]" custT="1"/>
      <dgm:spPr/>
      <dgm:t>
        <a:bodyPr/>
        <a:lstStyle/>
        <a:p>
          <a:r>
            <a:rPr lang="en-US" sz="2300" dirty="0" smtClean="0"/>
            <a:t>Overall homelessness</a:t>
          </a:r>
          <a:endParaRPr lang="en-US" sz="2300" dirty="0"/>
        </a:p>
      </dgm:t>
    </dgm:pt>
    <dgm:pt modelId="{F76AA337-78B4-4C47-95D6-C9F88CF823FA}" type="parTrans" cxnId="{004B351D-D3AE-40A7-8E10-924B8EA88F59}">
      <dgm:prSet/>
      <dgm:spPr/>
      <dgm:t>
        <a:bodyPr/>
        <a:lstStyle/>
        <a:p>
          <a:endParaRPr lang="en-US"/>
        </a:p>
      </dgm:t>
    </dgm:pt>
    <dgm:pt modelId="{3BE32D03-D39E-4858-8BF6-BFB5D8377315}" type="sibTrans" cxnId="{004B351D-D3AE-40A7-8E10-924B8EA88F59}">
      <dgm:prSet/>
      <dgm:spPr/>
      <dgm:t>
        <a:bodyPr/>
        <a:lstStyle/>
        <a:p>
          <a:endParaRPr lang="en-US"/>
        </a:p>
      </dgm:t>
    </dgm:pt>
    <dgm:pt modelId="{79322B25-5EE3-4DC2-A324-88C7FE7E4301}" type="pres">
      <dgm:prSet presAssocID="{63612E3F-64CA-4CFD-B4A9-4E4E610D9AB5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04DB7565-BFF4-44ED-BC85-99FD3A505D3B}" type="pres">
      <dgm:prSet presAssocID="{63612E3F-64CA-4CFD-B4A9-4E4E610D9AB5}" presName="arrowNode" presStyleLbl="node1" presStyleIdx="0" presStyleCnt="1"/>
      <dgm:spPr/>
      <dgm:t>
        <a:bodyPr/>
        <a:lstStyle/>
        <a:p>
          <a:endParaRPr lang="en-US"/>
        </a:p>
      </dgm:t>
    </dgm:pt>
    <dgm:pt modelId="{36B8B27C-EC26-4071-A494-90E1159E9402}" type="pres">
      <dgm:prSet presAssocID="{FAB6F7F2-EAAB-44D2-86D5-ABEC84FD9FE9}" presName="txNode1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11425-11B9-40FD-AD64-6A3E91F4997B}" type="pres">
      <dgm:prSet presAssocID="{CEFDB0AB-0D53-4452-9D62-67B28F7528D1}" presName="txNode2" presStyleLbl="revTx" presStyleIdx="1" presStyleCnt="7" custScaleX="128124" custLinFactNeighborX="18442" custLinFactNeighborY="41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DD1F-56DA-41E2-862E-A1F50E6AA098}" type="pres">
      <dgm:prSet presAssocID="{7FD3BECD-408F-449D-8498-A319C5ED88B1}" presName="dotNode2" presStyleCnt="0"/>
      <dgm:spPr/>
    </dgm:pt>
    <dgm:pt modelId="{7EAB2B8F-239B-4070-BAA7-5A8108572295}" type="pres">
      <dgm:prSet presAssocID="{7FD3BECD-408F-449D-8498-A319C5ED88B1}" presName="dotRepeatNode" presStyleLbl="fgShp" presStyleIdx="0" presStyleCnt="5"/>
      <dgm:spPr/>
      <dgm:t>
        <a:bodyPr/>
        <a:lstStyle/>
        <a:p>
          <a:endParaRPr lang="en-US"/>
        </a:p>
      </dgm:t>
    </dgm:pt>
    <dgm:pt modelId="{B8674633-07DA-4551-9C43-C19FF4EF5E49}" type="pres">
      <dgm:prSet presAssocID="{755B2268-34F3-40B0-B3B3-C9A11D4C0E94}" presName="txNode3" presStyleLbl="revTx" presStyleIdx="2" presStyleCnt="7" custScaleX="137607" custLinFactNeighborX="-26502" custLinFactNeighborY="-36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C1B7D-8E51-4596-B2AA-172FD90421CD}" type="pres">
      <dgm:prSet presAssocID="{3BE32D03-D39E-4858-8BF6-BFB5D8377315}" presName="dotNode3" presStyleCnt="0"/>
      <dgm:spPr/>
    </dgm:pt>
    <dgm:pt modelId="{DA12B7BB-7C7B-4CD9-BD7C-40E36896D229}" type="pres">
      <dgm:prSet presAssocID="{3BE32D03-D39E-4858-8BF6-BFB5D8377315}" presName="dotRepeatNode" presStyleLbl="fgShp" presStyleIdx="1" presStyleCnt="5"/>
      <dgm:spPr/>
      <dgm:t>
        <a:bodyPr/>
        <a:lstStyle/>
        <a:p>
          <a:endParaRPr lang="en-US"/>
        </a:p>
      </dgm:t>
    </dgm:pt>
    <dgm:pt modelId="{B558D913-483B-4AAD-A604-B94D9B1CEE43}" type="pres">
      <dgm:prSet presAssocID="{6BE59534-83BD-4E6D-8EC3-5394491E73D2}" presName="txNode4" presStyleLbl="revTx" presStyleIdx="3" presStyleCnt="7" custScaleX="149451" custLinFactNeighborX="26475" custLinFactNeighborY="55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D64466-E27D-40D1-ADB6-4EFEDB27703A}" type="pres">
      <dgm:prSet presAssocID="{C7265294-5DB6-4882-A72F-E88FE6E1D99D}" presName="dotNode4" presStyleCnt="0"/>
      <dgm:spPr/>
    </dgm:pt>
    <dgm:pt modelId="{A4419031-C721-4AD8-BDB4-E3E8B67E7F5B}" type="pres">
      <dgm:prSet presAssocID="{C7265294-5DB6-4882-A72F-E88FE6E1D99D}" presName="dotRepeatNode" presStyleLbl="fgShp" presStyleIdx="2" presStyleCnt="5"/>
      <dgm:spPr/>
      <dgm:t>
        <a:bodyPr/>
        <a:lstStyle/>
        <a:p>
          <a:endParaRPr lang="en-US"/>
        </a:p>
      </dgm:t>
    </dgm:pt>
    <dgm:pt modelId="{560E6B94-A5A6-4AF9-901E-68B0CBF25CFB}" type="pres">
      <dgm:prSet presAssocID="{54272C51-D731-4C3F-979D-AE36463F6943}" presName="txNode5" presStyleLbl="revTx" presStyleIdx="4" presStyleCnt="7" custScaleX="116278" custLinFactNeighborX="-17356" custLinFactNeighborY="-53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E5C336-A223-4974-AB4D-31EAB5A96A15}" type="pres">
      <dgm:prSet presAssocID="{3FF66AD8-92BE-46C2-AE25-CEECB31D3F2B}" presName="dotNode5" presStyleCnt="0"/>
      <dgm:spPr/>
    </dgm:pt>
    <dgm:pt modelId="{DF0AAA7B-A60A-42C5-993C-D07713D3D391}" type="pres">
      <dgm:prSet presAssocID="{3FF66AD8-92BE-46C2-AE25-CEECB31D3F2B}" presName="dotRepeatNode" presStyleLbl="fgShp" presStyleIdx="3" presStyleCnt="5"/>
      <dgm:spPr/>
      <dgm:t>
        <a:bodyPr/>
        <a:lstStyle/>
        <a:p>
          <a:endParaRPr lang="en-US"/>
        </a:p>
      </dgm:t>
    </dgm:pt>
    <dgm:pt modelId="{BDD6E2CF-0B96-4BC8-828B-8976B8024A0B}" type="pres">
      <dgm:prSet presAssocID="{24209EC5-0A36-4B0E-8C92-51E34242B84D}" presName="txNode6" presStyleLbl="revTx" presStyleIdx="5" presStyleCnt="7" custScaleX="204085" custLinFactX="-59905" custLinFactNeighborX="-100000" custLinFactNeighborY="9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93247-3386-4300-8018-BECB32418F22}" type="pres">
      <dgm:prSet presAssocID="{AEE584AB-E04C-4C3C-9190-0C99C3BD2B86}" presName="dotNode6" presStyleCnt="0"/>
      <dgm:spPr/>
    </dgm:pt>
    <dgm:pt modelId="{1AA92EF8-55A7-4B80-AA24-5C5DF285F3A7}" type="pres">
      <dgm:prSet presAssocID="{AEE584AB-E04C-4C3C-9190-0C99C3BD2B86}" presName="dotRepeatNode" presStyleLbl="fgShp" presStyleIdx="4" presStyleCnt="5"/>
      <dgm:spPr/>
      <dgm:t>
        <a:bodyPr/>
        <a:lstStyle/>
        <a:p>
          <a:endParaRPr lang="en-US"/>
        </a:p>
      </dgm:t>
    </dgm:pt>
    <dgm:pt modelId="{0122127B-6035-41F8-B450-7A8029812D70}" type="pres">
      <dgm:prSet presAssocID="{C53016D2-2BC2-4E1C-BF68-8B9EA439D19B}" presName="txNode7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172889-E7F5-4D81-82B2-3327F38BAE40}" type="presOf" srcId="{6BE59534-83BD-4E6D-8EC3-5394491E73D2}" destId="{B558D913-483B-4AAD-A604-B94D9B1CEE43}" srcOrd="0" destOrd="0" presId="urn:microsoft.com/office/officeart/2009/3/layout/DescendingProcess"/>
    <dgm:cxn modelId="{AA07B008-E95F-4073-BBBD-1E63C91C6AC0}" srcId="{63612E3F-64CA-4CFD-B4A9-4E4E610D9AB5}" destId="{24209EC5-0A36-4B0E-8C92-51E34242B84D}" srcOrd="5" destOrd="0" parTransId="{DCE5EB47-FC81-4532-84A2-011E25EE6732}" sibTransId="{AEE584AB-E04C-4C3C-9190-0C99C3BD2B86}"/>
    <dgm:cxn modelId="{D94442B6-F98B-4827-8596-EE5E62DBE755}" type="presOf" srcId="{CEFDB0AB-0D53-4452-9D62-67B28F7528D1}" destId="{1DC11425-11B9-40FD-AD64-6A3E91F4997B}" srcOrd="0" destOrd="0" presId="urn:microsoft.com/office/officeart/2009/3/layout/DescendingProcess"/>
    <dgm:cxn modelId="{1F8214F6-B40B-4094-A446-6A013B7D1530}" type="presOf" srcId="{FAB6F7F2-EAAB-44D2-86D5-ABEC84FD9FE9}" destId="{36B8B27C-EC26-4071-A494-90E1159E9402}" srcOrd="0" destOrd="0" presId="urn:microsoft.com/office/officeart/2009/3/layout/DescendingProcess"/>
    <dgm:cxn modelId="{BE1A9B62-64C6-4AB7-AF33-445C7CE81061}" type="presOf" srcId="{24209EC5-0A36-4B0E-8C92-51E34242B84D}" destId="{BDD6E2CF-0B96-4BC8-828B-8976B8024A0B}" srcOrd="0" destOrd="0" presId="urn:microsoft.com/office/officeart/2009/3/layout/DescendingProcess"/>
    <dgm:cxn modelId="{E69AB14F-7CC2-4351-BDF4-5B83EC340CD4}" type="presOf" srcId="{3BE32D03-D39E-4858-8BF6-BFB5D8377315}" destId="{DA12B7BB-7C7B-4CD9-BD7C-40E36896D229}" srcOrd="0" destOrd="0" presId="urn:microsoft.com/office/officeart/2009/3/layout/DescendingProcess"/>
    <dgm:cxn modelId="{CA34E6C7-FCED-4E16-825E-A4236D474BBC}" srcId="{63612E3F-64CA-4CFD-B4A9-4E4E610D9AB5}" destId="{CEFDB0AB-0D53-4452-9D62-67B28F7528D1}" srcOrd="1" destOrd="0" parTransId="{F561FD33-4944-4FC5-9379-89784D951D2E}" sibTransId="{7FD3BECD-408F-449D-8498-A319C5ED88B1}"/>
    <dgm:cxn modelId="{543D9380-52EA-4EFB-894E-B839BE96B53D}" srcId="{63612E3F-64CA-4CFD-B4A9-4E4E610D9AB5}" destId="{54272C51-D731-4C3F-979D-AE36463F6943}" srcOrd="4" destOrd="0" parTransId="{72C74851-B735-472E-876C-9F500E6EA9CB}" sibTransId="{3FF66AD8-92BE-46C2-AE25-CEECB31D3F2B}"/>
    <dgm:cxn modelId="{004B351D-D3AE-40A7-8E10-924B8EA88F59}" srcId="{63612E3F-64CA-4CFD-B4A9-4E4E610D9AB5}" destId="{755B2268-34F3-40B0-B3B3-C9A11D4C0E94}" srcOrd="2" destOrd="0" parTransId="{F76AA337-78B4-4C47-95D6-C9F88CF823FA}" sibTransId="{3BE32D03-D39E-4858-8BF6-BFB5D8377315}"/>
    <dgm:cxn modelId="{72DADD17-5C53-4A0C-816E-233B93547A6C}" type="presOf" srcId="{63612E3F-64CA-4CFD-B4A9-4E4E610D9AB5}" destId="{79322B25-5EE3-4DC2-A324-88C7FE7E4301}" srcOrd="0" destOrd="0" presId="urn:microsoft.com/office/officeart/2009/3/layout/DescendingProcess"/>
    <dgm:cxn modelId="{3DE3A68E-250A-4866-9AE0-D241E286321F}" type="presOf" srcId="{C53016D2-2BC2-4E1C-BF68-8B9EA439D19B}" destId="{0122127B-6035-41F8-B450-7A8029812D70}" srcOrd="0" destOrd="0" presId="urn:microsoft.com/office/officeart/2009/3/layout/DescendingProcess"/>
    <dgm:cxn modelId="{88F3369A-7702-4AC6-8CCF-487F7736F982}" type="presOf" srcId="{54272C51-D731-4C3F-979D-AE36463F6943}" destId="{560E6B94-A5A6-4AF9-901E-68B0CBF25CFB}" srcOrd="0" destOrd="0" presId="urn:microsoft.com/office/officeart/2009/3/layout/DescendingProcess"/>
    <dgm:cxn modelId="{D89DA926-525E-46AD-B2E6-BDB1A2CAFB15}" type="presOf" srcId="{7FD3BECD-408F-449D-8498-A319C5ED88B1}" destId="{7EAB2B8F-239B-4070-BAA7-5A8108572295}" srcOrd="0" destOrd="0" presId="urn:microsoft.com/office/officeart/2009/3/layout/DescendingProcess"/>
    <dgm:cxn modelId="{566B2B6F-0F68-4F8B-84B9-2100D2019C19}" type="presOf" srcId="{C7265294-5DB6-4882-A72F-E88FE6E1D99D}" destId="{A4419031-C721-4AD8-BDB4-E3E8B67E7F5B}" srcOrd="0" destOrd="0" presId="urn:microsoft.com/office/officeart/2009/3/layout/DescendingProcess"/>
    <dgm:cxn modelId="{B1142086-AD2A-46DE-ACF4-8A3BF8ADA1DF}" srcId="{63612E3F-64CA-4CFD-B4A9-4E4E610D9AB5}" destId="{FAB6F7F2-EAAB-44D2-86D5-ABEC84FD9FE9}" srcOrd="0" destOrd="0" parTransId="{6712375D-B216-45C6-B83B-38615E1D7CD7}" sibTransId="{C75CAD7F-26D7-40C0-81D6-FDB34B91E3A1}"/>
    <dgm:cxn modelId="{3664BB30-701C-4C65-82A1-4C16491CD182}" srcId="{63612E3F-64CA-4CFD-B4A9-4E4E610D9AB5}" destId="{C53016D2-2BC2-4E1C-BF68-8B9EA439D19B}" srcOrd="6" destOrd="0" parTransId="{56445AEC-474F-4F37-890C-150E67F11174}" sibTransId="{E11C36F0-EA40-4CB4-AA8C-8D1A6BA28C11}"/>
    <dgm:cxn modelId="{2B712527-0D75-4519-83CA-85777580E907}" type="presOf" srcId="{755B2268-34F3-40B0-B3B3-C9A11D4C0E94}" destId="{B8674633-07DA-4551-9C43-C19FF4EF5E49}" srcOrd="0" destOrd="0" presId="urn:microsoft.com/office/officeart/2009/3/layout/DescendingProcess"/>
    <dgm:cxn modelId="{D1C25542-96C8-4408-8900-B1919E7380B4}" type="presOf" srcId="{AEE584AB-E04C-4C3C-9190-0C99C3BD2B86}" destId="{1AA92EF8-55A7-4B80-AA24-5C5DF285F3A7}" srcOrd="0" destOrd="0" presId="urn:microsoft.com/office/officeart/2009/3/layout/DescendingProcess"/>
    <dgm:cxn modelId="{3FCC5E02-4436-4389-8DDE-B442C6B73A2D}" srcId="{63612E3F-64CA-4CFD-B4A9-4E4E610D9AB5}" destId="{6BE59534-83BD-4E6D-8EC3-5394491E73D2}" srcOrd="3" destOrd="0" parTransId="{C570FCF9-52B8-4950-A061-0E2AEB42D502}" sibTransId="{C7265294-5DB6-4882-A72F-E88FE6E1D99D}"/>
    <dgm:cxn modelId="{8EBC5E0B-3D6B-4FA5-9854-07A5C508C0CE}" type="presOf" srcId="{3FF66AD8-92BE-46C2-AE25-CEECB31D3F2B}" destId="{DF0AAA7B-A60A-42C5-993C-D07713D3D391}" srcOrd="0" destOrd="0" presId="urn:microsoft.com/office/officeart/2009/3/layout/DescendingProcess"/>
    <dgm:cxn modelId="{0C65ADCA-B767-47EE-96C2-BC2CB2994797}" type="presParOf" srcId="{79322B25-5EE3-4DC2-A324-88C7FE7E4301}" destId="{04DB7565-BFF4-44ED-BC85-99FD3A505D3B}" srcOrd="0" destOrd="0" presId="urn:microsoft.com/office/officeart/2009/3/layout/DescendingProcess"/>
    <dgm:cxn modelId="{586E7ED3-B3B1-430E-9106-5F620C4708BB}" type="presParOf" srcId="{79322B25-5EE3-4DC2-A324-88C7FE7E4301}" destId="{36B8B27C-EC26-4071-A494-90E1159E9402}" srcOrd="1" destOrd="0" presId="urn:microsoft.com/office/officeart/2009/3/layout/DescendingProcess"/>
    <dgm:cxn modelId="{7484E14F-65AC-4C50-AA36-085B994A9DF3}" type="presParOf" srcId="{79322B25-5EE3-4DC2-A324-88C7FE7E4301}" destId="{1DC11425-11B9-40FD-AD64-6A3E91F4997B}" srcOrd="2" destOrd="0" presId="urn:microsoft.com/office/officeart/2009/3/layout/DescendingProcess"/>
    <dgm:cxn modelId="{B630560E-9E89-4090-B917-0EBE36DAFDED}" type="presParOf" srcId="{79322B25-5EE3-4DC2-A324-88C7FE7E4301}" destId="{704EDD1F-56DA-41E2-862E-A1F50E6AA098}" srcOrd="3" destOrd="0" presId="urn:microsoft.com/office/officeart/2009/3/layout/DescendingProcess"/>
    <dgm:cxn modelId="{F90B30CE-6BF3-4389-9CC5-91313A7359EB}" type="presParOf" srcId="{704EDD1F-56DA-41E2-862E-A1F50E6AA098}" destId="{7EAB2B8F-239B-4070-BAA7-5A8108572295}" srcOrd="0" destOrd="0" presId="urn:microsoft.com/office/officeart/2009/3/layout/DescendingProcess"/>
    <dgm:cxn modelId="{49F58404-33F7-4622-93C1-506BC4050BCF}" type="presParOf" srcId="{79322B25-5EE3-4DC2-A324-88C7FE7E4301}" destId="{B8674633-07DA-4551-9C43-C19FF4EF5E49}" srcOrd="4" destOrd="0" presId="urn:microsoft.com/office/officeart/2009/3/layout/DescendingProcess"/>
    <dgm:cxn modelId="{153489DA-F064-4DF8-B334-87860ECEE79A}" type="presParOf" srcId="{79322B25-5EE3-4DC2-A324-88C7FE7E4301}" destId="{B49C1B7D-8E51-4596-B2AA-172FD90421CD}" srcOrd="5" destOrd="0" presId="urn:microsoft.com/office/officeart/2009/3/layout/DescendingProcess"/>
    <dgm:cxn modelId="{C8BE1771-1973-4261-8A9A-7E06AAEC3D41}" type="presParOf" srcId="{B49C1B7D-8E51-4596-B2AA-172FD90421CD}" destId="{DA12B7BB-7C7B-4CD9-BD7C-40E36896D229}" srcOrd="0" destOrd="0" presId="urn:microsoft.com/office/officeart/2009/3/layout/DescendingProcess"/>
    <dgm:cxn modelId="{8EAF380D-B06F-4EDC-94DC-51FD5F94E2B6}" type="presParOf" srcId="{79322B25-5EE3-4DC2-A324-88C7FE7E4301}" destId="{B558D913-483B-4AAD-A604-B94D9B1CEE43}" srcOrd="6" destOrd="0" presId="urn:microsoft.com/office/officeart/2009/3/layout/DescendingProcess"/>
    <dgm:cxn modelId="{2AA568CD-1C08-4AAA-BBC8-6B210B7D9A46}" type="presParOf" srcId="{79322B25-5EE3-4DC2-A324-88C7FE7E4301}" destId="{2AD64466-E27D-40D1-ADB6-4EFEDB27703A}" srcOrd="7" destOrd="0" presId="urn:microsoft.com/office/officeart/2009/3/layout/DescendingProcess"/>
    <dgm:cxn modelId="{E88D62B6-EA94-4ABA-96D0-F4678F371572}" type="presParOf" srcId="{2AD64466-E27D-40D1-ADB6-4EFEDB27703A}" destId="{A4419031-C721-4AD8-BDB4-E3E8B67E7F5B}" srcOrd="0" destOrd="0" presId="urn:microsoft.com/office/officeart/2009/3/layout/DescendingProcess"/>
    <dgm:cxn modelId="{98377DEE-95BD-499B-8637-078AEC25BE12}" type="presParOf" srcId="{79322B25-5EE3-4DC2-A324-88C7FE7E4301}" destId="{560E6B94-A5A6-4AF9-901E-68B0CBF25CFB}" srcOrd="8" destOrd="0" presId="urn:microsoft.com/office/officeart/2009/3/layout/DescendingProcess"/>
    <dgm:cxn modelId="{D0B92A93-B863-4BFB-95F4-5B0EBFDF68B9}" type="presParOf" srcId="{79322B25-5EE3-4DC2-A324-88C7FE7E4301}" destId="{CBE5C336-A223-4974-AB4D-31EAB5A96A15}" srcOrd="9" destOrd="0" presId="urn:microsoft.com/office/officeart/2009/3/layout/DescendingProcess"/>
    <dgm:cxn modelId="{3FB4195E-7A94-4AD4-B4F2-265BC4FC6735}" type="presParOf" srcId="{CBE5C336-A223-4974-AB4D-31EAB5A96A15}" destId="{DF0AAA7B-A60A-42C5-993C-D07713D3D391}" srcOrd="0" destOrd="0" presId="urn:microsoft.com/office/officeart/2009/3/layout/DescendingProcess"/>
    <dgm:cxn modelId="{2643B2D1-C100-4F2B-B8FE-EC8C66388A75}" type="presParOf" srcId="{79322B25-5EE3-4DC2-A324-88C7FE7E4301}" destId="{BDD6E2CF-0B96-4BC8-828B-8976B8024A0B}" srcOrd="10" destOrd="0" presId="urn:microsoft.com/office/officeart/2009/3/layout/DescendingProcess"/>
    <dgm:cxn modelId="{BB1DE75A-685A-4B5B-9A6E-60040B16ED05}" type="presParOf" srcId="{79322B25-5EE3-4DC2-A324-88C7FE7E4301}" destId="{B0793247-3386-4300-8018-BECB32418F22}" srcOrd="11" destOrd="0" presId="urn:microsoft.com/office/officeart/2009/3/layout/DescendingProcess"/>
    <dgm:cxn modelId="{957FBFE6-6632-4349-866B-B9B7D8F9DAD8}" type="presParOf" srcId="{B0793247-3386-4300-8018-BECB32418F22}" destId="{1AA92EF8-55A7-4B80-AA24-5C5DF285F3A7}" srcOrd="0" destOrd="0" presId="urn:microsoft.com/office/officeart/2009/3/layout/DescendingProcess"/>
    <dgm:cxn modelId="{644BDF2F-460F-4A8C-99C7-3E59CF4D991A}" type="presParOf" srcId="{79322B25-5EE3-4DC2-A324-88C7FE7E4301}" destId="{0122127B-6035-41F8-B450-7A8029812D70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D35B59-7CF2-4EA4-80F2-94321C4AFA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41086F5-A857-4627-BA95-1BC2CB2FB624}">
      <dgm:prSet phldrT="[Text]" custT="1"/>
      <dgm:spPr/>
      <dgm:t>
        <a:bodyPr/>
        <a:lstStyle/>
        <a:p>
          <a:pPr algn="r"/>
          <a:r>
            <a:rPr lang="en-CA" sz="2400" i="0" dirty="0" smtClean="0"/>
            <a:t>CHR gives a picture of the state of homelessness at the community level. Summaries will be publicly available.</a:t>
          </a:r>
          <a:endParaRPr lang="en-US" sz="2400" i="0" dirty="0"/>
        </a:p>
      </dgm:t>
    </dgm:pt>
    <dgm:pt modelId="{D90B8740-5E64-4ADB-B9B6-C210B2AE6E4B}" type="parTrans" cxnId="{78E8D199-502A-46A3-98F9-ADF9055576F0}">
      <dgm:prSet/>
      <dgm:spPr/>
      <dgm:t>
        <a:bodyPr/>
        <a:lstStyle/>
        <a:p>
          <a:endParaRPr lang="en-US"/>
        </a:p>
      </dgm:t>
    </dgm:pt>
    <dgm:pt modelId="{7B088E56-CAEF-4CC2-B7FB-6755EE9D189C}" type="sibTrans" cxnId="{78E8D199-502A-46A3-98F9-ADF9055576F0}">
      <dgm:prSet/>
      <dgm:spPr/>
      <dgm:t>
        <a:bodyPr/>
        <a:lstStyle/>
        <a:p>
          <a:endParaRPr lang="en-US"/>
        </a:p>
      </dgm:t>
    </dgm:pt>
    <dgm:pt modelId="{5F23A91B-DAC4-4633-9955-AF268724E72E}">
      <dgm:prSet phldrT="[Text]" custT="1"/>
      <dgm:spPr/>
      <dgm:t>
        <a:bodyPr/>
        <a:lstStyle/>
        <a:p>
          <a:pPr algn="r"/>
          <a:r>
            <a:rPr lang="en-CA" sz="2400" dirty="0" smtClean="0"/>
            <a:t>Engagement and collaboration between Indigenous  and non-Indigenous organizations is expected.</a:t>
          </a:r>
          <a:endParaRPr lang="en-US" sz="2400" dirty="0"/>
        </a:p>
      </dgm:t>
    </dgm:pt>
    <dgm:pt modelId="{EE1A855D-DF12-42C7-96F9-992FBE9BBAE6}" type="parTrans" cxnId="{86AD99FC-3C1E-4B3D-9751-3F095EB381EC}">
      <dgm:prSet/>
      <dgm:spPr/>
      <dgm:t>
        <a:bodyPr/>
        <a:lstStyle/>
        <a:p>
          <a:endParaRPr lang="en-US"/>
        </a:p>
      </dgm:t>
    </dgm:pt>
    <dgm:pt modelId="{AAF95759-7164-4A99-939B-9E036245FA6C}" type="sibTrans" cxnId="{86AD99FC-3C1E-4B3D-9751-3F095EB381EC}">
      <dgm:prSet/>
      <dgm:spPr/>
      <dgm:t>
        <a:bodyPr/>
        <a:lstStyle/>
        <a:p>
          <a:endParaRPr lang="en-US"/>
        </a:p>
      </dgm:t>
    </dgm:pt>
    <dgm:pt modelId="{C1D90A85-8583-4777-9B47-04175BB04F75}">
      <dgm:prSet phldrT="[Text]" custT="1"/>
      <dgm:spPr/>
      <dgm:t>
        <a:bodyPr/>
        <a:lstStyle/>
        <a:p>
          <a:pPr algn="r"/>
          <a:r>
            <a:rPr lang="en-CA" sz="2400" baseline="0" dirty="0" smtClean="0"/>
            <a:t>Work to reach requirements for Coordinated Access   and use of HIFIS* is self-assessed. </a:t>
          </a:r>
          <a:endParaRPr lang="en-US" sz="2400" baseline="0" dirty="0"/>
        </a:p>
      </dgm:t>
    </dgm:pt>
    <dgm:pt modelId="{B8B22D43-14C7-410B-86F7-66EEF2A7E123}" type="parTrans" cxnId="{D4EF129C-25FD-4B0D-BC83-98FB85E0D486}">
      <dgm:prSet/>
      <dgm:spPr/>
      <dgm:t>
        <a:bodyPr/>
        <a:lstStyle/>
        <a:p>
          <a:endParaRPr lang="en-US"/>
        </a:p>
      </dgm:t>
    </dgm:pt>
    <dgm:pt modelId="{BA992245-0183-4473-A459-5641A953598A}" type="sibTrans" cxnId="{D4EF129C-25FD-4B0D-BC83-98FB85E0D486}">
      <dgm:prSet/>
      <dgm:spPr/>
      <dgm:t>
        <a:bodyPr/>
        <a:lstStyle/>
        <a:p>
          <a:endParaRPr lang="en-US"/>
        </a:p>
      </dgm:t>
    </dgm:pt>
    <dgm:pt modelId="{46C35078-2482-474F-805B-54B6EC996F77}">
      <dgm:prSet custT="1"/>
      <dgm:spPr/>
      <dgm:t>
        <a:bodyPr/>
        <a:lstStyle/>
        <a:p>
          <a:pPr algn="r"/>
          <a:r>
            <a:rPr lang="en-CA" sz="2400" dirty="0" smtClean="0"/>
            <a:t>CHR supports the transition to an outcomes-based approach, includes community-level data and outcomes.</a:t>
          </a:r>
          <a:endParaRPr lang="en-CA" sz="2400" baseline="0" dirty="0" smtClean="0">
            <a:solidFill>
              <a:srgbClr val="FF0000"/>
            </a:solidFill>
          </a:endParaRPr>
        </a:p>
      </dgm:t>
    </dgm:pt>
    <dgm:pt modelId="{EC763539-146F-4181-B602-D63FB0BB11FE}" type="parTrans" cxnId="{DA26C277-536C-4CD2-8CBB-BA6F4519F0BA}">
      <dgm:prSet/>
      <dgm:spPr/>
      <dgm:t>
        <a:bodyPr/>
        <a:lstStyle/>
        <a:p>
          <a:endParaRPr lang="en-US"/>
        </a:p>
      </dgm:t>
    </dgm:pt>
    <dgm:pt modelId="{2AC72EDF-AB87-49AB-AF7A-D478A6C7BB81}" type="sibTrans" cxnId="{DA26C277-536C-4CD2-8CBB-BA6F4519F0BA}">
      <dgm:prSet/>
      <dgm:spPr/>
      <dgm:t>
        <a:bodyPr/>
        <a:lstStyle/>
        <a:p>
          <a:endParaRPr lang="en-US"/>
        </a:p>
      </dgm:t>
    </dgm:pt>
    <dgm:pt modelId="{C3DE22BA-0C2C-46C5-A5E6-561C4E09E83C}" type="pres">
      <dgm:prSet presAssocID="{61D35B59-7CF2-4EA4-80F2-94321C4AFA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DFD69F0-98C8-4332-90B3-B8B95D3EDC83}" type="pres">
      <dgm:prSet presAssocID="{61D35B59-7CF2-4EA4-80F2-94321C4AFAB3}" presName="Name1" presStyleCnt="0"/>
      <dgm:spPr/>
    </dgm:pt>
    <dgm:pt modelId="{35D31F50-E008-4CEE-91F4-40F72402E9BD}" type="pres">
      <dgm:prSet presAssocID="{61D35B59-7CF2-4EA4-80F2-94321C4AFAB3}" presName="cycle" presStyleCnt="0"/>
      <dgm:spPr/>
    </dgm:pt>
    <dgm:pt modelId="{C95BB422-B6E0-4389-8DFC-7AEA1F447ECD}" type="pres">
      <dgm:prSet presAssocID="{61D35B59-7CF2-4EA4-80F2-94321C4AFAB3}" presName="srcNode" presStyleLbl="node1" presStyleIdx="0" presStyleCnt="4"/>
      <dgm:spPr/>
    </dgm:pt>
    <dgm:pt modelId="{D1962FAB-1822-44BD-B8B6-5C280E359E21}" type="pres">
      <dgm:prSet presAssocID="{61D35B59-7CF2-4EA4-80F2-94321C4AFAB3}" presName="conn" presStyleLbl="parChTrans1D2" presStyleIdx="0" presStyleCnt="1"/>
      <dgm:spPr/>
      <dgm:t>
        <a:bodyPr/>
        <a:lstStyle/>
        <a:p>
          <a:endParaRPr lang="en-US"/>
        </a:p>
      </dgm:t>
    </dgm:pt>
    <dgm:pt modelId="{E0A63905-9C77-4A05-AFF1-B9D29E03A365}" type="pres">
      <dgm:prSet presAssocID="{61D35B59-7CF2-4EA4-80F2-94321C4AFAB3}" presName="extraNode" presStyleLbl="node1" presStyleIdx="0" presStyleCnt="4"/>
      <dgm:spPr/>
    </dgm:pt>
    <dgm:pt modelId="{ADF89C88-D6ED-4AA2-B787-427D4924564A}" type="pres">
      <dgm:prSet presAssocID="{61D35B59-7CF2-4EA4-80F2-94321C4AFAB3}" presName="dstNode" presStyleLbl="node1" presStyleIdx="0" presStyleCnt="4"/>
      <dgm:spPr/>
    </dgm:pt>
    <dgm:pt modelId="{3EFCD989-B549-4DD3-8AB6-EEB24BDBE2C4}" type="pres">
      <dgm:prSet presAssocID="{041086F5-A857-4627-BA95-1BC2CB2FB624}" presName="text_1" presStyleLbl="node1" presStyleIdx="0" presStyleCnt="4" custScaleX="105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E05FA-8CB4-4859-BA18-1FBBF07C3CA3}" type="pres">
      <dgm:prSet presAssocID="{041086F5-A857-4627-BA95-1BC2CB2FB624}" presName="accent_1" presStyleCnt="0"/>
      <dgm:spPr/>
    </dgm:pt>
    <dgm:pt modelId="{C1C92331-4C98-4BE5-8318-D00A38999C47}" type="pres">
      <dgm:prSet presAssocID="{041086F5-A857-4627-BA95-1BC2CB2FB624}" presName="accentRepeatNode" presStyleLbl="solidFgAcc1" presStyleIdx="0" presStyleCnt="4"/>
      <dgm:spPr/>
    </dgm:pt>
    <dgm:pt modelId="{40A053AA-0CA7-486D-81FD-8C42B2CBF568}" type="pres">
      <dgm:prSet presAssocID="{5F23A91B-DAC4-4633-9955-AF268724E72E}" presName="text_2" presStyleLbl="node1" presStyleIdx="1" presStyleCnt="4" custScaleX="106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D0A46-3DAF-4D02-AC63-61C060E8269D}" type="pres">
      <dgm:prSet presAssocID="{5F23A91B-DAC4-4633-9955-AF268724E72E}" presName="accent_2" presStyleCnt="0"/>
      <dgm:spPr/>
    </dgm:pt>
    <dgm:pt modelId="{1AC11AE9-01DA-4AB7-BC4B-A081610EA56B}" type="pres">
      <dgm:prSet presAssocID="{5F23A91B-DAC4-4633-9955-AF268724E72E}" presName="accentRepeatNode" presStyleLbl="solidFgAcc1" presStyleIdx="1" presStyleCnt="4"/>
      <dgm:spPr/>
    </dgm:pt>
    <dgm:pt modelId="{C7F25645-93CE-4555-9585-B404C460CD05}" type="pres">
      <dgm:prSet presAssocID="{C1D90A85-8583-4777-9B47-04175BB04F75}" presName="text_3" presStyleLbl="node1" presStyleIdx="2" presStyleCnt="4" custScaleX="1062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ACA6B-919A-4E8A-BF6A-CA41C58CFCAB}" type="pres">
      <dgm:prSet presAssocID="{C1D90A85-8583-4777-9B47-04175BB04F75}" presName="accent_3" presStyleCnt="0"/>
      <dgm:spPr/>
    </dgm:pt>
    <dgm:pt modelId="{A8F3D58D-9789-4F45-ABCF-4377AF28C26B}" type="pres">
      <dgm:prSet presAssocID="{C1D90A85-8583-4777-9B47-04175BB04F75}" presName="accentRepeatNode" presStyleLbl="solidFgAcc1" presStyleIdx="2" presStyleCnt="4"/>
      <dgm:spPr/>
    </dgm:pt>
    <dgm:pt modelId="{B66C1332-DBC7-44D3-8BF4-FE900C40A8BB}" type="pres">
      <dgm:prSet presAssocID="{46C35078-2482-474F-805B-54B6EC996F77}" presName="text_4" presStyleLbl="node1" presStyleIdx="3" presStyleCnt="4" custScaleX="105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2F441-4F26-4595-B7B4-A80D863534B8}" type="pres">
      <dgm:prSet presAssocID="{46C35078-2482-474F-805B-54B6EC996F77}" presName="accent_4" presStyleCnt="0"/>
      <dgm:spPr/>
    </dgm:pt>
    <dgm:pt modelId="{139B0D2A-5E54-4339-835E-BB6F9037B03E}" type="pres">
      <dgm:prSet presAssocID="{46C35078-2482-474F-805B-54B6EC996F77}" presName="accentRepeatNode" presStyleLbl="solidFgAcc1" presStyleIdx="3" presStyleCnt="4"/>
      <dgm:spPr/>
    </dgm:pt>
  </dgm:ptLst>
  <dgm:cxnLst>
    <dgm:cxn modelId="{78E8D199-502A-46A3-98F9-ADF9055576F0}" srcId="{61D35B59-7CF2-4EA4-80F2-94321C4AFAB3}" destId="{041086F5-A857-4627-BA95-1BC2CB2FB624}" srcOrd="0" destOrd="0" parTransId="{D90B8740-5E64-4ADB-B9B6-C210B2AE6E4B}" sibTransId="{7B088E56-CAEF-4CC2-B7FB-6755EE9D189C}"/>
    <dgm:cxn modelId="{C8B24A36-2174-47BA-8DE5-7C7B7AA4614A}" type="presOf" srcId="{61D35B59-7CF2-4EA4-80F2-94321C4AFAB3}" destId="{C3DE22BA-0C2C-46C5-A5E6-561C4E09E83C}" srcOrd="0" destOrd="0" presId="urn:microsoft.com/office/officeart/2008/layout/VerticalCurvedList"/>
    <dgm:cxn modelId="{ADCDF7A5-CA8D-44C6-BE7B-497BA718FA04}" type="presOf" srcId="{46C35078-2482-474F-805B-54B6EC996F77}" destId="{B66C1332-DBC7-44D3-8BF4-FE900C40A8BB}" srcOrd="0" destOrd="0" presId="urn:microsoft.com/office/officeart/2008/layout/VerticalCurvedList"/>
    <dgm:cxn modelId="{B08E5883-17A9-4B32-966E-E1E3921B8200}" type="presOf" srcId="{041086F5-A857-4627-BA95-1BC2CB2FB624}" destId="{3EFCD989-B549-4DD3-8AB6-EEB24BDBE2C4}" srcOrd="0" destOrd="0" presId="urn:microsoft.com/office/officeart/2008/layout/VerticalCurvedList"/>
    <dgm:cxn modelId="{87CB82F5-0AA3-4544-9D46-04B7FE00AE4D}" type="presOf" srcId="{7B088E56-CAEF-4CC2-B7FB-6755EE9D189C}" destId="{D1962FAB-1822-44BD-B8B6-5C280E359E21}" srcOrd="0" destOrd="0" presId="urn:microsoft.com/office/officeart/2008/layout/VerticalCurvedList"/>
    <dgm:cxn modelId="{D4EF129C-25FD-4B0D-BC83-98FB85E0D486}" srcId="{61D35B59-7CF2-4EA4-80F2-94321C4AFAB3}" destId="{C1D90A85-8583-4777-9B47-04175BB04F75}" srcOrd="2" destOrd="0" parTransId="{B8B22D43-14C7-410B-86F7-66EEF2A7E123}" sibTransId="{BA992245-0183-4473-A459-5641A953598A}"/>
    <dgm:cxn modelId="{E9F38AA1-48CC-4FB1-BC21-DABABF98AA1D}" type="presOf" srcId="{C1D90A85-8583-4777-9B47-04175BB04F75}" destId="{C7F25645-93CE-4555-9585-B404C460CD05}" srcOrd="0" destOrd="0" presId="urn:microsoft.com/office/officeart/2008/layout/VerticalCurvedList"/>
    <dgm:cxn modelId="{DA26C277-536C-4CD2-8CBB-BA6F4519F0BA}" srcId="{61D35B59-7CF2-4EA4-80F2-94321C4AFAB3}" destId="{46C35078-2482-474F-805B-54B6EC996F77}" srcOrd="3" destOrd="0" parTransId="{EC763539-146F-4181-B602-D63FB0BB11FE}" sibTransId="{2AC72EDF-AB87-49AB-AF7A-D478A6C7BB81}"/>
    <dgm:cxn modelId="{C1BA1B9C-9628-4662-952A-59D766D40C70}" type="presOf" srcId="{5F23A91B-DAC4-4633-9955-AF268724E72E}" destId="{40A053AA-0CA7-486D-81FD-8C42B2CBF568}" srcOrd="0" destOrd="0" presId="urn:microsoft.com/office/officeart/2008/layout/VerticalCurvedList"/>
    <dgm:cxn modelId="{86AD99FC-3C1E-4B3D-9751-3F095EB381EC}" srcId="{61D35B59-7CF2-4EA4-80F2-94321C4AFAB3}" destId="{5F23A91B-DAC4-4633-9955-AF268724E72E}" srcOrd="1" destOrd="0" parTransId="{EE1A855D-DF12-42C7-96F9-992FBE9BBAE6}" sibTransId="{AAF95759-7164-4A99-939B-9E036245FA6C}"/>
    <dgm:cxn modelId="{F622680A-7F0D-49F1-AB2D-DA676611316A}" type="presParOf" srcId="{C3DE22BA-0C2C-46C5-A5E6-561C4E09E83C}" destId="{8DFD69F0-98C8-4332-90B3-B8B95D3EDC83}" srcOrd="0" destOrd="0" presId="urn:microsoft.com/office/officeart/2008/layout/VerticalCurvedList"/>
    <dgm:cxn modelId="{37D9CAEF-CDB0-4DE2-81BC-15837D70A2D5}" type="presParOf" srcId="{8DFD69F0-98C8-4332-90B3-B8B95D3EDC83}" destId="{35D31F50-E008-4CEE-91F4-40F72402E9BD}" srcOrd="0" destOrd="0" presId="urn:microsoft.com/office/officeart/2008/layout/VerticalCurvedList"/>
    <dgm:cxn modelId="{0C4ADC33-B20A-4AE0-882C-134CD9B33E42}" type="presParOf" srcId="{35D31F50-E008-4CEE-91F4-40F72402E9BD}" destId="{C95BB422-B6E0-4389-8DFC-7AEA1F447ECD}" srcOrd="0" destOrd="0" presId="urn:microsoft.com/office/officeart/2008/layout/VerticalCurvedList"/>
    <dgm:cxn modelId="{89BE9F96-034F-4448-8CDE-AB4627A7F09D}" type="presParOf" srcId="{35D31F50-E008-4CEE-91F4-40F72402E9BD}" destId="{D1962FAB-1822-44BD-B8B6-5C280E359E21}" srcOrd="1" destOrd="0" presId="urn:microsoft.com/office/officeart/2008/layout/VerticalCurvedList"/>
    <dgm:cxn modelId="{72554192-5A53-4B58-9DDE-FE582D8259DF}" type="presParOf" srcId="{35D31F50-E008-4CEE-91F4-40F72402E9BD}" destId="{E0A63905-9C77-4A05-AFF1-B9D29E03A365}" srcOrd="2" destOrd="0" presId="urn:microsoft.com/office/officeart/2008/layout/VerticalCurvedList"/>
    <dgm:cxn modelId="{42F1641E-A0BD-4B9A-8317-97BEAA756977}" type="presParOf" srcId="{35D31F50-E008-4CEE-91F4-40F72402E9BD}" destId="{ADF89C88-D6ED-4AA2-B787-427D4924564A}" srcOrd="3" destOrd="0" presId="urn:microsoft.com/office/officeart/2008/layout/VerticalCurvedList"/>
    <dgm:cxn modelId="{FED4BB40-F190-4E73-A959-96F5B0220DAC}" type="presParOf" srcId="{8DFD69F0-98C8-4332-90B3-B8B95D3EDC83}" destId="{3EFCD989-B549-4DD3-8AB6-EEB24BDBE2C4}" srcOrd="1" destOrd="0" presId="urn:microsoft.com/office/officeart/2008/layout/VerticalCurvedList"/>
    <dgm:cxn modelId="{E6C53A1C-A82C-4695-95AC-0B31EE62EEAE}" type="presParOf" srcId="{8DFD69F0-98C8-4332-90B3-B8B95D3EDC83}" destId="{3C4E05FA-8CB4-4859-BA18-1FBBF07C3CA3}" srcOrd="2" destOrd="0" presId="urn:microsoft.com/office/officeart/2008/layout/VerticalCurvedList"/>
    <dgm:cxn modelId="{0CDC4648-DFEB-4740-86D0-35678E5AA702}" type="presParOf" srcId="{3C4E05FA-8CB4-4859-BA18-1FBBF07C3CA3}" destId="{C1C92331-4C98-4BE5-8318-D00A38999C47}" srcOrd="0" destOrd="0" presId="urn:microsoft.com/office/officeart/2008/layout/VerticalCurvedList"/>
    <dgm:cxn modelId="{BF5220E1-FC74-4EAB-82DE-A604112F9E48}" type="presParOf" srcId="{8DFD69F0-98C8-4332-90B3-B8B95D3EDC83}" destId="{40A053AA-0CA7-486D-81FD-8C42B2CBF568}" srcOrd="3" destOrd="0" presId="urn:microsoft.com/office/officeart/2008/layout/VerticalCurvedList"/>
    <dgm:cxn modelId="{774B5217-42CB-4537-8564-1982018FB0E6}" type="presParOf" srcId="{8DFD69F0-98C8-4332-90B3-B8B95D3EDC83}" destId="{F5AD0A46-3DAF-4D02-AC63-61C060E8269D}" srcOrd="4" destOrd="0" presId="urn:microsoft.com/office/officeart/2008/layout/VerticalCurvedList"/>
    <dgm:cxn modelId="{DF9344B6-E102-43E2-96D0-B601B3EDF475}" type="presParOf" srcId="{F5AD0A46-3DAF-4D02-AC63-61C060E8269D}" destId="{1AC11AE9-01DA-4AB7-BC4B-A081610EA56B}" srcOrd="0" destOrd="0" presId="urn:microsoft.com/office/officeart/2008/layout/VerticalCurvedList"/>
    <dgm:cxn modelId="{74D5B92B-B30B-4202-B87C-AFBB0EA9A4A9}" type="presParOf" srcId="{8DFD69F0-98C8-4332-90B3-B8B95D3EDC83}" destId="{C7F25645-93CE-4555-9585-B404C460CD05}" srcOrd="5" destOrd="0" presId="urn:microsoft.com/office/officeart/2008/layout/VerticalCurvedList"/>
    <dgm:cxn modelId="{31715F2F-3910-453A-9B3E-C5054E1EB2DC}" type="presParOf" srcId="{8DFD69F0-98C8-4332-90B3-B8B95D3EDC83}" destId="{C5EACA6B-919A-4E8A-BF6A-CA41C58CFCAB}" srcOrd="6" destOrd="0" presId="urn:microsoft.com/office/officeart/2008/layout/VerticalCurvedList"/>
    <dgm:cxn modelId="{36FFFA3A-4EFE-4D8F-B4AB-9F71AB011708}" type="presParOf" srcId="{C5EACA6B-919A-4E8A-BF6A-CA41C58CFCAB}" destId="{A8F3D58D-9789-4F45-ABCF-4377AF28C26B}" srcOrd="0" destOrd="0" presId="urn:microsoft.com/office/officeart/2008/layout/VerticalCurvedList"/>
    <dgm:cxn modelId="{1311CB53-3A18-4826-8ABA-FFDE9C624BB6}" type="presParOf" srcId="{8DFD69F0-98C8-4332-90B3-B8B95D3EDC83}" destId="{B66C1332-DBC7-44D3-8BF4-FE900C40A8BB}" srcOrd="7" destOrd="0" presId="urn:microsoft.com/office/officeart/2008/layout/VerticalCurvedList"/>
    <dgm:cxn modelId="{EE1F60AC-69BF-4C48-AC1D-6B93DC045171}" type="presParOf" srcId="{8DFD69F0-98C8-4332-90B3-B8B95D3EDC83}" destId="{A742F441-4F26-4595-B7B4-A80D863534B8}" srcOrd="8" destOrd="0" presId="urn:microsoft.com/office/officeart/2008/layout/VerticalCurvedList"/>
    <dgm:cxn modelId="{DE399340-8D3D-4863-89F4-8CB928954642}" type="presParOf" srcId="{A742F441-4F26-4595-B7B4-A80D863534B8}" destId="{139B0D2A-5E54-4339-835E-BB6F9037B0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4DAB53-02EE-4AF5-8DFA-2B69A87155C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A7193-5581-41D3-A413-ACC2204B8D8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Community Context</a:t>
          </a:r>
          <a:endParaRPr lang="en-US" sz="2000" b="1" dirty="0">
            <a:solidFill>
              <a:schemeClr val="tx1"/>
            </a:solidFill>
          </a:endParaRPr>
        </a:p>
      </dgm:t>
    </dgm:pt>
    <dgm:pt modelId="{D243716F-2659-4B92-80DA-C0102FB504B6}" type="parTrans" cxnId="{732C32EF-E048-4C9B-A653-171BF62CDBA7}">
      <dgm:prSet/>
      <dgm:spPr/>
      <dgm:t>
        <a:bodyPr/>
        <a:lstStyle/>
        <a:p>
          <a:endParaRPr lang="en-US"/>
        </a:p>
      </dgm:t>
    </dgm:pt>
    <dgm:pt modelId="{B87E0C69-C19B-48B2-AA61-B64C4BD42484}" type="sibTrans" cxnId="{732C32EF-E048-4C9B-A653-171BF62CDBA7}">
      <dgm:prSet/>
      <dgm:spPr/>
      <dgm:t>
        <a:bodyPr/>
        <a:lstStyle/>
        <a:p>
          <a:endParaRPr lang="en-US"/>
        </a:p>
      </dgm:t>
    </dgm:pt>
    <dgm:pt modelId="{FD566489-3AE9-4C7D-972D-F6AD44DFC47A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Self-Assessment</a:t>
          </a:r>
          <a:endParaRPr lang="en-US" sz="2000" b="1" dirty="0">
            <a:solidFill>
              <a:schemeClr val="tx1"/>
            </a:solidFill>
          </a:endParaRPr>
        </a:p>
      </dgm:t>
    </dgm:pt>
    <dgm:pt modelId="{597549A4-417E-4400-8D5C-EDC58D487C7F}" type="parTrans" cxnId="{C3F9F23A-5B3C-4535-8C69-8796B4FB0A90}">
      <dgm:prSet/>
      <dgm:spPr/>
      <dgm:t>
        <a:bodyPr/>
        <a:lstStyle/>
        <a:p>
          <a:endParaRPr lang="en-US"/>
        </a:p>
      </dgm:t>
    </dgm:pt>
    <dgm:pt modelId="{CB30A075-19B5-475B-B607-A1FEBFDA782C}" type="sibTrans" cxnId="{C3F9F23A-5B3C-4535-8C69-8796B4FB0A90}">
      <dgm:prSet/>
      <dgm:spPr/>
      <dgm:t>
        <a:bodyPr/>
        <a:lstStyle/>
        <a:p>
          <a:endParaRPr lang="en-US"/>
        </a:p>
      </dgm:t>
    </dgm:pt>
    <dgm:pt modelId="{11BA3287-7AF8-40A3-AD0E-95F2223F4358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Community-Level Data</a:t>
          </a:r>
          <a:endParaRPr lang="en-US" sz="2000" b="1" dirty="0">
            <a:solidFill>
              <a:schemeClr val="tx1"/>
            </a:solidFill>
          </a:endParaRPr>
        </a:p>
      </dgm:t>
    </dgm:pt>
    <dgm:pt modelId="{EE4C5CD6-8A1B-4A3E-91B8-40C233115A68}" type="parTrans" cxnId="{80C7F286-A838-4468-853B-35715BD3021E}">
      <dgm:prSet/>
      <dgm:spPr/>
      <dgm:t>
        <a:bodyPr/>
        <a:lstStyle/>
        <a:p>
          <a:endParaRPr lang="en-US"/>
        </a:p>
      </dgm:t>
    </dgm:pt>
    <dgm:pt modelId="{44103502-ED83-4DAE-9B35-16BFA8AAB00D}" type="sibTrans" cxnId="{80C7F286-A838-4468-853B-35715BD3021E}">
      <dgm:prSet/>
      <dgm:spPr/>
      <dgm:t>
        <a:bodyPr/>
        <a:lstStyle/>
        <a:p>
          <a:endParaRPr lang="en-US"/>
        </a:p>
      </dgm:t>
    </dgm:pt>
    <dgm:pt modelId="{32F15BA1-72AD-4294-B0D2-096A97A1248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Community-Level Outcomes</a:t>
          </a:r>
          <a:endParaRPr lang="en-US" sz="2000" b="1" dirty="0">
            <a:solidFill>
              <a:schemeClr val="tx1"/>
            </a:solidFill>
          </a:endParaRPr>
        </a:p>
      </dgm:t>
    </dgm:pt>
    <dgm:pt modelId="{50C8F223-7D85-45AC-BFF7-D5069D1D820D}" type="parTrans" cxnId="{5ED639DD-CA46-4B44-8003-E27DD585EE93}">
      <dgm:prSet/>
      <dgm:spPr/>
      <dgm:t>
        <a:bodyPr/>
        <a:lstStyle/>
        <a:p>
          <a:endParaRPr lang="en-US"/>
        </a:p>
      </dgm:t>
    </dgm:pt>
    <dgm:pt modelId="{F9B8479F-6366-4637-9065-6ADDB144B814}" type="sibTrans" cxnId="{5ED639DD-CA46-4B44-8003-E27DD585EE93}">
      <dgm:prSet/>
      <dgm:spPr/>
      <dgm:t>
        <a:bodyPr/>
        <a:lstStyle/>
        <a:p>
          <a:endParaRPr lang="en-US"/>
        </a:p>
      </dgm:t>
    </dgm:pt>
    <dgm:pt modelId="{FC097171-8692-4FB8-BE4B-78857325D8BB}" type="pres">
      <dgm:prSet presAssocID="{B04DAB53-02EE-4AF5-8DFA-2B69A87155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98396-BE0F-400F-9ABA-DCDC367F0D1F}" type="pres">
      <dgm:prSet presAssocID="{060A7193-5581-41D3-A413-ACC2204B8D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5BE60-FCA6-4A8E-89BB-65F8F8C37E1B}" type="pres">
      <dgm:prSet presAssocID="{B87E0C69-C19B-48B2-AA61-B64C4BD42484}" presName="sibTrans" presStyleCnt="0"/>
      <dgm:spPr/>
    </dgm:pt>
    <dgm:pt modelId="{DCB65070-E1E6-4000-B6FE-2927AE39E304}" type="pres">
      <dgm:prSet presAssocID="{FD566489-3AE9-4C7D-972D-F6AD44DFC47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F86F9-EEE7-45F3-8694-C950DE55C59A}" type="pres">
      <dgm:prSet presAssocID="{CB30A075-19B5-475B-B607-A1FEBFDA782C}" presName="sibTrans" presStyleCnt="0"/>
      <dgm:spPr/>
    </dgm:pt>
    <dgm:pt modelId="{1EAF7AF0-F56B-40AF-89EA-6FAD54666707}" type="pres">
      <dgm:prSet presAssocID="{11BA3287-7AF8-40A3-AD0E-95F2223F435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4AD1E-8C4D-472C-8712-7FDBC320FCE6}" type="pres">
      <dgm:prSet presAssocID="{44103502-ED83-4DAE-9B35-16BFA8AAB00D}" presName="sibTrans" presStyleCnt="0"/>
      <dgm:spPr/>
    </dgm:pt>
    <dgm:pt modelId="{57027570-407C-4D0C-B3EF-B0CE5EC6E3FA}" type="pres">
      <dgm:prSet presAssocID="{32F15BA1-72AD-4294-B0D2-096A97A124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1FD0EA-B225-455F-B4D5-BA833BA758CF}" type="presOf" srcId="{060A7193-5581-41D3-A413-ACC2204B8D87}" destId="{E1198396-BE0F-400F-9ABA-DCDC367F0D1F}" srcOrd="0" destOrd="0" presId="urn:microsoft.com/office/officeart/2005/8/layout/default"/>
    <dgm:cxn modelId="{5ED639DD-CA46-4B44-8003-E27DD585EE93}" srcId="{B04DAB53-02EE-4AF5-8DFA-2B69A87155CA}" destId="{32F15BA1-72AD-4294-B0D2-096A97A12482}" srcOrd="3" destOrd="0" parTransId="{50C8F223-7D85-45AC-BFF7-D5069D1D820D}" sibTransId="{F9B8479F-6366-4637-9065-6ADDB144B814}"/>
    <dgm:cxn modelId="{C3F9F23A-5B3C-4535-8C69-8796B4FB0A90}" srcId="{B04DAB53-02EE-4AF5-8DFA-2B69A87155CA}" destId="{FD566489-3AE9-4C7D-972D-F6AD44DFC47A}" srcOrd="1" destOrd="0" parTransId="{597549A4-417E-4400-8D5C-EDC58D487C7F}" sibTransId="{CB30A075-19B5-475B-B607-A1FEBFDA782C}"/>
    <dgm:cxn modelId="{DDE231FD-E05B-4314-9907-0AAF81E4852D}" type="presOf" srcId="{FD566489-3AE9-4C7D-972D-F6AD44DFC47A}" destId="{DCB65070-E1E6-4000-B6FE-2927AE39E304}" srcOrd="0" destOrd="0" presId="urn:microsoft.com/office/officeart/2005/8/layout/default"/>
    <dgm:cxn modelId="{45CC6756-10A8-44EC-83CF-17E90145113C}" type="presOf" srcId="{32F15BA1-72AD-4294-B0D2-096A97A12482}" destId="{57027570-407C-4D0C-B3EF-B0CE5EC6E3FA}" srcOrd="0" destOrd="0" presId="urn:microsoft.com/office/officeart/2005/8/layout/default"/>
    <dgm:cxn modelId="{80C7F286-A838-4468-853B-35715BD3021E}" srcId="{B04DAB53-02EE-4AF5-8DFA-2B69A87155CA}" destId="{11BA3287-7AF8-40A3-AD0E-95F2223F4358}" srcOrd="2" destOrd="0" parTransId="{EE4C5CD6-8A1B-4A3E-91B8-40C233115A68}" sibTransId="{44103502-ED83-4DAE-9B35-16BFA8AAB00D}"/>
    <dgm:cxn modelId="{71F8369A-73A8-4D19-B6ED-5B7CE93D6313}" type="presOf" srcId="{11BA3287-7AF8-40A3-AD0E-95F2223F4358}" destId="{1EAF7AF0-F56B-40AF-89EA-6FAD54666707}" srcOrd="0" destOrd="0" presId="urn:microsoft.com/office/officeart/2005/8/layout/default"/>
    <dgm:cxn modelId="{732C32EF-E048-4C9B-A653-171BF62CDBA7}" srcId="{B04DAB53-02EE-4AF5-8DFA-2B69A87155CA}" destId="{060A7193-5581-41D3-A413-ACC2204B8D87}" srcOrd="0" destOrd="0" parTransId="{D243716F-2659-4B92-80DA-C0102FB504B6}" sibTransId="{B87E0C69-C19B-48B2-AA61-B64C4BD42484}"/>
    <dgm:cxn modelId="{9E371213-AEA9-4CD8-AC0C-07196364AE09}" type="presOf" srcId="{B04DAB53-02EE-4AF5-8DFA-2B69A87155CA}" destId="{FC097171-8692-4FB8-BE4B-78857325D8BB}" srcOrd="0" destOrd="0" presId="urn:microsoft.com/office/officeart/2005/8/layout/default"/>
    <dgm:cxn modelId="{209419BF-A140-43A1-B69F-B882A1B296EA}" type="presParOf" srcId="{FC097171-8692-4FB8-BE4B-78857325D8BB}" destId="{E1198396-BE0F-400F-9ABA-DCDC367F0D1F}" srcOrd="0" destOrd="0" presId="urn:microsoft.com/office/officeart/2005/8/layout/default"/>
    <dgm:cxn modelId="{E2F8BD52-A9AA-4945-A4DD-FFDE01D2C1AB}" type="presParOf" srcId="{FC097171-8692-4FB8-BE4B-78857325D8BB}" destId="{F065BE60-FCA6-4A8E-89BB-65F8F8C37E1B}" srcOrd="1" destOrd="0" presId="urn:microsoft.com/office/officeart/2005/8/layout/default"/>
    <dgm:cxn modelId="{E9776BCF-7951-48C5-A44C-05A75512B1C5}" type="presParOf" srcId="{FC097171-8692-4FB8-BE4B-78857325D8BB}" destId="{DCB65070-E1E6-4000-B6FE-2927AE39E304}" srcOrd="2" destOrd="0" presId="urn:microsoft.com/office/officeart/2005/8/layout/default"/>
    <dgm:cxn modelId="{A070C4E7-D713-4DBF-AB86-39E072A7627D}" type="presParOf" srcId="{FC097171-8692-4FB8-BE4B-78857325D8BB}" destId="{DB1F86F9-EEE7-45F3-8694-C950DE55C59A}" srcOrd="3" destOrd="0" presId="urn:microsoft.com/office/officeart/2005/8/layout/default"/>
    <dgm:cxn modelId="{553E19F7-884D-4CF2-829F-C778E70F89E2}" type="presParOf" srcId="{FC097171-8692-4FB8-BE4B-78857325D8BB}" destId="{1EAF7AF0-F56B-40AF-89EA-6FAD54666707}" srcOrd="4" destOrd="0" presId="urn:microsoft.com/office/officeart/2005/8/layout/default"/>
    <dgm:cxn modelId="{E075D22E-F2BB-4BCE-8980-4D89C159191F}" type="presParOf" srcId="{FC097171-8692-4FB8-BE4B-78857325D8BB}" destId="{39C4AD1E-8C4D-472C-8712-7FDBC320FCE6}" srcOrd="5" destOrd="0" presId="urn:microsoft.com/office/officeart/2005/8/layout/default"/>
    <dgm:cxn modelId="{A1E00F64-495D-4CF3-B277-69586592ED25}" type="presParOf" srcId="{FC097171-8692-4FB8-BE4B-78857325D8BB}" destId="{57027570-407C-4D0C-B3EF-B0CE5EC6E3F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A39E09-E621-400E-AAAA-EE599CB8867D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</dgm:pt>
    <dgm:pt modelId="{EE18A41B-803C-450C-9993-1900BBCE515A}">
      <dgm:prSet phldrT="[Text]"/>
      <dgm:spPr/>
      <dgm:t>
        <a:bodyPr/>
        <a:lstStyle/>
        <a:p>
          <a:pPr algn="l"/>
          <a:endParaRPr lang="en-CA" b="1" dirty="0" smtClean="0"/>
        </a:p>
        <a:p>
          <a:pPr algn="ctr"/>
          <a:r>
            <a:rPr lang="en-CA" b="1" dirty="0" smtClean="0"/>
            <a:t> </a:t>
          </a:r>
          <a:endParaRPr lang="en-US" dirty="0"/>
        </a:p>
      </dgm:t>
    </dgm:pt>
    <dgm:pt modelId="{C40A2771-A1D7-4464-92CD-5E20F91CED94}" type="sibTrans" cxnId="{F8A05BEC-8958-4EAF-B90B-178F840BC909}">
      <dgm:prSet/>
      <dgm:spPr/>
      <dgm:t>
        <a:bodyPr/>
        <a:lstStyle/>
        <a:p>
          <a:endParaRPr lang="en-US"/>
        </a:p>
      </dgm:t>
    </dgm:pt>
    <dgm:pt modelId="{A8304315-CBED-462B-B06A-6F57F158B174}" type="parTrans" cxnId="{F8A05BEC-8958-4EAF-B90B-178F840BC909}">
      <dgm:prSet/>
      <dgm:spPr/>
      <dgm:t>
        <a:bodyPr/>
        <a:lstStyle/>
        <a:p>
          <a:endParaRPr lang="en-US"/>
        </a:p>
      </dgm:t>
    </dgm:pt>
    <dgm:pt modelId="{0E7B4853-8DA2-4EF3-8170-2ACBB17499E0}">
      <dgm:prSet phldrT="[Text]"/>
      <dgm:spPr/>
      <dgm:t>
        <a:bodyPr/>
        <a:lstStyle/>
        <a:p>
          <a:endParaRPr lang="en-US" dirty="0"/>
        </a:p>
      </dgm:t>
    </dgm:pt>
    <dgm:pt modelId="{DC5D25F2-F380-4103-85B7-CF79DCFD76F6}" type="sibTrans" cxnId="{547E6CAE-AA03-4860-AD45-11B2E738666B}">
      <dgm:prSet/>
      <dgm:spPr/>
      <dgm:t>
        <a:bodyPr/>
        <a:lstStyle/>
        <a:p>
          <a:endParaRPr lang="en-US"/>
        </a:p>
      </dgm:t>
    </dgm:pt>
    <dgm:pt modelId="{337A0972-E89A-42B7-9137-98A2C06D38DB}" type="parTrans" cxnId="{547E6CAE-AA03-4860-AD45-11B2E738666B}">
      <dgm:prSet/>
      <dgm:spPr/>
      <dgm:t>
        <a:bodyPr/>
        <a:lstStyle/>
        <a:p>
          <a:endParaRPr lang="en-US"/>
        </a:p>
      </dgm:t>
    </dgm:pt>
    <dgm:pt modelId="{1E4804B4-42AB-4561-8DCB-16457E8CD036}">
      <dgm:prSet/>
      <dgm:spPr/>
      <dgm:t>
        <a:bodyPr/>
        <a:lstStyle/>
        <a:p>
          <a:endParaRPr lang="en-US" dirty="0"/>
        </a:p>
      </dgm:t>
    </dgm:pt>
    <dgm:pt modelId="{841B2428-6C50-4E14-BD82-DD03A7ADD532}" type="sibTrans" cxnId="{33716581-1768-4554-8B53-7531ED2BEE21}">
      <dgm:prSet/>
      <dgm:spPr/>
      <dgm:t>
        <a:bodyPr/>
        <a:lstStyle/>
        <a:p>
          <a:endParaRPr lang="en-US"/>
        </a:p>
      </dgm:t>
    </dgm:pt>
    <dgm:pt modelId="{B08DCA0C-CEE8-4C04-8440-65918789776A}" type="parTrans" cxnId="{33716581-1768-4554-8B53-7531ED2BEE21}">
      <dgm:prSet/>
      <dgm:spPr/>
      <dgm:t>
        <a:bodyPr/>
        <a:lstStyle/>
        <a:p>
          <a:endParaRPr lang="en-US"/>
        </a:p>
      </dgm:t>
    </dgm:pt>
    <dgm:pt modelId="{64EF9962-7992-4D6D-A35C-D9B628E2CF36}">
      <dgm:prSet phldrT="[Text]"/>
      <dgm:spPr/>
      <dgm:t>
        <a:bodyPr/>
        <a:lstStyle/>
        <a:p>
          <a:endParaRPr lang="en-US" dirty="0"/>
        </a:p>
      </dgm:t>
    </dgm:pt>
    <dgm:pt modelId="{A7F478C6-85BB-4EC6-B0E1-4C5FEDBF3E77}" type="sibTrans" cxnId="{7A250576-B72A-4C0F-8C11-20F73907A128}">
      <dgm:prSet/>
      <dgm:spPr/>
      <dgm:t>
        <a:bodyPr/>
        <a:lstStyle/>
        <a:p>
          <a:endParaRPr lang="en-US"/>
        </a:p>
      </dgm:t>
    </dgm:pt>
    <dgm:pt modelId="{1DF3EBB4-8C08-4212-AB10-F9FC329C7980}" type="parTrans" cxnId="{7A250576-B72A-4C0F-8C11-20F73907A128}">
      <dgm:prSet/>
      <dgm:spPr/>
      <dgm:t>
        <a:bodyPr/>
        <a:lstStyle/>
        <a:p>
          <a:endParaRPr lang="en-US"/>
        </a:p>
      </dgm:t>
    </dgm:pt>
    <dgm:pt modelId="{DAA58607-54CC-4F63-A3EC-CC4FA2B75C4E}" type="pres">
      <dgm:prSet presAssocID="{0EA39E09-E621-400E-AAAA-EE599CB8867D}" presName="Name0" presStyleCnt="0">
        <dgm:presLayoutVars>
          <dgm:dir/>
          <dgm:resizeHandles val="exact"/>
        </dgm:presLayoutVars>
      </dgm:prSet>
      <dgm:spPr/>
    </dgm:pt>
    <dgm:pt modelId="{E5B87FCE-8CF6-4B42-BF61-9C16D38499C7}" type="pres">
      <dgm:prSet presAssocID="{0EA39E09-E621-400E-AAAA-EE599CB8867D}" presName="fgShape" presStyleLbl="fgShp" presStyleIdx="0" presStyleCnt="1"/>
      <dgm:spPr>
        <a:blipFill dpi="0" rotWithShape="0">
          <a:blip xmlns:r="http://schemas.openxmlformats.org/officeDocument/2006/relationships" r:embed="rId1">
            <a:alphaModFix amt="0"/>
          </a:blip>
          <a:srcRect/>
          <a:tile tx="0" ty="0" sx="100000" sy="100000" flip="none" algn="tl"/>
        </a:blip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</dgm:pt>
    <dgm:pt modelId="{51878309-5D4F-49C7-AB47-D52DB75B1251}" type="pres">
      <dgm:prSet presAssocID="{0EA39E09-E621-400E-AAAA-EE599CB8867D}" presName="linComp" presStyleCnt="0"/>
      <dgm:spPr/>
    </dgm:pt>
    <dgm:pt modelId="{D1CF7500-5840-431E-937D-B47341E0460F}" type="pres">
      <dgm:prSet presAssocID="{EE18A41B-803C-450C-9993-1900BBCE515A}" presName="compNode" presStyleCnt="0"/>
      <dgm:spPr/>
    </dgm:pt>
    <dgm:pt modelId="{38AA4177-D902-4786-B5E3-4268210C599B}" type="pres">
      <dgm:prSet presAssocID="{EE18A41B-803C-450C-9993-1900BBCE515A}" presName="bkgdShape" presStyleLbl="node1" presStyleIdx="0" presStyleCnt="4" custLinFactNeighborX="-957"/>
      <dgm:spPr/>
      <dgm:t>
        <a:bodyPr/>
        <a:lstStyle/>
        <a:p>
          <a:endParaRPr lang="en-US"/>
        </a:p>
      </dgm:t>
    </dgm:pt>
    <dgm:pt modelId="{3C19947D-2020-418A-A327-02A52A32ABE9}" type="pres">
      <dgm:prSet presAssocID="{EE18A41B-803C-450C-9993-1900BBCE515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E3CD8-9368-4F7A-8AE6-589F72BA8CD5}" type="pres">
      <dgm:prSet presAssocID="{EE18A41B-803C-450C-9993-1900BBCE515A}" presName="invisiNode" presStyleLbl="node1" presStyleIdx="0" presStyleCnt="4"/>
      <dgm:spPr/>
    </dgm:pt>
    <dgm:pt modelId="{6B8736FD-047A-4E95-AD64-46DBBB45B852}" type="pres">
      <dgm:prSet presAssocID="{EE18A41B-803C-450C-9993-1900BBCE515A}" presName="imagNode" presStyleLbl="fgImgPlace1" presStyleIdx="0" presStyleCnt="4" custScaleX="26903" custScaleY="24923" custLinFactNeighborX="-42617" custLinFactNeighborY="-51108"/>
      <dgm:spPr>
        <a:blipFill>
          <a:blip xmlns:r="http://schemas.openxmlformats.org/officeDocument/2006/relationships"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</dgm:pt>
    <dgm:pt modelId="{1F00940B-3238-4246-ACEA-54880EC0B0CA}" type="pres">
      <dgm:prSet presAssocID="{C40A2771-A1D7-4464-92CD-5E20F91CED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24553AF-67FC-4523-A942-52C63BD38D97}" type="pres">
      <dgm:prSet presAssocID="{64EF9962-7992-4D6D-A35C-D9B628E2CF36}" presName="compNode" presStyleCnt="0"/>
      <dgm:spPr/>
    </dgm:pt>
    <dgm:pt modelId="{2F6C56D4-F0C6-4789-A6E4-0D374CC31A8B}" type="pres">
      <dgm:prSet presAssocID="{64EF9962-7992-4D6D-A35C-D9B628E2CF36}" presName="bkgdShape" presStyleLbl="node1" presStyleIdx="1" presStyleCnt="4"/>
      <dgm:spPr/>
      <dgm:t>
        <a:bodyPr/>
        <a:lstStyle/>
        <a:p>
          <a:endParaRPr lang="en-US"/>
        </a:p>
      </dgm:t>
    </dgm:pt>
    <dgm:pt modelId="{852A2C4F-5389-452C-A42A-BBC4D9687F97}" type="pres">
      <dgm:prSet presAssocID="{64EF9962-7992-4D6D-A35C-D9B628E2CF3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24CFE-2989-4C90-9DFC-DAD5F764A9D7}" type="pres">
      <dgm:prSet presAssocID="{64EF9962-7992-4D6D-A35C-D9B628E2CF36}" presName="invisiNode" presStyleLbl="node1" presStyleIdx="1" presStyleCnt="4"/>
      <dgm:spPr/>
    </dgm:pt>
    <dgm:pt modelId="{0AC0C855-9749-4FCA-B434-B674C93609BF}" type="pres">
      <dgm:prSet presAssocID="{64EF9962-7992-4D6D-A35C-D9B628E2CF36}" presName="imagNode" presStyleLbl="fgImgPlace1" presStyleIdx="1" presStyleCnt="4" custScaleX="25043" custScaleY="27461" custLinFactNeighborX="-43110" custLinFactNeighborY="-4974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89F1BF0-4E94-4E2B-9E7B-5887FE509351}" type="pres">
      <dgm:prSet presAssocID="{A7F478C6-85BB-4EC6-B0E1-4C5FEDBF3E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4939F6-B294-4D5F-BF10-7D14B0E64FCA}" type="pres">
      <dgm:prSet presAssocID="{1E4804B4-42AB-4561-8DCB-16457E8CD036}" presName="compNode" presStyleCnt="0"/>
      <dgm:spPr/>
    </dgm:pt>
    <dgm:pt modelId="{F74B4862-B411-4584-A3A0-EACD93EC65BA}" type="pres">
      <dgm:prSet presAssocID="{1E4804B4-42AB-4561-8DCB-16457E8CD036}" presName="bkgdShape" presStyleLbl="node1" presStyleIdx="2" presStyleCnt="4"/>
      <dgm:spPr/>
      <dgm:t>
        <a:bodyPr/>
        <a:lstStyle/>
        <a:p>
          <a:endParaRPr lang="en-US"/>
        </a:p>
      </dgm:t>
    </dgm:pt>
    <dgm:pt modelId="{49511F6F-7E9D-46B7-B436-DC7CF5DDFA26}" type="pres">
      <dgm:prSet presAssocID="{1E4804B4-42AB-4561-8DCB-16457E8CD036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8041C-6A31-4EB1-9EAD-6E3EA5CA9A76}" type="pres">
      <dgm:prSet presAssocID="{1E4804B4-42AB-4561-8DCB-16457E8CD036}" presName="invisiNode" presStyleLbl="node1" presStyleIdx="2" presStyleCnt="4"/>
      <dgm:spPr/>
    </dgm:pt>
    <dgm:pt modelId="{EA2CEB45-32FA-4345-8DAA-22D5CF2C62E5}" type="pres">
      <dgm:prSet presAssocID="{1E4804B4-42AB-4561-8DCB-16457E8CD036}" presName="imagNode" presStyleLbl="fgImgPlace1" presStyleIdx="2" presStyleCnt="4" custScaleX="34250" custScaleY="38670" custLinFactNeighborX="-38807" custLinFactNeighborY="-4868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6F17BCB1-FA89-4497-9CF6-7C5FBDEFBEE5}" type="pres">
      <dgm:prSet presAssocID="{841B2428-6C50-4E14-BD82-DD03A7ADD53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14C412-473B-4DB9-8693-DED62BFC8263}" type="pres">
      <dgm:prSet presAssocID="{0E7B4853-8DA2-4EF3-8170-2ACBB17499E0}" presName="compNode" presStyleCnt="0"/>
      <dgm:spPr/>
    </dgm:pt>
    <dgm:pt modelId="{494384E6-F699-468B-8798-113E8E30BCD9}" type="pres">
      <dgm:prSet presAssocID="{0E7B4853-8DA2-4EF3-8170-2ACBB17499E0}" presName="bkgdShape" presStyleLbl="node1" presStyleIdx="3" presStyleCnt="4" custLinFactNeighborX="1494"/>
      <dgm:spPr/>
      <dgm:t>
        <a:bodyPr/>
        <a:lstStyle/>
        <a:p>
          <a:endParaRPr lang="en-US"/>
        </a:p>
      </dgm:t>
    </dgm:pt>
    <dgm:pt modelId="{270B5AA7-E494-405D-BF98-26915A8D1A5B}" type="pres">
      <dgm:prSet presAssocID="{0E7B4853-8DA2-4EF3-8170-2ACBB17499E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16036-BF7B-4AC3-B835-92DF2DF80CCF}" type="pres">
      <dgm:prSet presAssocID="{0E7B4853-8DA2-4EF3-8170-2ACBB17499E0}" presName="invisiNode" presStyleLbl="node1" presStyleIdx="3" presStyleCnt="4"/>
      <dgm:spPr/>
    </dgm:pt>
    <dgm:pt modelId="{A72DABDD-6DD3-4F30-9DB7-0BD01CA09322}" type="pres">
      <dgm:prSet presAssocID="{0E7B4853-8DA2-4EF3-8170-2ACBB17499E0}" presName="imagNode" presStyleLbl="fgImgPlace1" presStyleIdx="3" presStyleCnt="4" custScaleX="35704" custScaleY="24380" custLinFactNeighborX="-41400" custLinFactNeighborY="-4930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F8A05BEC-8958-4EAF-B90B-178F840BC909}" srcId="{0EA39E09-E621-400E-AAAA-EE599CB8867D}" destId="{EE18A41B-803C-450C-9993-1900BBCE515A}" srcOrd="0" destOrd="0" parTransId="{A8304315-CBED-462B-B06A-6F57F158B174}" sibTransId="{C40A2771-A1D7-4464-92CD-5E20F91CED94}"/>
    <dgm:cxn modelId="{59607E96-5411-4166-83EA-3B6547152D5D}" type="presOf" srcId="{64EF9962-7992-4D6D-A35C-D9B628E2CF36}" destId="{852A2C4F-5389-452C-A42A-BBC4D9687F97}" srcOrd="1" destOrd="0" presId="urn:microsoft.com/office/officeart/2005/8/layout/hList7"/>
    <dgm:cxn modelId="{AED4A7BE-9AAA-44D3-A9C5-165F15140B44}" type="presOf" srcId="{C40A2771-A1D7-4464-92CD-5E20F91CED94}" destId="{1F00940B-3238-4246-ACEA-54880EC0B0CA}" srcOrd="0" destOrd="0" presId="urn:microsoft.com/office/officeart/2005/8/layout/hList7"/>
    <dgm:cxn modelId="{4BF0F3AA-92B9-4B61-BBB2-9BAA1071702D}" type="presOf" srcId="{841B2428-6C50-4E14-BD82-DD03A7ADD532}" destId="{6F17BCB1-FA89-4497-9CF6-7C5FBDEFBEE5}" srcOrd="0" destOrd="0" presId="urn:microsoft.com/office/officeart/2005/8/layout/hList7"/>
    <dgm:cxn modelId="{7B05E88E-C5C9-4A70-849A-9F21A14C9655}" type="presOf" srcId="{0EA39E09-E621-400E-AAAA-EE599CB8867D}" destId="{DAA58607-54CC-4F63-A3EC-CC4FA2B75C4E}" srcOrd="0" destOrd="0" presId="urn:microsoft.com/office/officeart/2005/8/layout/hList7"/>
    <dgm:cxn modelId="{41EA782B-6E27-4ED7-96DC-57FE749C1D9D}" type="presOf" srcId="{EE18A41B-803C-450C-9993-1900BBCE515A}" destId="{38AA4177-D902-4786-B5E3-4268210C599B}" srcOrd="0" destOrd="0" presId="urn:microsoft.com/office/officeart/2005/8/layout/hList7"/>
    <dgm:cxn modelId="{547E6CAE-AA03-4860-AD45-11B2E738666B}" srcId="{0EA39E09-E621-400E-AAAA-EE599CB8867D}" destId="{0E7B4853-8DA2-4EF3-8170-2ACBB17499E0}" srcOrd="3" destOrd="0" parTransId="{337A0972-E89A-42B7-9137-98A2C06D38DB}" sibTransId="{DC5D25F2-F380-4103-85B7-CF79DCFD76F6}"/>
    <dgm:cxn modelId="{364F8BBA-C9E3-457E-9136-6C72705B87F8}" type="presOf" srcId="{64EF9962-7992-4D6D-A35C-D9B628E2CF36}" destId="{2F6C56D4-F0C6-4789-A6E4-0D374CC31A8B}" srcOrd="0" destOrd="0" presId="urn:microsoft.com/office/officeart/2005/8/layout/hList7"/>
    <dgm:cxn modelId="{42DF1C2D-F4C4-4D5B-B774-4B5C149B3687}" type="presOf" srcId="{0E7B4853-8DA2-4EF3-8170-2ACBB17499E0}" destId="{270B5AA7-E494-405D-BF98-26915A8D1A5B}" srcOrd="1" destOrd="0" presId="urn:microsoft.com/office/officeart/2005/8/layout/hList7"/>
    <dgm:cxn modelId="{7A250576-B72A-4C0F-8C11-20F73907A128}" srcId="{0EA39E09-E621-400E-AAAA-EE599CB8867D}" destId="{64EF9962-7992-4D6D-A35C-D9B628E2CF36}" srcOrd="1" destOrd="0" parTransId="{1DF3EBB4-8C08-4212-AB10-F9FC329C7980}" sibTransId="{A7F478C6-85BB-4EC6-B0E1-4C5FEDBF3E77}"/>
    <dgm:cxn modelId="{40247B17-6E45-41B0-8D7F-2234F2BC2DCF}" type="presOf" srcId="{1E4804B4-42AB-4561-8DCB-16457E8CD036}" destId="{49511F6F-7E9D-46B7-B436-DC7CF5DDFA26}" srcOrd="1" destOrd="0" presId="urn:microsoft.com/office/officeart/2005/8/layout/hList7"/>
    <dgm:cxn modelId="{33716581-1768-4554-8B53-7531ED2BEE21}" srcId="{0EA39E09-E621-400E-AAAA-EE599CB8867D}" destId="{1E4804B4-42AB-4561-8DCB-16457E8CD036}" srcOrd="2" destOrd="0" parTransId="{B08DCA0C-CEE8-4C04-8440-65918789776A}" sibTransId="{841B2428-6C50-4E14-BD82-DD03A7ADD532}"/>
    <dgm:cxn modelId="{261CBCCB-56A4-4331-A218-93096423837E}" type="presOf" srcId="{A7F478C6-85BB-4EC6-B0E1-4C5FEDBF3E77}" destId="{E89F1BF0-4E94-4E2B-9E7B-5887FE509351}" srcOrd="0" destOrd="0" presId="urn:microsoft.com/office/officeart/2005/8/layout/hList7"/>
    <dgm:cxn modelId="{3E8D1860-4EF2-4DE1-9BE7-E5C64133D528}" type="presOf" srcId="{0E7B4853-8DA2-4EF3-8170-2ACBB17499E0}" destId="{494384E6-F699-468B-8798-113E8E30BCD9}" srcOrd="0" destOrd="0" presId="urn:microsoft.com/office/officeart/2005/8/layout/hList7"/>
    <dgm:cxn modelId="{24EEBB35-4394-4BA3-8155-FB47C4834DC2}" type="presOf" srcId="{1E4804B4-42AB-4561-8DCB-16457E8CD036}" destId="{F74B4862-B411-4584-A3A0-EACD93EC65BA}" srcOrd="0" destOrd="0" presId="urn:microsoft.com/office/officeart/2005/8/layout/hList7"/>
    <dgm:cxn modelId="{2B570026-5C92-4C52-9C9E-CFB72E726573}" type="presOf" srcId="{EE18A41B-803C-450C-9993-1900BBCE515A}" destId="{3C19947D-2020-418A-A327-02A52A32ABE9}" srcOrd="1" destOrd="0" presId="urn:microsoft.com/office/officeart/2005/8/layout/hList7"/>
    <dgm:cxn modelId="{E0015826-D6D1-4C15-B92B-450E3EF2754B}" type="presParOf" srcId="{DAA58607-54CC-4F63-A3EC-CC4FA2B75C4E}" destId="{E5B87FCE-8CF6-4B42-BF61-9C16D38499C7}" srcOrd="0" destOrd="0" presId="urn:microsoft.com/office/officeart/2005/8/layout/hList7"/>
    <dgm:cxn modelId="{9A50203B-53CA-4958-AE68-F14CC6D89F4F}" type="presParOf" srcId="{DAA58607-54CC-4F63-A3EC-CC4FA2B75C4E}" destId="{51878309-5D4F-49C7-AB47-D52DB75B1251}" srcOrd="1" destOrd="0" presId="urn:microsoft.com/office/officeart/2005/8/layout/hList7"/>
    <dgm:cxn modelId="{AB282261-537D-4D51-88B3-0A43D421C181}" type="presParOf" srcId="{51878309-5D4F-49C7-AB47-D52DB75B1251}" destId="{D1CF7500-5840-431E-937D-B47341E0460F}" srcOrd="0" destOrd="0" presId="urn:microsoft.com/office/officeart/2005/8/layout/hList7"/>
    <dgm:cxn modelId="{463FCC5F-537D-413F-8819-FCE0D88D4B8F}" type="presParOf" srcId="{D1CF7500-5840-431E-937D-B47341E0460F}" destId="{38AA4177-D902-4786-B5E3-4268210C599B}" srcOrd="0" destOrd="0" presId="urn:microsoft.com/office/officeart/2005/8/layout/hList7"/>
    <dgm:cxn modelId="{6E762ADD-5158-46E2-87D0-DE595350C0DE}" type="presParOf" srcId="{D1CF7500-5840-431E-937D-B47341E0460F}" destId="{3C19947D-2020-418A-A327-02A52A32ABE9}" srcOrd="1" destOrd="0" presId="urn:microsoft.com/office/officeart/2005/8/layout/hList7"/>
    <dgm:cxn modelId="{58CE201F-FA6B-462C-A91D-35C49E8B7742}" type="presParOf" srcId="{D1CF7500-5840-431E-937D-B47341E0460F}" destId="{810E3CD8-9368-4F7A-8AE6-589F72BA8CD5}" srcOrd="2" destOrd="0" presId="urn:microsoft.com/office/officeart/2005/8/layout/hList7"/>
    <dgm:cxn modelId="{E802B0D1-1128-4ABB-A700-FBB3D8D821E4}" type="presParOf" srcId="{D1CF7500-5840-431E-937D-B47341E0460F}" destId="{6B8736FD-047A-4E95-AD64-46DBBB45B852}" srcOrd="3" destOrd="0" presId="urn:microsoft.com/office/officeart/2005/8/layout/hList7"/>
    <dgm:cxn modelId="{71BDC695-B087-43CF-8CF6-AC3B64E84903}" type="presParOf" srcId="{51878309-5D4F-49C7-AB47-D52DB75B1251}" destId="{1F00940B-3238-4246-ACEA-54880EC0B0CA}" srcOrd="1" destOrd="0" presId="urn:microsoft.com/office/officeart/2005/8/layout/hList7"/>
    <dgm:cxn modelId="{5E374525-F523-440A-B422-27F3DCA22C3C}" type="presParOf" srcId="{51878309-5D4F-49C7-AB47-D52DB75B1251}" destId="{F24553AF-67FC-4523-A942-52C63BD38D97}" srcOrd="2" destOrd="0" presId="urn:microsoft.com/office/officeart/2005/8/layout/hList7"/>
    <dgm:cxn modelId="{543D6CB4-4758-49E4-BA07-398607CA4A92}" type="presParOf" srcId="{F24553AF-67FC-4523-A942-52C63BD38D97}" destId="{2F6C56D4-F0C6-4789-A6E4-0D374CC31A8B}" srcOrd="0" destOrd="0" presId="urn:microsoft.com/office/officeart/2005/8/layout/hList7"/>
    <dgm:cxn modelId="{74702CDB-CAFA-4519-A391-344A9027AFB7}" type="presParOf" srcId="{F24553AF-67FC-4523-A942-52C63BD38D97}" destId="{852A2C4F-5389-452C-A42A-BBC4D9687F97}" srcOrd="1" destOrd="0" presId="urn:microsoft.com/office/officeart/2005/8/layout/hList7"/>
    <dgm:cxn modelId="{3C43B5D1-74EC-4F1B-9E0A-86EE63CF4140}" type="presParOf" srcId="{F24553AF-67FC-4523-A942-52C63BD38D97}" destId="{4B424CFE-2989-4C90-9DFC-DAD5F764A9D7}" srcOrd="2" destOrd="0" presId="urn:microsoft.com/office/officeart/2005/8/layout/hList7"/>
    <dgm:cxn modelId="{8842CE16-7162-43A0-9FB5-9DE42325A5AC}" type="presParOf" srcId="{F24553AF-67FC-4523-A942-52C63BD38D97}" destId="{0AC0C855-9749-4FCA-B434-B674C93609BF}" srcOrd="3" destOrd="0" presId="urn:microsoft.com/office/officeart/2005/8/layout/hList7"/>
    <dgm:cxn modelId="{085EBCBB-C19A-4B31-BB3C-9EA4E08C9DB2}" type="presParOf" srcId="{51878309-5D4F-49C7-AB47-D52DB75B1251}" destId="{E89F1BF0-4E94-4E2B-9E7B-5887FE509351}" srcOrd="3" destOrd="0" presId="urn:microsoft.com/office/officeart/2005/8/layout/hList7"/>
    <dgm:cxn modelId="{4AB9071F-91B4-4BB1-9D10-02329C394123}" type="presParOf" srcId="{51878309-5D4F-49C7-AB47-D52DB75B1251}" destId="{074939F6-B294-4D5F-BF10-7D14B0E64FCA}" srcOrd="4" destOrd="0" presId="urn:microsoft.com/office/officeart/2005/8/layout/hList7"/>
    <dgm:cxn modelId="{CEF9ECBC-7D8E-4051-8997-B8A891C9D4B3}" type="presParOf" srcId="{074939F6-B294-4D5F-BF10-7D14B0E64FCA}" destId="{F74B4862-B411-4584-A3A0-EACD93EC65BA}" srcOrd="0" destOrd="0" presId="urn:microsoft.com/office/officeart/2005/8/layout/hList7"/>
    <dgm:cxn modelId="{6E276A8B-A706-4EAD-9235-11F6B33975BA}" type="presParOf" srcId="{074939F6-B294-4D5F-BF10-7D14B0E64FCA}" destId="{49511F6F-7E9D-46B7-B436-DC7CF5DDFA26}" srcOrd="1" destOrd="0" presId="urn:microsoft.com/office/officeart/2005/8/layout/hList7"/>
    <dgm:cxn modelId="{275CC16B-3160-4614-8D05-48F1F55E255E}" type="presParOf" srcId="{074939F6-B294-4D5F-BF10-7D14B0E64FCA}" destId="{26D8041C-6A31-4EB1-9EAD-6E3EA5CA9A76}" srcOrd="2" destOrd="0" presId="urn:microsoft.com/office/officeart/2005/8/layout/hList7"/>
    <dgm:cxn modelId="{FCA9150E-1F4E-4B2E-819F-23B041C2BD7E}" type="presParOf" srcId="{074939F6-B294-4D5F-BF10-7D14B0E64FCA}" destId="{EA2CEB45-32FA-4345-8DAA-22D5CF2C62E5}" srcOrd="3" destOrd="0" presId="urn:microsoft.com/office/officeart/2005/8/layout/hList7"/>
    <dgm:cxn modelId="{0F5929DE-8318-4A5C-9A4F-B7CD7C350B53}" type="presParOf" srcId="{51878309-5D4F-49C7-AB47-D52DB75B1251}" destId="{6F17BCB1-FA89-4497-9CF6-7C5FBDEFBEE5}" srcOrd="5" destOrd="0" presId="urn:microsoft.com/office/officeart/2005/8/layout/hList7"/>
    <dgm:cxn modelId="{BAD912C4-3F6F-48A3-B32A-A90BF07AF7AE}" type="presParOf" srcId="{51878309-5D4F-49C7-AB47-D52DB75B1251}" destId="{5014C412-473B-4DB9-8693-DED62BFC8263}" srcOrd="6" destOrd="0" presId="urn:microsoft.com/office/officeart/2005/8/layout/hList7"/>
    <dgm:cxn modelId="{29384A73-70D5-4835-BF76-76D209B42B28}" type="presParOf" srcId="{5014C412-473B-4DB9-8693-DED62BFC8263}" destId="{494384E6-F699-468B-8798-113E8E30BCD9}" srcOrd="0" destOrd="0" presId="urn:microsoft.com/office/officeart/2005/8/layout/hList7"/>
    <dgm:cxn modelId="{A7B3F540-CA46-4698-9126-A0F89377BB7E}" type="presParOf" srcId="{5014C412-473B-4DB9-8693-DED62BFC8263}" destId="{270B5AA7-E494-405D-BF98-26915A8D1A5B}" srcOrd="1" destOrd="0" presId="urn:microsoft.com/office/officeart/2005/8/layout/hList7"/>
    <dgm:cxn modelId="{FCB3E9A3-9D50-469E-A26B-594C6F34068A}" type="presParOf" srcId="{5014C412-473B-4DB9-8693-DED62BFC8263}" destId="{48116036-BF7B-4AC3-B835-92DF2DF80CCF}" srcOrd="2" destOrd="0" presId="urn:microsoft.com/office/officeart/2005/8/layout/hList7"/>
    <dgm:cxn modelId="{BDDE2AD5-01A8-4952-A704-154943063EC9}" type="presParOf" srcId="{5014C412-473B-4DB9-8693-DED62BFC8263}" destId="{A72DABDD-6DD3-4F30-9DB7-0BD01CA093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B7565-BFF4-44ED-BC85-99FD3A505D3B}">
      <dsp:nvSpPr>
        <dsp:cNvPr id="0" name=""/>
        <dsp:cNvSpPr/>
      </dsp:nvSpPr>
      <dsp:spPr>
        <a:xfrm rot="4396374">
          <a:off x="1527775" y="1230608"/>
          <a:ext cx="5338574" cy="3722989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B2B8F-239B-4070-BAA7-5A8108572295}">
      <dsp:nvSpPr>
        <dsp:cNvPr id="0" name=""/>
        <dsp:cNvSpPr/>
      </dsp:nvSpPr>
      <dsp:spPr>
        <a:xfrm>
          <a:off x="3347352" y="1597999"/>
          <a:ext cx="134815" cy="13481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2B7BB-7C7B-4CD9-BD7C-40E36896D229}">
      <dsp:nvSpPr>
        <dsp:cNvPr id="0" name=""/>
        <dsp:cNvSpPr/>
      </dsp:nvSpPr>
      <dsp:spPr>
        <a:xfrm>
          <a:off x="3993602" y="2050064"/>
          <a:ext cx="134815" cy="13481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19031-C721-4AD8-BDB4-E3E8B67E7F5B}">
      <dsp:nvSpPr>
        <dsp:cNvPr id="0" name=""/>
        <dsp:cNvSpPr/>
      </dsp:nvSpPr>
      <dsp:spPr>
        <a:xfrm>
          <a:off x="4537812" y="2576959"/>
          <a:ext cx="134815" cy="13481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8B27C-EC26-4071-A494-90E1159E9402}">
      <dsp:nvSpPr>
        <dsp:cNvPr id="0" name=""/>
        <dsp:cNvSpPr/>
      </dsp:nvSpPr>
      <dsp:spPr>
        <a:xfrm>
          <a:off x="1169893" y="0"/>
          <a:ext cx="2516972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1169893" y="0"/>
        <a:ext cx="2516972" cy="989473"/>
      </dsp:txXfrm>
    </dsp:sp>
    <dsp:sp modelId="{1DC11425-11B9-40FD-AD64-6A3E91F4997B}">
      <dsp:nvSpPr>
        <dsp:cNvPr id="0" name=""/>
        <dsp:cNvSpPr/>
      </dsp:nvSpPr>
      <dsp:spPr>
        <a:xfrm>
          <a:off x="4329904" y="1581499"/>
          <a:ext cx="4880847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Indigenous homelessness </a:t>
          </a:r>
          <a:endParaRPr lang="en-US" sz="2300" kern="1200" dirty="0"/>
        </a:p>
      </dsp:txBody>
      <dsp:txXfrm>
        <a:off x="4329904" y="1581499"/>
        <a:ext cx="4880847" cy="989473"/>
      </dsp:txXfrm>
    </dsp:sp>
    <dsp:sp modelId="{B8674633-07DA-4551-9C43-C19FF4EF5E49}">
      <dsp:nvSpPr>
        <dsp:cNvPr id="0" name=""/>
        <dsp:cNvSpPr/>
      </dsp:nvSpPr>
      <dsp:spPr>
        <a:xfrm>
          <a:off x="152844" y="1264922"/>
          <a:ext cx="3089094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Overall homelessness</a:t>
          </a:r>
          <a:endParaRPr lang="en-US" sz="2300" kern="1200" dirty="0"/>
        </a:p>
      </dsp:txBody>
      <dsp:txXfrm>
        <a:off x="152844" y="1264922"/>
        <a:ext cx="3089094" cy="989473"/>
      </dsp:txXfrm>
    </dsp:sp>
    <dsp:sp modelId="{DF0AAA7B-A60A-42C5-993C-D07713D3D391}">
      <dsp:nvSpPr>
        <dsp:cNvPr id="0" name=""/>
        <dsp:cNvSpPr/>
      </dsp:nvSpPr>
      <dsp:spPr>
        <a:xfrm>
          <a:off x="5008554" y="3159511"/>
          <a:ext cx="134815" cy="13481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8D913-483B-4AAD-A604-B94D9B1CEE43}">
      <dsp:nvSpPr>
        <dsp:cNvPr id="0" name=""/>
        <dsp:cNvSpPr/>
      </dsp:nvSpPr>
      <dsp:spPr>
        <a:xfrm>
          <a:off x="5365910" y="2697323"/>
          <a:ext cx="3964972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Chronic homelessness</a:t>
          </a:r>
          <a:endParaRPr lang="en-US" sz="2300" kern="1200" dirty="0"/>
        </a:p>
      </dsp:txBody>
      <dsp:txXfrm>
        <a:off x="5365910" y="2697323"/>
        <a:ext cx="3964972" cy="989473"/>
      </dsp:txXfrm>
    </dsp:sp>
    <dsp:sp modelId="{560E6B94-A5A6-4AF9-901E-68B0CBF25CFB}">
      <dsp:nvSpPr>
        <dsp:cNvPr id="0" name=""/>
        <dsp:cNvSpPr/>
      </dsp:nvSpPr>
      <dsp:spPr>
        <a:xfrm>
          <a:off x="302728" y="2202586"/>
          <a:ext cx="3954979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New inflows to homelessness </a:t>
          </a:r>
          <a:endParaRPr lang="en-US" sz="2300" kern="1200" dirty="0"/>
        </a:p>
      </dsp:txBody>
      <dsp:txXfrm>
        <a:off x="302728" y="2202586"/>
        <a:ext cx="3954979" cy="989473"/>
      </dsp:txXfrm>
    </dsp:sp>
    <dsp:sp modelId="{1AA92EF8-55A7-4B80-AA24-5C5DF285F3A7}">
      <dsp:nvSpPr>
        <dsp:cNvPr id="0" name=""/>
        <dsp:cNvSpPr/>
      </dsp:nvSpPr>
      <dsp:spPr>
        <a:xfrm>
          <a:off x="5388140" y="3753813"/>
          <a:ext cx="134815" cy="13481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6E2CF-0B96-4BC8-828B-8976B8024A0B}">
      <dsp:nvSpPr>
        <dsp:cNvPr id="0" name=""/>
        <dsp:cNvSpPr/>
      </dsp:nvSpPr>
      <dsp:spPr>
        <a:xfrm>
          <a:off x="1818538" y="3419277"/>
          <a:ext cx="4026111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Returns to homelessness</a:t>
          </a:r>
          <a:endParaRPr lang="en-US" sz="2300" kern="1200" dirty="0"/>
        </a:p>
      </dsp:txBody>
      <dsp:txXfrm>
        <a:off x="1818538" y="3419277"/>
        <a:ext cx="4026111" cy="989473"/>
      </dsp:txXfrm>
    </dsp:sp>
    <dsp:sp modelId="{0122127B-6035-41F8-B450-7A8029812D70}">
      <dsp:nvSpPr>
        <dsp:cNvPr id="0" name=""/>
        <dsp:cNvSpPr/>
      </dsp:nvSpPr>
      <dsp:spPr>
        <a:xfrm>
          <a:off x="4571206" y="5194733"/>
          <a:ext cx="3401313" cy="98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4571206" y="5194733"/>
        <a:ext cx="3401313" cy="989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62FAB-1822-44BD-B8B6-5C280E359E21}">
      <dsp:nvSpPr>
        <dsp:cNvPr id="0" name=""/>
        <dsp:cNvSpPr/>
      </dsp:nvSpPr>
      <dsp:spPr>
        <a:xfrm>
          <a:off x="-6256835" y="-938337"/>
          <a:ext cx="7300728" cy="730072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CD989-B549-4DD3-8AB6-EEB24BDBE2C4}">
      <dsp:nvSpPr>
        <dsp:cNvPr id="0" name=""/>
        <dsp:cNvSpPr/>
      </dsp:nvSpPr>
      <dsp:spPr>
        <a:xfrm>
          <a:off x="240441" y="417001"/>
          <a:ext cx="8822443" cy="8344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334" tIns="60960" rIns="60960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i="0" kern="1200" dirty="0" smtClean="0"/>
            <a:t>CHR gives a picture of the state of homelessness at the community level. Summaries will be publicly available.</a:t>
          </a:r>
          <a:endParaRPr lang="en-US" sz="2400" i="0" kern="1200" dirty="0"/>
        </a:p>
      </dsp:txBody>
      <dsp:txXfrm>
        <a:off x="240441" y="417001"/>
        <a:ext cx="8822443" cy="834436"/>
      </dsp:txXfrm>
    </dsp:sp>
    <dsp:sp modelId="{C1C92331-4C98-4BE5-8318-D00A38999C47}">
      <dsp:nvSpPr>
        <dsp:cNvPr id="0" name=""/>
        <dsp:cNvSpPr/>
      </dsp:nvSpPr>
      <dsp:spPr>
        <a:xfrm>
          <a:off x="-34178" y="312696"/>
          <a:ext cx="1043045" cy="10430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053AA-0CA7-486D-81FD-8C42B2CBF568}">
      <dsp:nvSpPr>
        <dsp:cNvPr id="0" name=""/>
        <dsp:cNvSpPr/>
      </dsp:nvSpPr>
      <dsp:spPr>
        <a:xfrm>
          <a:off x="718227" y="1668872"/>
          <a:ext cx="8345273" cy="834436"/>
        </a:xfrm>
        <a:prstGeom prst="rect">
          <a:avLst/>
        </a:prstGeom>
        <a:solidFill>
          <a:schemeClr val="accent2">
            <a:hueOff val="-2195226"/>
            <a:satOff val="9963"/>
            <a:lumOff val="-3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334" tIns="60960" rIns="60960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smtClean="0"/>
            <a:t>Engagement and collaboration between Indigenous  and non-Indigenous organizations is expected.</a:t>
          </a:r>
          <a:endParaRPr lang="en-US" sz="2400" kern="1200" dirty="0"/>
        </a:p>
      </dsp:txBody>
      <dsp:txXfrm>
        <a:off x="718227" y="1668872"/>
        <a:ext cx="8345273" cy="834436"/>
      </dsp:txXfrm>
    </dsp:sp>
    <dsp:sp modelId="{1AC11AE9-01DA-4AB7-BC4B-A081610EA56B}">
      <dsp:nvSpPr>
        <dsp:cNvPr id="0" name=""/>
        <dsp:cNvSpPr/>
      </dsp:nvSpPr>
      <dsp:spPr>
        <a:xfrm>
          <a:off x="444222" y="1564568"/>
          <a:ext cx="1043045" cy="10430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95226"/>
              <a:satOff val="9963"/>
              <a:lumOff val="-3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25645-93CE-4555-9585-B404C460CD05}">
      <dsp:nvSpPr>
        <dsp:cNvPr id="0" name=""/>
        <dsp:cNvSpPr/>
      </dsp:nvSpPr>
      <dsp:spPr>
        <a:xfrm>
          <a:off x="720582" y="2920744"/>
          <a:ext cx="8340563" cy="834436"/>
        </a:xfrm>
        <a:prstGeom prst="rect">
          <a:avLst/>
        </a:prstGeom>
        <a:solidFill>
          <a:schemeClr val="accent2">
            <a:hueOff val="-4390451"/>
            <a:satOff val="19925"/>
            <a:lumOff val="-75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334" tIns="60960" rIns="60960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baseline="0" dirty="0" smtClean="0"/>
            <a:t>Work to reach requirements for Coordinated Access   and use of HIFIS* is self-assessed. </a:t>
          </a:r>
          <a:endParaRPr lang="en-US" sz="2400" kern="1200" baseline="0" dirty="0"/>
        </a:p>
      </dsp:txBody>
      <dsp:txXfrm>
        <a:off x="720582" y="2920744"/>
        <a:ext cx="8340563" cy="834436"/>
      </dsp:txXfrm>
    </dsp:sp>
    <dsp:sp modelId="{A8F3D58D-9789-4F45-ABCF-4377AF28C26B}">
      <dsp:nvSpPr>
        <dsp:cNvPr id="0" name=""/>
        <dsp:cNvSpPr/>
      </dsp:nvSpPr>
      <dsp:spPr>
        <a:xfrm>
          <a:off x="444222" y="2816440"/>
          <a:ext cx="1043045" cy="10430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390451"/>
              <a:satOff val="19925"/>
              <a:lumOff val="-75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C1332-DBC7-44D3-8BF4-FE900C40A8BB}">
      <dsp:nvSpPr>
        <dsp:cNvPr id="0" name=""/>
        <dsp:cNvSpPr/>
      </dsp:nvSpPr>
      <dsp:spPr>
        <a:xfrm>
          <a:off x="242815" y="4172616"/>
          <a:ext cx="8817696" cy="834436"/>
        </a:xfrm>
        <a:prstGeom prst="rect">
          <a:avLst/>
        </a:prstGeom>
        <a:solidFill>
          <a:schemeClr val="accent2">
            <a:hueOff val="-6585677"/>
            <a:satOff val="29888"/>
            <a:lumOff val="-1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334" tIns="60960" rIns="60960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smtClean="0"/>
            <a:t>CHR supports the transition to an outcomes-based approach, includes community-level data and outcomes.</a:t>
          </a:r>
          <a:endParaRPr lang="en-CA" sz="2400" kern="1200" baseline="0" dirty="0" smtClean="0">
            <a:solidFill>
              <a:srgbClr val="FF0000"/>
            </a:solidFill>
          </a:endParaRPr>
        </a:p>
      </dsp:txBody>
      <dsp:txXfrm>
        <a:off x="242815" y="4172616"/>
        <a:ext cx="8817696" cy="834436"/>
      </dsp:txXfrm>
    </dsp:sp>
    <dsp:sp modelId="{139B0D2A-5E54-4339-835E-BB6F9037B03E}">
      <dsp:nvSpPr>
        <dsp:cNvPr id="0" name=""/>
        <dsp:cNvSpPr/>
      </dsp:nvSpPr>
      <dsp:spPr>
        <a:xfrm>
          <a:off x="-34178" y="4068311"/>
          <a:ext cx="1043045" cy="10430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585677"/>
              <a:satOff val="29888"/>
              <a:lumOff val="-1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98396-BE0F-400F-9ABA-DCDC367F0D1F}">
      <dsp:nvSpPr>
        <dsp:cNvPr id="0" name=""/>
        <dsp:cNvSpPr/>
      </dsp:nvSpPr>
      <dsp:spPr>
        <a:xfrm>
          <a:off x="902474" y="1472"/>
          <a:ext cx="1685640" cy="10113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Community Context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902474" y="1472"/>
        <a:ext cx="1685640" cy="1011384"/>
      </dsp:txXfrm>
    </dsp:sp>
    <dsp:sp modelId="{DCB65070-E1E6-4000-B6FE-2927AE39E304}">
      <dsp:nvSpPr>
        <dsp:cNvPr id="0" name=""/>
        <dsp:cNvSpPr/>
      </dsp:nvSpPr>
      <dsp:spPr>
        <a:xfrm>
          <a:off x="902474" y="1181420"/>
          <a:ext cx="1685640" cy="10113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Self-Assessment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902474" y="1181420"/>
        <a:ext cx="1685640" cy="1011384"/>
      </dsp:txXfrm>
    </dsp:sp>
    <dsp:sp modelId="{1EAF7AF0-F56B-40AF-89EA-6FAD54666707}">
      <dsp:nvSpPr>
        <dsp:cNvPr id="0" name=""/>
        <dsp:cNvSpPr/>
      </dsp:nvSpPr>
      <dsp:spPr>
        <a:xfrm>
          <a:off x="902474" y="2361369"/>
          <a:ext cx="1685640" cy="10113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Community-Level Data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902474" y="2361369"/>
        <a:ext cx="1685640" cy="1011384"/>
      </dsp:txXfrm>
    </dsp:sp>
    <dsp:sp modelId="{57027570-407C-4D0C-B3EF-B0CE5EC6E3FA}">
      <dsp:nvSpPr>
        <dsp:cNvPr id="0" name=""/>
        <dsp:cNvSpPr/>
      </dsp:nvSpPr>
      <dsp:spPr>
        <a:xfrm>
          <a:off x="902474" y="3541318"/>
          <a:ext cx="1685640" cy="10113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Community-Level Outcomes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902474" y="3541318"/>
        <a:ext cx="1685640" cy="1011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A4177-D902-4786-B5E3-4268210C599B}">
      <dsp:nvSpPr>
        <dsp:cNvPr id="0" name=""/>
        <dsp:cNvSpPr/>
      </dsp:nvSpPr>
      <dsp:spPr>
        <a:xfrm>
          <a:off x="0" y="0"/>
          <a:ext cx="2122921" cy="50154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4300" b="1" kern="1200" dirty="0" smtClean="0"/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300" b="1" kern="1200" dirty="0" smtClean="0"/>
            <a:t> </a:t>
          </a:r>
          <a:endParaRPr lang="en-US" sz="4300" kern="1200" dirty="0"/>
        </a:p>
      </dsp:txBody>
      <dsp:txXfrm>
        <a:off x="0" y="2006187"/>
        <a:ext cx="2122921" cy="2006187"/>
      </dsp:txXfrm>
    </dsp:sp>
    <dsp:sp modelId="{6B8736FD-047A-4E95-AD64-46DBBB45B852}">
      <dsp:nvSpPr>
        <dsp:cNvPr id="0" name=""/>
        <dsp:cNvSpPr/>
      </dsp:nvSpPr>
      <dsp:spPr>
        <a:xfrm>
          <a:off x="127057" y="74296"/>
          <a:ext cx="449320" cy="41625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C56D4-F0C6-4789-A6E4-0D374CC31A8B}">
      <dsp:nvSpPr>
        <dsp:cNvPr id="0" name=""/>
        <dsp:cNvSpPr/>
      </dsp:nvSpPr>
      <dsp:spPr>
        <a:xfrm>
          <a:off x="2188634" y="0"/>
          <a:ext cx="2122921" cy="5015468"/>
        </a:xfrm>
        <a:prstGeom prst="roundRect">
          <a:avLst>
            <a:gd name="adj" fmla="val 10000"/>
          </a:avLst>
        </a:prstGeom>
        <a:solidFill>
          <a:schemeClr val="accent2">
            <a:hueOff val="-2195226"/>
            <a:satOff val="9963"/>
            <a:lumOff val="-3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2188634" y="2006187"/>
        <a:ext cx="2122921" cy="2006187"/>
      </dsp:txXfrm>
    </dsp:sp>
    <dsp:sp modelId="{0AC0C855-9749-4FCA-B434-B674C93609BF}">
      <dsp:nvSpPr>
        <dsp:cNvPr id="0" name=""/>
        <dsp:cNvSpPr/>
      </dsp:nvSpPr>
      <dsp:spPr>
        <a:xfrm>
          <a:off x="2320965" y="75816"/>
          <a:ext cx="418255" cy="4586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B4862-B411-4584-A3A0-EACD93EC65BA}">
      <dsp:nvSpPr>
        <dsp:cNvPr id="0" name=""/>
        <dsp:cNvSpPr/>
      </dsp:nvSpPr>
      <dsp:spPr>
        <a:xfrm>
          <a:off x="4375244" y="0"/>
          <a:ext cx="2122921" cy="5015468"/>
        </a:xfrm>
        <a:prstGeom prst="roundRect">
          <a:avLst>
            <a:gd name="adj" fmla="val 10000"/>
          </a:avLst>
        </a:prstGeom>
        <a:solidFill>
          <a:schemeClr val="accent2">
            <a:hueOff val="-4390451"/>
            <a:satOff val="19925"/>
            <a:lumOff val="-75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4375244" y="2006187"/>
        <a:ext cx="2122921" cy="2006187"/>
      </dsp:txXfrm>
    </dsp:sp>
    <dsp:sp modelId="{EA2CEB45-32FA-4345-8DAA-22D5CF2C62E5}">
      <dsp:nvSpPr>
        <dsp:cNvPr id="0" name=""/>
        <dsp:cNvSpPr/>
      </dsp:nvSpPr>
      <dsp:spPr>
        <a:xfrm>
          <a:off x="4502556" y="0"/>
          <a:ext cx="572026" cy="6458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384E6-F699-468B-8798-113E8E30BCD9}">
      <dsp:nvSpPr>
        <dsp:cNvPr id="0" name=""/>
        <dsp:cNvSpPr/>
      </dsp:nvSpPr>
      <dsp:spPr>
        <a:xfrm>
          <a:off x="6563879" y="0"/>
          <a:ext cx="2122921" cy="5015468"/>
        </a:xfrm>
        <a:prstGeom prst="roundRect">
          <a:avLst>
            <a:gd name="adj" fmla="val 10000"/>
          </a:avLst>
        </a:prstGeom>
        <a:solidFill>
          <a:schemeClr val="accent2">
            <a:hueOff val="-6585677"/>
            <a:satOff val="29888"/>
            <a:lumOff val="-1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6563879" y="2006187"/>
        <a:ext cx="2122921" cy="2006187"/>
      </dsp:txXfrm>
    </dsp:sp>
    <dsp:sp modelId="{A72DABDD-6DD3-4F30-9DB7-0BD01CA09322}">
      <dsp:nvSpPr>
        <dsp:cNvPr id="0" name=""/>
        <dsp:cNvSpPr/>
      </dsp:nvSpPr>
      <dsp:spPr>
        <a:xfrm>
          <a:off x="6633716" y="108877"/>
          <a:ext cx="596310" cy="4071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87FCE-8CF6-4B42-BF61-9C16D38499C7}">
      <dsp:nvSpPr>
        <dsp:cNvPr id="0" name=""/>
        <dsp:cNvSpPr/>
      </dsp:nvSpPr>
      <dsp:spPr>
        <a:xfrm>
          <a:off x="347472" y="4012374"/>
          <a:ext cx="7991856" cy="752320"/>
        </a:xfrm>
        <a:prstGeom prst="leftRightArrow">
          <a:avLst/>
        </a:prstGeom>
        <a:blipFill dpi="0" rotWithShape="0">
          <a:blip xmlns:r="http://schemas.openxmlformats.org/officeDocument/2006/relationships" r:embed="rId5">
            <a:alphaModFix amt="0"/>
          </a:blip>
          <a:srcRect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6BC8-B0F7-403D-A69E-7F4FCA71625B}" type="datetimeFigureOut">
              <a:rPr lang="en-CA" smtClean="0"/>
              <a:t>2020-12-04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4870A-BE8C-4502-8DF8-BA49E9607C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47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010D5C-3B3A-214D-8AA9-7907A42D72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D8B1A-5049-5C4B-AFE6-32830630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7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6518" y="4421823"/>
            <a:ext cx="6329082" cy="450104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6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Arial"/>
              <a:buNone/>
            </a:pPr>
            <a:endParaRPr lang="en-US" sz="170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6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84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9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50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28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6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80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56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69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0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45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4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386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1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2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4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3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2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6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D8B1A-5049-5C4B-AFE6-32830630CA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647" y="2130425"/>
            <a:ext cx="4062903" cy="1470025"/>
          </a:xfrm>
        </p:spPr>
        <p:txBody>
          <a:bodyPr>
            <a:noAutofit/>
          </a:bodyPr>
          <a:lstStyle>
            <a:lvl1pPr algn="l">
              <a:defRPr sz="3600" b="1" i="0">
                <a:latin typeface="Arial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3648" y="3886200"/>
            <a:ext cx="4062903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A80F-98D3-4B1D-966A-E43195687EF8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92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6867-E19D-4575-8CF5-C0C9C56A2528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879E-3B47-4817-96EA-7A69C6996892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6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1A4D-C672-43ED-A24F-60177FA938A0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0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4AA2-0F49-46E4-8128-51112F01EF99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5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E7D0-FBFC-49A0-B4B3-1FAC332A24E7}" type="datetime1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054-5826-4859-91AE-D6A990425B8C}" type="datetime1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4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A28B-D8E3-491E-B8DC-BD59166D79EC}" type="datetime1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2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D46C1-AAC2-4A0F-BD16-89A575C062A1}" type="datetime1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8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3578-0A4C-4441-B92A-D1C08A38EE32}" type="datetime1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9475-6C34-4AE3-B011-A9EB70A61A3D}" type="datetime1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8C1E-9D53-4C93-83E7-DDDF5C3FF976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E86C063-E22E-2E4C-A523-54089486E3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0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u="none" kern="1200">
          <a:solidFill>
            <a:schemeClr val="tx1"/>
          </a:solidFill>
          <a:latin typeface="Arial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Arial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jp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20.png"/><Relationship Id="rId5" Type="http://schemas.openxmlformats.org/officeDocument/2006/relationships/diagramData" Target="../diagrams/data2.xml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2.xml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raining.caeh.ca/reaching-home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homelessnesslearninghub.ca/sites/default/files/resources/HPD-Guide-Implementation-EN.pdf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homelessnesslearninghub.ca/sites/default/files/resources/HPD_ReachingHomeCoordinatedAccessGuide_EN_20191030.pdf" TargetMode="External"/><Relationship Id="rId5" Type="http://schemas.openxmlformats.org/officeDocument/2006/relationships/hyperlink" Target="https://www.homelessnesslearninghub.ca/library/resources/reaching-home-community-homelessness-report-reporting-tools" TargetMode="Externa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3.png"/><Relationship Id="rId5" Type="http://schemas.openxmlformats.org/officeDocument/2006/relationships/diagramData" Target="../diagrams/data3.xml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4a"/><Relationship Id="rId7" Type="http://schemas.openxmlformats.org/officeDocument/2006/relationships/image" Target="../media/image7.jpg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4.xml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968283" y="5158391"/>
            <a:ext cx="5588269" cy="1263569"/>
          </a:xfrm>
        </p:spPr>
        <p:txBody>
          <a:bodyPr>
            <a:normAutofit/>
          </a:bodyPr>
          <a:lstStyle/>
          <a:p>
            <a:pPr algn="r"/>
            <a:r>
              <a:rPr lang="en-CA" sz="2000" dirty="0" smtClean="0"/>
              <a:t>Community Entities’ Webcast</a:t>
            </a:r>
          </a:p>
          <a:p>
            <a:pPr algn="r"/>
            <a:r>
              <a:rPr lang="en-CA" sz="2000" dirty="0" smtClean="0"/>
              <a:t>November/December 2020</a:t>
            </a:r>
            <a:endParaRPr lang="en-CA" sz="200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03519" y="2552700"/>
            <a:ext cx="4921381" cy="2302088"/>
          </a:xfrm>
        </p:spPr>
        <p:txBody>
          <a:bodyPr/>
          <a:lstStyle/>
          <a:p>
            <a:pPr algn="ctr"/>
            <a:r>
              <a:rPr lang="en-US" sz="2800" dirty="0" smtClean="0"/>
              <a:t>Reaching Home Community </a:t>
            </a:r>
            <a:br>
              <a:rPr lang="en-US" sz="2800" dirty="0" smtClean="0"/>
            </a:br>
            <a:r>
              <a:rPr lang="en-US" sz="2800" dirty="0" smtClean="0"/>
              <a:t>Homelessness </a:t>
            </a:r>
            <a:br>
              <a:rPr lang="en-US" sz="2800" dirty="0" smtClean="0"/>
            </a:br>
            <a:r>
              <a:rPr lang="en-US" sz="2800" dirty="0" smtClean="0"/>
              <a:t>Report (CHR)</a:t>
            </a:r>
            <a:endParaRPr lang="en-US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4"/>
    </mc:Choice>
    <mc:Fallback xmlns="">
      <p:transition spd="slow" advTm="2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7200" y="3023939"/>
            <a:ext cx="5248656" cy="19385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0756"/>
            <a:ext cx="5521901" cy="4819327"/>
          </a:xfrm>
        </p:spPr>
        <p:txBody>
          <a:bodyPr>
            <a:normAutofit fontScale="92500" lnSpcReduction="20000"/>
          </a:bodyPr>
          <a:lstStyle/>
          <a:p>
            <a:r>
              <a:rPr lang="en-CA" sz="2600" dirty="0"/>
              <a:t>CEs self-assess their work to meet the </a:t>
            </a:r>
            <a:r>
              <a:rPr lang="en-CA" sz="2600" b="1" dirty="0"/>
              <a:t>Coordinated Access </a:t>
            </a:r>
            <a:r>
              <a:rPr lang="en-CA" sz="2600" dirty="0"/>
              <a:t>and</a:t>
            </a:r>
            <a:r>
              <a:rPr lang="en-CA" sz="2600" b="1" dirty="0"/>
              <a:t> HMIS minimum </a:t>
            </a:r>
            <a:r>
              <a:rPr lang="en-CA" sz="2600" b="1" dirty="0" smtClean="0"/>
              <a:t>requirements</a:t>
            </a:r>
            <a:r>
              <a:rPr lang="en-CA" sz="2600" dirty="0" smtClean="0"/>
              <a:t> using a checklist of “actionable items” based on the Reaching Directives. </a:t>
            </a:r>
          </a:p>
          <a:p>
            <a:endParaRPr lang="en-CA" sz="2600" dirty="0" smtClean="0"/>
          </a:p>
          <a:p>
            <a:r>
              <a:rPr lang="en-CA" sz="2600" dirty="0" smtClean="0"/>
              <a:t>Provides </a:t>
            </a:r>
            <a:r>
              <a:rPr lang="en-CA" sz="2600" dirty="0"/>
              <a:t>guidance </a:t>
            </a:r>
            <a:r>
              <a:rPr lang="en-CA" sz="2600" dirty="0" smtClean="0"/>
              <a:t>for putting </a:t>
            </a:r>
            <a:r>
              <a:rPr lang="en-CA" sz="2600" dirty="0"/>
              <a:t>the necessary </a:t>
            </a:r>
            <a:r>
              <a:rPr lang="en-CA" sz="2600" dirty="0" smtClean="0"/>
              <a:t>human resources </a:t>
            </a:r>
            <a:r>
              <a:rPr lang="en-CA" sz="2600" dirty="0"/>
              <a:t>and technical infrastructure in </a:t>
            </a:r>
            <a:r>
              <a:rPr lang="en-CA" sz="2600" dirty="0" smtClean="0"/>
              <a:t>place; builds on the </a:t>
            </a:r>
            <a:r>
              <a:rPr lang="en-CA" sz="2600" b="1" dirty="0" smtClean="0"/>
              <a:t>Reaching Home Coordinated Access Guide</a:t>
            </a:r>
            <a:r>
              <a:rPr lang="en-CA" sz="2600" dirty="0" smtClean="0"/>
              <a:t>.</a:t>
            </a:r>
          </a:p>
          <a:p>
            <a:endParaRPr lang="en-CA" sz="2600" dirty="0"/>
          </a:p>
          <a:p>
            <a:r>
              <a:rPr lang="en-CA" sz="2600" dirty="0"/>
              <a:t>Response options </a:t>
            </a:r>
            <a:r>
              <a:rPr lang="en-CA" sz="2600" dirty="0" smtClean="0"/>
              <a:t>mostly Yes/Under development/Not yet started, some comment boxes</a:t>
            </a:r>
            <a:endParaRPr lang="en-CA" sz="2600" dirty="0"/>
          </a:p>
          <a:p>
            <a:endParaRPr lang="en-CA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27">
            <a:off x="7145714" y="1707628"/>
            <a:ext cx="1941557" cy="289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061">
            <a:off x="6072987" y="2192853"/>
            <a:ext cx="1949620" cy="325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58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Section 2: Self-Assessment</a:t>
            </a:r>
            <a:endParaRPr lang="en-CA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72"/>
    </mc:Choice>
    <mc:Fallback xmlns="">
      <p:transition spd="slow" advTm="12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809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Self-Assessment (cont.)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69" t="27185" r="63298" b="8715"/>
          <a:stretch/>
        </p:blipFill>
        <p:spPr>
          <a:xfrm>
            <a:off x="2145604" y="1033447"/>
            <a:ext cx="4858700" cy="4972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" y="0"/>
            <a:ext cx="1517538" cy="125449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4"/>
    </mc:Choice>
    <mc:Fallback xmlns="">
      <p:transition spd="slow" advTm="1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4572000"/>
            <a:ext cx="8612372" cy="1348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189"/>
            <a:ext cx="8612372" cy="4941061"/>
          </a:xfrm>
        </p:spPr>
        <p:txBody>
          <a:bodyPr>
            <a:normAutofit fontScale="92500"/>
          </a:bodyPr>
          <a:lstStyle/>
          <a:p>
            <a:endParaRPr lang="en-CA" sz="2000" dirty="0" smtClean="0"/>
          </a:p>
          <a:p>
            <a:r>
              <a:rPr lang="en-CA" sz="2400" dirty="0" smtClean="0"/>
              <a:t>Unique </a:t>
            </a:r>
            <a:r>
              <a:rPr lang="en-CA" sz="2400" dirty="0"/>
              <a:t>identifier </a:t>
            </a:r>
            <a:r>
              <a:rPr lang="en-CA" sz="2400" dirty="0" smtClean="0"/>
              <a:t>lists (Lists) </a:t>
            </a:r>
            <a:r>
              <a:rPr lang="en-CA" sz="2400" b="1" dirty="0"/>
              <a:t>make it possible </a:t>
            </a:r>
            <a:r>
              <a:rPr lang="en-CA" sz="2400" dirty="0"/>
              <a:t>to measure, monitor and share progress with </a:t>
            </a:r>
            <a:r>
              <a:rPr lang="en-CA" sz="2400" dirty="0" smtClean="0"/>
              <a:t>the Reaching Home outcomes.</a:t>
            </a:r>
            <a:endParaRPr lang="en-CA" sz="2400" dirty="0"/>
          </a:p>
          <a:p>
            <a:endParaRPr lang="en-CA" sz="2400" dirty="0" smtClean="0">
              <a:solidFill>
                <a:srgbClr val="FF0000"/>
              </a:solidFill>
            </a:endParaRPr>
          </a:p>
          <a:p>
            <a:r>
              <a:rPr lang="en-CA" sz="2400" dirty="0" smtClean="0"/>
              <a:t>Section 3 provides guidance on generating </a:t>
            </a:r>
            <a:r>
              <a:rPr lang="en-CA" sz="2400" b="1" dirty="0" smtClean="0"/>
              <a:t>data</a:t>
            </a:r>
            <a:r>
              <a:rPr lang="en-CA" sz="2400" dirty="0" smtClean="0"/>
              <a:t> from </a:t>
            </a:r>
            <a:r>
              <a:rPr lang="en-CA" sz="2400" dirty="0"/>
              <a:t>a </a:t>
            </a:r>
            <a:r>
              <a:rPr lang="en-CA" sz="2400" dirty="0" smtClean="0"/>
              <a:t>List:</a:t>
            </a:r>
          </a:p>
          <a:p>
            <a:pPr lvl="1"/>
            <a:r>
              <a:rPr lang="en-CA" sz="2400" b="1" dirty="0" smtClean="0"/>
              <a:t>Step 1: </a:t>
            </a:r>
            <a:r>
              <a:rPr lang="en-CA" sz="2400" dirty="0" smtClean="0"/>
              <a:t>Does the community have one?</a:t>
            </a:r>
          </a:p>
          <a:p>
            <a:pPr lvl="1"/>
            <a:r>
              <a:rPr lang="en-CA" sz="2400" b="1" dirty="0" smtClean="0"/>
              <a:t>Step 2: </a:t>
            </a:r>
            <a:r>
              <a:rPr lang="en-CA" sz="2400" dirty="0" smtClean="0"/>
              <a:t>What kind of data can be generated from it, currently?</a:t>
            </a:r>
          </a:p>
          <a:p>
            <a:pPr lvl="1"/>
            <a:r>
              <a:rPr lang="en-CA" sz="2400" b="1" dirty="0" smtClean="0"/>
              <a:t>Step 3:</a:t>
            </a:r>
            <a:r>
              <a:rPr lang="en-CA" sz="2400" dirty="0" smtClean="0"/>
              <a:t> Report some data!</a:t>
            </a:r>
          </a:p>
          <a:p>
            <a:endParaRPr lang="en-CA" sz="2400" dirty="0" smtClean="0">
              <a:solidFill>
                <a:srgbClr val="FF0000"/>
              </a:solidFill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en-CA" sz="2400" dirty="0" smtClean="0"/>
              <a:t>Communities complete Section 3 regardless of how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CA" sz="2400" dirty="0" smtClean="0"/>
              <a:t>comprehensive their List is, currently. They can work to increase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CA" sz="2400" dirty="0" smtClean="0"/>
              <a:t>the quality and comprehensiveness of their data over time.</a:t>
            </a:r>
          </a:p>
          <a:p>
            <a:endParaRPr lang="en-CA" sz="2000" dirty="0" smtClean="0"/>
          </a:p>
          <a:p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758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Section 3: Community-Level Data</a:t>
            </a:r>
            <a:endParaRPr lang="en-CA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57"/>
    </mc:Choice>
    <mc:Fallback xmlns="">
      <p:transition spd="slow" advTm="11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2651" y="2046464"/>
            <a:ext cx="2753833" cy="2217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/>
          <p:cNvSpPr/>
          <p:nvPr/>
        </p:nvSpPr>
        <p:spPr>
          <a:xfrm>
            <a:off x="3195084" y="2046464"/>
            <a:ext cx="2753833" cy="2217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ounded Rectangle 8"/>
          <p:cNvSpPr/>
          <p:nvPr/>
        </p:nvSpPr>
        <p:spPr>
          <a:xfrm>
            <a:off x="6177517" y="2046463"/>
            <a:ext cx="2753833" cy="2217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275907" y="1750542"/>
            <a:ext cx="627321" cy="5635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1</a:t>
            </a:r>
            <a:endParaRPr lang="en-CA" sz="3000" b="1" dirty="0"/>
          </a:p>
        </p:txBody>
      </p:sp>
      <p:sp>
        <p:nvSpPr>
          <p:cNvPr id="11" name="Oval 10"/>
          <p:cNvSpPr/>
          <p:nvPr/>
        </p:nvSpPr>
        <p:spPr>
          <a:xfrm>
            <a:off x="4258340" y="1750542"/>
            <a:ext cx="627321" cy="5635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2</a:t>
            </a:r>
            <a:endParaRPr lang="en-CA" sz="3000" b="1" dirty="0"/>
          </a:p>
        </p:txBody>
      </p:sp>
      <p:sp>
        <p:nvSpPr>
          <p:cNvPr id="12" name="Oval 11"/>
          <p:cNvSpPr/>
          <p:nvPr/>
        </p:nvSpPr>
        <p:spPr>
          <a:xfrm>
            <a:off x="7240773" y="1750542"/>
            <a:ext cx="627321" cy="5635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3</a:t>
            </a:r>
            <a:endParaRPr lang="en-CA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2652" y="2718590"/>
            <a:ext cx="2753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Cumulative levels of homelessness</a:t>
            </a:r>
            <a:endParaRPr lang="en-US" sz="2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95083" y="2718590"/>
            <a:ext cx="27538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Inflows into homelessness</a:t>
            </a:r>
            <a:endParaRPr lang="en-US" sz="2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77516" y="2718590"/>
            <a:ext cx="27538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Outflows from homelessness</a:t>
            </a:r>
            <a:endParaRPr lang="en-US" sz="23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758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Community-Level Data (cont.)</a:t>
            </a:r>
            <a:endParaRPr lang="en-CA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954136"/>
            <a:ext cx="91440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300" b="1" dirty="0" smtClean="0"/>
              <a:t>Total </a:t>
            </a:r>
            <a:r>
              <a:rPr lang="en-CA" sz="3000" b="1" dirty="0" smtClean="0">
                <a:solidFill>
                  <a:srgbClr val="FF0000"/>
                </a:solidFill>
              </a:rPr>
              <a:t>+</a:t>
            </a:r>
            <a:r>
              <a:rPr lang="en-CA" sz="2300" b="1" dirty="0" smtClean="0"/>
              <a:t> Just Chronic Homelessness </a:t>
            </a:r>
            <a:r>
              <a:rPr lang="en-CA" sz="3000" b="1" dirty="0" smtClean="0">
                <a:solidFill>
                  <a:srgbClr val="FF0000"/>
                </a:solidFill>
              </a:rPr>
              <a:t>+</a:t>
            </a:r>
            <a:r>
              <a:rPr lang="en-CA" sz="2300" b="1" dirty="0" smtClean="0"/>
              <a:t> Just Indigenous Peoples</a:t>
            </a:r>
            <a:endParaRPr lang="en-CA" sz="23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595996" y="4264361"/>
            <a:ext cx="0" cy="689775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92826" y="4252985"/>
            <a:ext cx="0" cy="689775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89656" y="4266633"/>
            <a:ext cx="0" cy="689775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7"/>
    </mc:Choice>
    <mc:Fallback xmlns="">
      <p:transition spd="slow" advTm="64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145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Community-Level Data (cont</a:t>
            </a:r>
            <a:r>
              <a:rPr lang="en-CA" sz="2800" dirty="0" smtClean="0"/>
              <a:t>.)</a:t>
            </a:r>
            <a:endParaRPr lang="en-CA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00153" y="1016051"/>
            <a:ext cx="5343693" cy="570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0" r="797" b="1878"/>
          <a:stretch/>
        </p:blipFill>
        <p:spPr>
          <a:xfrm>
            <a:off x="2100834" y="4854954"/>
            <a:ext cx="4942332" cy="1208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97" r="346" b="868"/>
          <a:stretch/>
        </p:blipFill>
        <p:spPr>
          <a:xfrm>
            <a:off x="2100834" y="1732787"/>
            <a:ext cx="4942332" cy="3017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8"/>
    </mc:Choice>
    <mc:Fallback xmlns="">
      <p:transition spd="slow" advTm="1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65812" y="4435525"/>
            <a:ext cx="8537944" cy="1533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60756"/>
            <a:ext cx="8536676" cy="4823476"/>
          </a:xfrm>
        </p:spPr>
        <p:txBody>
          <a:bodyPr>
            <a:normAutofit/>
          </a:bodyPr>
          <a:lstStyle/>
          <a:p>
            <a:r>
              <a:rPr lang="en-CA" sz="2400" dirty="0" smtClean="0"/>
              <a:t>Section </a:t>
            </a:r>
            <a:r>
              <a:rPr lang="en-CA" sz="2400" dirty="0"/>
              <a:t>4 provides guidance on </a:t>
            </a:r>
            <a:r>
              <a:rPr lang="en-CA" sz="2400" dirty="0" smtClean="0"/>
              <a:t>generating </a:t>
            </a:r>
            <a:r>
              <a:rPr lang="en-CA" sz="2400" b="1" dirty="0" smtClean="0"/>
              <a:t>outcome </a:t>
            </a:r>
            <a:r>
              <a:rPr lang="en-CA" sz="2400" dirty="0" smtClean="0"/>
              <a:t>data </a:t>
            </a:r>
            <a:r>
              <a:rPr lang="en-CA" sz="2400" dirty="0"/>
              <a:t>and tracking </a:t>
            </a:r>
            <a:r>
              <a:rPr lang="en-CA" sz="2400" b="1" dirty="0"/>
              <a:t>progress</a:t>
            </a:r>
            <a:r>
              <a:rPr lang="en-CA" sz="2400" dirty="0"/>
              <a:t> </a:t>
            </a:r>
            <a:r>
              <a:rPr lang="en-CA" sz="2400" dirty="0" smtClean="0"/>
              <a:t>with reduction</a:t>
            </a:r>
            <a:r>
              <a:rPr lang="en-CA" sz="2400" b="1" dirty="0" smtClean="0"/>
              <a:t> targets </a:t>
            </a:r>
            <a:r>
              <a:rPr lang="en-CA" sz="2400" dirty="0" smtClean="0"/>
              <a:t>over time.</a:t>
            </a:r>
          </a:p>
          <a:p>
            <a:endParaRPr lang="en-CA" sz="2400" dirty="0"/>
          </a:p>
          <a:p>
            <a:r>
              <a:rPr lang="en-CA" sz="2400" dirty="0" smtClean="0"/>
              <a:t>A </a:t>
            </a:r>
            <a:r>
              <a:rPr lang="en-CA" sz="2400" b="1" dirty="0" smtClean="0"/>
              <a:t>comprehensive list </a:t>
            </a:r>
            <a:r>
              <a:rPr lang="en-CA" sz="2400" dirty="0" smtClean="0"/>
              <a:t>includes </a:t>
            </a:r>
            <a:r>
              <a:rPr lang="en-CA" sz="2400" dirty="0"/>
              <a:t>all individuals and families </a:t>
            </a:r>
            <a:r>
              <a:rPr lang="en-CA" sz="2400" dirty="0" smtClean="0"/>
              <a:t>experiencing homelessness in </a:t>
            </a:r>
            <a:r>
              <a:rPr lang="en-CA" sz="2400" dirty="0"/>
              <a:t>the community, as much as </a:t>
            </a:r>
            <a:r>
              <a:rPr lang="en-CA" sz="2400" dirty="0" smtClean="0"/>
              <a:t>possible. People will have come into contact with the system in some way and provided their consent.</a:t>
            </a:r>
          </a:p>
          <a:p>
            <a:endParaRPr lang="en-CA" sz="2400" dirty="0"/>
          </a:p>
          <a:p>
            <a:r>
              <a:rPr lang="en-CA" sz="2400" dirty="0" smtClean="0"/>
              <a:t>Communities only complete Section 4 if they:</a:t>
            </a:r>
          </a:p>
          <a:p>
            <a:pPr marL="742950" lvl="2" indent="-342900">
              <a:buFont typeface="Wingdings" panose="05000000000000000000" pitchFamily="2" charset="2"/>
              <a:buChar char="ü"/>
            </a:pPr>
            <a:r>
              <a:rPr lang="en-CA" dirty="0"/>
              <a:t>Have a </a:t>
            </a:r>
            <a:r>
              <a:rPr lang="en-CA" b="1" dirty="0"/>
              <a:t>comprehensive</a:t>
            </a:r>
            <a:r>
              <a:rPr lang="en-CA" dirty="0"/>
              <a:t> unique identifier </a:t>
            </a:r>
            <a:r>
              <a:rPr lang="en-CA" dirty="0" smtClean="0"/>
              <a:t>list; and,</a:t>
            </a:r>
            <a:endParaRPr lang="en-CA" dirty="0"/>
          </a:p>
          <a:p>
            <a:pPr marL="742950" lvl="2" indent="-342900">
              <a:buFont typeface="Wingdings" panose="05000000000000000000" pitchFamily="2" charset="2"/>
              <a:buChar char="ü"/>
            </a:pPr>
            <a:r>
              <a:rPr lang="en-CA" dirty="0"/>
              <a:t>Have a </a:t>
            </a:r>
            <a:r>
              <a:rPr lang="en-CA" b="1" dirty="0"/>
              <a:t>full</a:t>
            </a:r>
            <a:r>
              <a:rPr lang="en-CA" dirty="0"/>
              <a:t> </a:t>
            </a:r>
            <a:r>
              <a:rPr lang="en-CA" b="1" dirty="0" smtClean="0"/>
              <a:t>year of data</a:t>
            </a:r>
            <a:r>
              <a:rPr lang="en-CA" dirty="0" smtClean="0"/>
              <a:t>.</a:t>
            </a:r>
          </a:p>
          <a:p>
            <a:endParaRPr lang="en-CA" sz="2000" dirty="0"/>
          </a:p>
          <a:p>
            <a:endParaRPr lang="en-CA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274638"/>
            <a:ext cx="8867553" cy="758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Section 4: Community-Level Outcomes</a:t>
            </a:r>
            <a:endParaRPr lang="en-CA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93"/>
    </mc:Choice>
    <mc:Fallback xmlns="">
      <p:transition spd="slow" advTm="8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0756"/>
            <a:ext cx="8229600" cy="4823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b="1" dirty="0" smtClean="0"/>
              <a:t>Step 1</a:t>
            </a:r>
            <a:r>
              <a:rPr lang="en-CA" sz="2000" b="1" dirty="0"/>
              <a:t>. </a:t>
            </a:r>
            <a:r>
              <a:rPr lang="en-CA" sz="2000" dirty="0" smtClean="0"/>
              <a:t>Confirm </a:t>
            </a:r>
            <a:r>
              <a:rPr lang="en-CA" sz="2000" dirty="0"/>
              <a:t>comprehensiveness of the unique identifier list based on current </a:t>
            </a:r>
            <a:r>
              <a:rPr lang="en-CA" sz="2000" dirty="0" smtClean="0"/>
              <a:t>standards; only communities that believe everyone experiencing </a:t>
            </a:r>
            <a:r>
              <a:rPr lang="en-CA" sz="2000" dirty="0"/>
              <a:t>homelessness </a:t>
            </a:r>
            <a:r>
              <a:rPr lang="en-CA" sz="2000" dirty="0" smtClean="0"/>
              <a:t>is included in their data move </a:t>
            </a:r>
            <a:r>
              <a:rPr lang="en-CA" sz="2000" dirty="0"/>
              <a:t>to Step </a:t>
            </a:r>
            <a:r>
              <a:rPr lang="en-CA" sz="2000" dirty="0" smtClean="0"/>
              <a:t>2.</a:t>
            </a:r>
            <a:endParaRPr lang="en-CA" sz="2000" dirty="0"/>
          </a:p>
          <a:p>
            <a:endParaRPr lang="en-CA" sz="2000" dirty="0" smtClean="0"/>
          </a:p>
          <a:p>
            <a:pPr marL="0" indent="0">
              <a:buNone/>
            </a:pPr>
            <a:r>
              <a:rPr lang="en-CA" sz="2000" b="1" dirty="0" smtClean="0"/>
              <a:t>Step 2.</a:t>
            </a:r>
            <a:r>
              <a:rPr lang="en-CA" sz="2000" dirty="0" smtClean="0"/>
              <a:t> Confirm that the </a:t>
            </a:r>
            <a:r>
              <a:rPr lang="en-CA" sz="2000" dirty="0"/>
              <a:t>unique identifier list has been in place for </a:t>
            </a:r>
            <a:r>
              <a:rPr lang="en-CA" sz="2000" dirty="0" smtClean="0"/>
              <a:t>at least </a:t>
            </a:r>
            <a:r>
              <a:rPr lang="en-CA" sz="2000" dirty="0"/>
              <a:t>one year, which is </a:t>
            </a:r>
            <a:r>
              <a:rPr lang="en-CA" sz="2000" dirty="0" smtClean="0"/>
              <a:t>the </a:t>
            </a:r>
            <a:r>
              <a:rPr lang="en-CA" sz="2000" dirty="0"/>
              <a:t>minimum requirement for the </a:t>
            </a:r>
            <a:r>
              <a:rPr lang="en-CA" sz="2000" dirty="0" smtClean="0"/>
              <a:t>CHR.</a:t>
            </a:r>
          </a:p>
          <a:p>
            <a:endParaRPr lang="en-CA" sz="2000" dirty="0" smtClean="0"/>
          </a:p>
          <a:p>
            <a:pPr marL="0" indent="0">
              <a:buNone/>
            </a:pPr>
            <a:r>
              <a:rPr lang="en-CA" sz="2000" b="1" dirty="0" smtClean="0"/>
              <a:t>Step 3. </a:t>
            </a:r>
            <a:r>
              <a:rPr lang="en-CA" sz="2000" dirty="0" smtClean="0"/>
              <a:t>Report outcomes  and set reduction targets for:</a:t>
            </a:r>
            <a:endParaRPr lang="en-CA" sz="2000" dirty="0"/>
          </a:p>
          <a:p>
            <a:pPr marL="800100" lvl="1" indent="-342900">
              <a:buFont typeface="+mj-lt"/>
              <a:buAutoNum type="arabicPeriod"/>
            </a:pPr>
            <a:r>
              <a:rPr lang="en-CA" sz="2000" dirty="0" smtClean="0"/>
              <a:t>Homelessness overall;</a:t>
            </a:r>
            <a:endParaRPr lang="en-CA" sz="2000" dirty="0"/>
          </a:p>
          <a:p>
            <a:pPr marL="800100" lvl="1" indent="-342900">
              <a:buFont typeface="+mj-lt"/>
              <a:buAutoNum type="arabicPeriod"/>
            </a:pPr>
            <a:r>
              <a:rPr lang="en-CA" sz="2000" dirty="0" smtClean="0"/>
              <a:t>First experience of homelessness;</a:t>
            </a:r>
            <a:endParaRPr lang="en-CA" sz="2000" dirty="0"/>
          </a:p>
          <a:p>
            <a:pPr marL="800100" lvl="1" indent="-342900">
              <a:buFont typeface="+mj-lt"/>
              <a:buAutoNum type="arabicPeriod"/>
            </a:pPr>
            <a:r>
              <a:rPr lang="en-CA" sz="2000" dirty="0" smtClean="0"/>
              <a:t>Returns </a:t>
            </a:r>
            <a:r>
              <a:rPr lang="en-CA" sz="2000" dirty="0"/>
              <a:t>to </a:t>
            </a:r>
            <a:r>
              <a:rPr lang="en-CA" sz="2000" dirty="0" smtClean="0"/>
              <a:t>homelessness;</a:t>
            </a:r>
            <a:endParaRPr lang="en-CA" sz="2000" dirty="0"/>
          </a:p>
          <a:p>
            <a:pPr marL="800100" lvl="1" indent="-342900">
              <a:buFont typeface="+mj-lt"/>
              <a:buAutoNum type="arabicPeriod"/>
            </a:pPr>
            <a:r>
              <a:rPr lang="en-CA" sz="2000" dirty="0" smtClean="0"/>
              <a:t>Indigenous </a:t>
            </a:r>
            <a:r>
              <a:rPr lang="en-CA" sz="2000" dirty="0"/>
              <a:t>peoples experiencing </a:t>
            </a:r>
            <a:r>
              <a:rPr lang="en-CA" sz="2000" dirty="0" smtClean="0"/>
              <a:t>homelessness; and,</a:t>
            </a:r>
            <a:endParaRPr lang="en-CA" sz="2000" b="1" dirty="0"/>
          </a:p>
          <a:p>
            <a:pPr marL="800100" lvl="1" indent="-342900">
              <a:buFont typeface="+mj-lt"/>
              <a:buAutoNum type="arabicPeriod"/>
            </a:pPr>
            <a:r>
              <a:rPr lang="en-CA" sz="2000" dirty="0" smtClean="0"/>
              <a:t>Chronic homelessness (target is 50% reduction by 2027-28).</a:t>
            </a:r>
            <a:endParaRPr lang="en-CA" sz="2000" dirty="0"/>
          </a:p>
          <a:p>
            <a:endParaRPr lang="en-CA" sz="180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8867553" cy="758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Community-Level Outcomes (cont.)</a:t>
            </a:r>
            <a:endParaRPr lang="en-CA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sp>
        <p:nvSpPr>
          <p:cNvPr id="8" name="Shape 7"/>
          <p:cNvSpPr/>
          <p:nvPr/>
        </p:nvSpPr>
        <p:spPr>
          <a:xfrm rot="4396374">
            <a:off x="6836347" y="4168110"/>
            <a:ext cx="1567305" cy="1303196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3"/>
    </mc:Choice>
    <mc:Fallback xmlns="">
      <p:transition spd="slow" advTm="5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79" y="1303694"/>
            <a:ext cx="2823187" cy="1996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626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Community-Level Outcomes (cont</a:t>
            </a:r>
            <a:r>
              <a:rPr lang="en-CA" sz="2800" dirty="0" smtClean="0"/>
              <a:t>.)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0" y="36164"/>
            <a:ext cx="1517538" cy="1188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80" y="3403338"/>
            <a:ext cx="2823186" cy="2202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052" y="3403338"/>
            <a:ext cx="2761895" cy="2202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4534" y="1285527"/>
            <a:ext cx="2823186" cy="2014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0407" y="1285527"/>
            <a:ext cx="2792540" cy="2015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6"/>
    </mc:Choice>
    <mc:Fallback xmlns="">
      <p:transition spd="slow" advTm="1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946"/>
            <a:ext cx="8229600" cy="810887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Let’s Review!</a:t>
            </a:r>
            <a:endParaRPr lang="en-CA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81756349"/>
              </p:ext>
            </p:extLst>
          </p:nvPr>
        </p:nvGraphicFramePr>
        <p:xfrm>
          <a:off x="0" y="706582"/>
          <a:ext cx="9016409" cy="5424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4" y="1077744"/>
            <a:ext cx="874875" cy="874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2" y="2376103"/>
            <a:ext cx="820730" cy="806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6" y="3633583"/>
            <a:ext cx="758383" cy="758383"/>
          </a:xfrm>
          <a:prstGeom prst="rect">
            <a:avLst/>
          </a:prstGeom>
        </p:spPr>
      </p:pic>
      <p:pic>
        <p:nvPicPr>
          <p:cNvPr id="5" name="Picture 4" descr="statistic | DragonArtz Designs (we moved to dragonartz.net)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079">
            <a:off x="91904" y="4991793"/>
            <a:ext cx="805211" cy="80521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7333" y="5715997"/>
            <a:ext cx="567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 smtClean="0"/>
              <a:t>* or existing, equivalent system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29342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56"/>
    </mc:Choice>
    <mc:Fallback xmlns="">
      <p:transition spd="slow" advTm="12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10"/>
            <a:ext cx="9144000" cy="1083196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What resources can be consulted?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05690" y="1231429"/>
            <a:ext cx="3552848" cy="19930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4701702" y="1231429"/>
            <a:ext cx="3544415" cy="1987329"/>
          </a:xfrm>
          <a:prstGeom prst="rect">
            <a:avLst/>
          </a:prstGeom>
          <a:solidFill>
            <a:srgbClr val="FFC000">
              <a:alpha val="18000"/>
            </a:srgbClr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01703" y="3483737"/>
            <a:ext cx="3528908" cy="1987329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5690" y="3483737"/>
            <a:ext cx="3537304" cy="199302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905690" y="1433839"/>
            <a:ext cx="35528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400" b="1" dirty="0"/>
              <a:t>Community Homelessness </a:t>
            </a:r>
            <a:r>
              <a:rPr lang="en-CA" sz="2400" b="1" dirty="0" smtClean="0"/>
              <a:t>Report Tools</a:t>
            </a:r>
          </a:p>
          <a:p>
            <a:pPr algn="ctr"/>
            <a:r>
              <a:rPr lang="en-CA" sz="2400" dirty="0">
                <a:hlinkClick r:id="rId5"/>
              </a:rPr>
              <a:t>E-Course on the Hub</a:t>
            </a:r>
            <a:endParaRPr lang="en-CA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01304" y="1616472"/>
            <a:ext cx="355284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400" dirty="0">
                <a:hlinkClick r:id="rId6"/>
              </a:rPr>
              <a:t>Reaching Home: Coordinated Access Guide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21234" y="3691256"/>
            <a:ext cx="3537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hlinkClick r:id="rId7"/>
              </a:rPr>
              <a:t>HIFIS </a:t>
            </a:r>
          </a:p>
          <a:p>
            <a:pPr algn="ctr"/>
            <a:r>
              <a:rPr lang="en-CA" sz="2400" dirty="0">
                <a:hlinkClick r:id="rId7"/>
              </a:rPr>
              <a:t>Implementation Guide</a:t>
            </a:r>
            <a:r>
              <a:rPr lang="en-CA" sz="2400" dirty="0"/>
              <a:t> and </a:t>
            </a:r>
          </a:p>
          <a:p>
            <a:pPr algn="ctr"/>
            <a:r>
              <a:rPr lang="en-CA" sz="2400" dirty="0" smtClean="0"/>
              <a:t>Release </a:t>
            </a:r>
            <a:r>
              <a:rPr lang="en-CA" sz="2400" dirty="0"/>
              <a:t>59 </a:t>
            </a:r>
            <a:r>
              <a:rPr lang="en-CA" sz="2400" dirty="0" smtClean="0"/>
              <a:t>Tools</a:t>
            </a:r>
            <a:endParaRPr lang="en-C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01703" y="3671265"/>
            <a:ext cx="355284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500" dirty="0" smtClean="0">
                <a:hlinkClick r:id="rId8"/>
              </a:rPr>
              <a:t>CAEH </a:t>
            </a:r>
          </a:p>
          <a:p>
            <a:pPr algn="ctr"/>
            <a:r>
              <a:rPr lang="en-CA" sz="2500" dirty="0" smtClean="0">
                <a:hlinkClick r:id="rId8"/>
              </a:rPr>
              <a:t>Training and Technical Assistance/</a:t>
            </a:r>
          </a:p>
          <a:p>
            <a:pPr algn="ctr"/>
            <a:r>
              <a:rPr lang="en-CA" sz="2500" dirty="0" smtClean="0">
                <a:hlinkClick r:id="rId8"/>
              </a:rPr>
              <a:t>Built for Zero</a:t>
            </a:r>
            <a:r>
              <a:rPr lang="en-CA" sz="2500" dirty="0" smtClean="0"/>
              <a:t> </a:t>
            </a:r>
            <a:endParaRPr lang="en-CA" sz="2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92"/>
    </mc:Choice>
    <mc:Fallback xmlns="">
      <p:transition spd="slow" advTm="11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883"/>
          </a:xfrm>
        </p:spPr>
        <p:txBody>
          <a:bodyPr>
            <a:normAutofit/>
          </a:bodyPr>
          <a:lstStyle/>
          <a:p>
            <a:r>
              <a:rPr lang="en-CA" dirty="0" smtClean="0"/>
              <a:t>Learning Goals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30479"/>
            <a:ext cx="8001001" cy="4595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/>
              <a:t>At the end of this training, you will be able to: </a:t>
            </a:r>
          </a:p>
          <a:p>
            <a:pPr marL="0" indent="0">
              <a:buNone/>
            </a:pPr>
            <a:endParaRPr lang="en-CA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400" dirty="0" smtClean="0"/>
              <a:t>Explain the CHR;  </a:t>
            </a:r>
          </a:p>
          <a:p>
            <a:pPr marL="514350" indent="-514350">
              <a:buFont typeface="+mj-lt"/>
              <a:buAutoNum type="arabicPeriod"/>
            </a:pPr>
            <a:endParaRPr lang="en-CA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400" dirty="0" smtClean="0"/>
              <a:t>Describe the CHR lifecycle and roles within it; and, </a:t>
            </a:r>
          </a:p>
          <a:p>
            <a:pPr marL="514350" indent="-514350">
              <a:buFont typeface="+mj-lt"/>
              <a:buAutoNum type="arabicPeriod"/>
            </a:pPr>
            <a:endParaRPr lang="en-CA" sz="2400" dirty="0"/>
          </a:p>
          <a:p>
            <a:pPr marL="514350" indent="-514350">
              <a:buFont typeface="+mj-lt"/>
              <a:buAutoNum type="arabicPeriod"/>
            </a:pPr>
            <a:r>
              <a:rPr lang="en-CA" sz="2400" dirty="0" smtClean="0"/>
              <a:t>Identify resources available to support you.   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Target PNG Transparent Images | PNG A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5" y="0"/>
            <a:ext cx="1701800" cy="1701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52"/>
    </mc:Choice>
    <mc:Fallback xmlns="">
      <p:transition spd="slow" advTm="9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4200" dirty="0" smtClean="0"/>
          </a:p>
          <a:p>
            <a:pPr marL="457200" lvl="1" indent="0" algn="ctr">
              <a:buNone/>
            </a:pPr>
            <a:endParaRPr lang="en-CA" sz="4200" dirty="0" smtClean="0"/>
          </a:p>
          <a:p>
            <a:pPr marL="57150" indent="0" algn="ctr">
              <a:buNone/>
            </a:pPr>
            <a:r>
              <a:rPr lang="en-CA" sz="4200" b="1" dirty="0" smtClean="0"/>
              <a:t>3. CHR Reporting Tools</a:t>
            </a:r>
          </a:p>
        </p:txBody>
      </p:sp>
      <p:pic>
        <p:nvPicPr>
          <p:cNvPr id="6" name="Picture 5" descr="Graphic Element-07" title="Graphic Element-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76" y="274638"/>
            <a:ext cx="3508248" cy="2712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11430" y="2025132"/>
            <a:ext cx="6171082" cy="1284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 rot="5400000">
            <a:off x="6403059" y="3201033"/>
            <a:ext cx="4595879" cy="285210"/>
          </a:xfrm>
          <a:prstGeom prst="chevron">
            <a:avLst/>
          </a:prstGeom>
          <a:gradFill flip="none" rotWithShape="1">
            <a:gsLst>
              <a:gs pos="38000">
                <a:srgbClr val="EDD6F3"/>
              </a:gs>
              <a:gs pos="8000">
                <a:schemeClr val="accent2">
                  <a:tint val="50000"/>
                  <a:satMod val="300000"/>
                </a:schemeClr>
              </a:gs>
              <a:gs pos="100000">
                <a:schemeClr val="accent2">
                  <a:tint val="37000"/>
                  <a:satMod val="300000"/>
                  <a:alpha val="83000"/>
                  <a:lumMod val="0"/>
                  <a:lumOff val="100000"/>
                </a:schemeClr>
              </a:gs>
              <a:gs pos="64000">
                <a:schemeClr val="accent2">
                  <a:tint val="15000"/>
                  <a:satMod val="35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377016766"/>
              </p:ext>
            </p:extLst>
          </p:nvPr>
        </p:nvGraphicFramePr>
        <p:xfrm>
          <a:off x="5723293" y="1055359"/>
          <a:ext cx="3490589" cy="455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Oval 8"/>
          <p:cNvSpPr/>
          <p:nvPr/>
        </p:nvSpPr>
        <p:spPr>
          <a:xfrm>
            <a:off x="8436311" y="2534673"/>
            <a:ext cx="582881" cy="4151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2</a:t>
            </a:r>
            <a:endParaRPr lang="en-CA" sz="3000" b="1" dirty="0"/>
          </a:p>
        </p:txBody>
      </p:sp>
      <p:sp>
        <p:nvSpPr>
          <p:cNvPr id="10" name="Oval 9"/>
          <p:cNvSpPr/>
          <p:nvPr/>
        </p:nvSpPr>
        <p:spPr>
          <a:xfrm>
            <a:off x="8436311" y="3697686"/>
            <a:ext cx="582881" cy="4151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3</a:t>
            </a:r>
            <a:endParaRPr lang="en-CA" sz="3000" b="1" dirty="0"/>
          </a:p>
        </p:txBody>
      </p:sp>
      <p:sp>
        <p:nvSpPr>
          <p:cNvPr id="16" name="Oval 15"/>
          <p:cNvSpPr/>
          <p:nvPr/>
        </p:nvSpPr>
        <p:spPr>
          <a:xfrm>
            <a:off x="8436311" y="4860700"/>
            <a:ext cx="582881" cy="4151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8436311" y="1371660"/>
            <a:ext cx="582881" cy="4151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dirty="0" smtClean="0"/>
              <a:t>1</a:t>
            </a:r>
            <a:endParaRPr lang="en-CA" sz="3000" b="1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13866" y="1329598"/>
            <a:ext cx="6501604" cy="4810362"/>
          </a:xfrm>
        </p:spPr>
        <p:txBody>
          <a:bodyPr>
            <a:normAutofit fontScale="92500"/>
          </a:bodyPr>
          <a:lstStyle/>
          <a:p>
            <a:r>
              <a:rPr lang="en-CA" sz="2400" dirty="0" smtClean="0"/>
              <a:t>Four sections </a:t>
            </a:r>
            <a:r>
              <a:rPr lang="en-CA" sz="2400" dirty="0"/>
              <a:t>with 52 questions</a:t>
            </a:r>
            <a:r>
              <a:rPr lang="en-CA" sz="2400" dirty="0" smtClean="0"/>
              <a:t>.</a:t>
            </a:r>
          </a:p>
          <a:p>
            <a:endParaRPr lang="en-CA" sz="2400" dirty="0"/>
          </a:p>
          <a:p>
            <a:r>
              <a:rPr lang="en-CA" sz="2400" dirty="0" smtClean="0"/>
              <a:t>As </a:t>
            </a:r>
            <a:r>
              <a:rPr lang="en-CA" sz="2400" dirty="0"/>
              <a:t>the CHR </a:t>
            </a:r>
            <a:r>
              <a:rPr lang="en-CA" sz="2400" dirty="0" smtClean="0"/>
              <a:t>template is </a:t>
            </a:r>
            <a:r>
              <a:rPr lang="en-CA" sz="2400" dirty="0"/>
              <a:t>filled out, </a:t>
            </a:r>
            <a:r>
              <a:rPr lang="en-CA" sz="2400" dirty="0" smtClean="0"/>
              <a:t>some questions (cells) may “</a:t>
            </a:r>
            <a:r>
              <a:rPr lang="en-CA" sz="2400" dirty="0"/>
              <a:t>lock</a:t>
            </a:r>
            <a:r>
              <a:rPr lang="en-CA" sz="2400" dirty="0" smtClean="0"/>
              <a:t>”. If this happens,   no response is needed for those questions.</a:t>
            </a:r>
          </a:p>
          <a:p>
            <a:endParaRPr lang="en-CA" sz="2400" dirty="0" smtClean="0"/>
          </a:p>
          <a:p>
            <a:r>
              <a:rPr lang="en-CA" sz="2400" dirty="0" smtClean="0"/>
              <a:t>CHR Reference Guide:</a:t>
            </a:r>
          </a:p>
          <a:p>
            <a:pPr lvl="1"/>
            <a:r>
              <a:rPr lang="en-CA" sz="2200" b="1" dirty="0" smtClean="0">
                <a:solidFill>
                  <a:srgbClr val="CC6600"/>
                </a:solidFill>
              </a:rPr>
              <a:t>Orange </a:t>
            </a:r>
            <a:r>
              <a:rPr lang="en-CA" sz="2200" b="1" dirty="0">
                <a:solidFill>
                  <a:srgbClr val="CC6600"/>
                </a:solidFill>
              </a:rPr>
              <a:t>boxes </a:t>
            </a:r>
            <a:r>
              <a:rPr lang="en-CA" sz="2200" dirty="0" smtClean="0"/>
              <a:t>offer </a:t>
            </a:r>
            <a:r>
              <a:rPr lang="en-CA" sz="2200" dirty="0"/>
              <a:t>tips </a:t>
            </a:r>
            <a:r>
              <a:rPr lang="en-CA" sz="2200" dirty="0" smtClean="0"/>
              <a:t>to consider</a:t>
            </a:r>
          </a:p>
          <a:p>
            <a:pPr lvl="1"/>
            <a:r>
              <a:rPr lang="en-CA" sz="2200" b="1" dirty="0">
                <a:solidFill>
                  <a:schemeClr val="accent2"/>
                </a:solidFill>
              </a:rPr>
              <a:t>Purple boxes </a:t>
            </a:r>
            <a:r>
              <a:rPr lang="en-CA" sz="2200" dirty="0"/>
              <a:t>provide question-specific information, mostly for clarity</a:t>
            </a:r>
          </a:p>
          <a:p>
            <a:pPr lvl="1"/>
            <a:r>
              <a:rPr lang="en-CA" sz="2200" b="1" dirty="0" smtClean="0">
                <a:solidFill>
                  <a:schemeClr val="accent4">
                    <a:lumMod val="75000"/>
                  </a:schemeClr>
                </a:solidFill>
              </a:rPr>
              <a:t>Green </a:t>
            </a:r>
            <a:r>
              <a:rPr lang="en-CA" sz="2200" b="1" dirty="0">
                <a:solidFill>
                  <a:schemeClr val="accent4">
                    <a:lumMod val="75000"/>
                  </a:schemeClr>
                </a:solidFill>
              </a:rPr>
              <a:t>boxes </a:t>
            </a:r>
            <a:r>
              <a:rPr lang="en-CA" sz="2200" dirty="0"/>
              <a:t>identify </a:t>
            </a:r>
            <a:r>
              <a:rPr lang="en-CA" sz="2200" dirty="0" smtClean="0"/>
              <a:t>terms </a:t>
            </a:r>
            <a:r>
              <a:rPr lang="en-CA" sz="2200" dirty="0"/>
              <a:t>and concepts </a:t>
            </a:r>
            <a:r>
              <a:rPr lang="en-CA" sz="2200" dirty="0" smtClean="0"/>
              <a:t>with links to other tools </a:t>
            </a:r>
          </a:p>
          <a:p>
            <a:pPr lvl="1"/>
            <a:r>
              <a:rPr lang="en-CA" sz="2200" b="1" dirty="0">
                <a:solidFill>
                  <a:schemeClr val="accent4">
                    <a:lumMod val="75000"/>
                  </a:schemeClr>
                </a:solidFill>
              </a:rPr>
              <a:t>Green summary pages </a:t>
            </a:r>
            <a:r>
              <a:rPr lang="en-CA" sz="2200" dirty="0"/>
              <a:t>reinforce key </a:t>
            </a:r>
            <a:r>
              <a:rPr lang="en-CA" sz="2200" dirty="0" smtClean="0"/>
              <a:t>messages</a:t>
            </a:r>
            <a:endParaRPr lang="en-CA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38161" y="514036"/>
            <a:ext cx="112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CC00"/>
                </a:solidFill>
              </a:rPr>
              <a:t>START</a:t>
            </a:r>
            <a:endParaRPr lang="en-CA" sz="2000" b="1" dirty="0">
              <a:solidFill>
                <a:srgbClr val="00CC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8160" y="5733017"/>
            <a:ext cx="112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FINISH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898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Overview of the CHR</a:t>
            </a:r>
            <a:endParaRPr lang="en-CA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00"/>
    </mc:Choice>
    <mc:Fallback xmlns="">
      <p:transition spd="slow" advTm="13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79" y="1410750"/>
            <a:ext cx="7567242" cy="4437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22</a:t>
            </a:fld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168982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>
            <a:off x="999460" y="5417908"/>
            <a:ext cx="7356161" cy="64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898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Overview of the CHR Template</a:t>
            </a:r>
            <a:endParaRPr lang="en-CA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861728" y="2774249"/>
            <a:ext cx="1901659" cy="1096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own Arrow 12"/>
          <p:cNvSpPr/>
          <p:nvPr/>
        </p:nvSpPr>
        <p:spPr>
          <a:xfrm>
            <a:off x="1823136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Down Arrow 19"/>
          <p:cNvSpPr/>
          <p:nvPr/>
        </p:nvSpPr>
        <p:spPr>
          <a:xfrm>
            <a:off x="2518849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Down Arrow 20"/>
          <p:cNvSpPr/>
          <p:nvPr/>
        </p:nvSpPr>
        <p:spPr>
          <a:xfrm>
            <a:off x="3723657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Down Arrow 21"/>
          <p:cNvSpPr/>
          <p:nvPr/>
        </p:nvSpPr>
        <p:spPr>
          <a:xfrm>
            <a:off x="4928465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Down Arrow 22"/>
          <p:cNvSpPr/>
          <p:nvPr/>
        </p:nvSpPr>
        <p:spPr>
          <a:xfrm>
            <a:off x="6310884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Down Arrow 23"/>
          <p:cNvSpPr/>
          <p:nvPr/>
        </p:nvSpPr>
        <p:spPr>
          <a:xfrm>
            <a:off x="7024506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Down Arrow 24"/>
          <p:cNvSpPr/>
          <p:nvPr/>
        </p:nvSpPr>
        <p:spPr>
          <a:xfrm>
            <a:off x="7738128" y="44395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9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37"/>
    </mc:Choice>
    <mc:Fallback xmlns="">
      <p:transition spd="slow" advTm="19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4200" dirty="0" smtClean="0"/>
          </a:p>
          <a:p>
            <a:pPr marL="457200" lvl="1" indent="0" algn="ctr">
              <a:buNone/>
            </a:pPr>
            <a:endParaRPr lang="en-CA" sz="4200" dirty="0" smtClean="0"/>
          </a:p>
          <a:p>
            <a:pPr marL="57150" indent="0" algn="ctr">
              <a:buNone/>
            </a:pPr>
            <a:r>
              <a:rPr lang="en-CA" sz="4200" b="1" dirty="0" smtClean="0"/>
              <a:t>4. Roles and Responsibilities</a:t>
            </a:r>
          </a:p>
        </p:txBody>
      </p:sp>
      <p:pic>
        <p:nvPicPr>
          <p:cNvPr id="6" name="Picture 5" descr="Graphic Element-07" title="Graphic Element-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76" y="274638"/>
            <a:ext cx="3508248" cy="2712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5"/>
    </mc:Choice>
    <mc:Fallback xmlns="">
      <p:transition spd="slow" advTm="2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26968131"/>
              </p:ext>
            </p:extLst>
          </p:nvPr>
        </p:nvGraphicFramePr>
        <p:xfrm>
          <a:off x="329183" y="1085463"/>
          <a:ext cx="8686801" cy="501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56" y="1636371"/>
            <a:ext cx="21118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CA" sz="1200" dirty="0">
                <a:solidFill>
                  <a:schemeClr val="bg1"/>
                </a:solidFill>
              </a:rPr>
              <a:t>Attend </a:t>
            </a:r>
            <a:r>
              <a:rPr lang="en-CA" sz="1200" dirty="0" smtClean="0">
                <a:solidFill>
                  <a:schemeClr val="bg1"/>
                </a:solidFill>
              </a:rPr>
              <a:t>HPD training.</a:t>
            </a:r>
          </a:p>
          <a:p>
            <a:pPr marL="22860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Ensure engagement and collaboration between Indigenous and non-Indigenous organizations (e.g., DC and IH CEs and CABs, if applicable).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Complete a draft CHR and incorporate feedback on it from CAB(s) and other partners.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Submit an approved CHR </a:t>
            </a:r>
            <a:r>
              <a:rPr lang="en-CA" sz="1200" dirty="0">
                <a:solidFill>
                  <a:schemeClr val="bg1"/>
                </a:solidFill>
              </a:rPr>
              <a:t>to </a:t>
            </a:r>
            <a:r>
              <a:rPr lang="en-CA" sz="1200" dirty="0" smtClean="0">
                <a:solidFill>
                  <a:schemeClr val="bg1"/>
                </a:solidFill>
              </a:rPr>
              <a:t>Service Canada.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Make any adjustments as </a:t>
            </a:r>
            <a:r>
              <a:rPr lang="en-CA" sz="1200" dirty="0">
                <a:solidFill>
                  <a:schemeClr val="bg1"/>
                </a:solidFill>
              </a:rPr>
              <a:t>identified by Service </a:t>
            </a:r>
            <a:r>
              <a:rPr lang="en-CA" sz="1200" dirty="0" smtClean="0">
                <a:solidFill>
                  <a:schemeClr val="bg1"/>
                </a:solidFill>
              </a:rPr>
              <a:t>Canada (if required).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Publish summary results.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9402" y="1097547"/>
            <a:ext cx="152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600" b="1" dirty="0">
                <a:solidFill>
                  <a:schemeClr val="bg1"/>
                </a:solidFill>
              </a:rPr>
              <a:t>Community Entities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66564" y="1097547"/>
            <a:ext cx="1861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400" b="1" dirty="0" smtClean="0">
                <a:solidFill>
                  <a:schemeClr val="bg1"/>
                </a:solidFill>
              </a:rPr>
              <a:t>Community Advisory Boards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813" y="1079259"/>
            <a:ext cx="1374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600" b="1" dirty="0" smtClean="0">
                <a:solidFill>
                  <a:schemeClr val="bg1"/>
                </a:solidFill>
              </a:rPr>
              <a:t>Service Canada</a:t>
            </a: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7382" y="1029690"/>
            <a:ext cx="1886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600" b="1" dirty="0" smtClean="0">
                <a:solidFill>
                  <a:schemeClr val="bg1"/>
                </a:solidFill>
              </a:rPr>
              <a:t>  Homelessness</a:t>
            </a:r>
          </a:p>
          <a:p>
            <a:pPr lvl="0"/>
            <a:r>
              <a:rPr lang="en-CA" sz="1600" b="1" dirty="0" smtClean="0">
                <a:solidFill>
                  <a:schemeClr val="bg1"/>
                </a:solidFill>
              </a:rPr>
              <a:t>     Policy </a:t>
            </a:r>
          </a:p>
          <a:p>
            <a:pPr lvl="0"/>
            <a:r>
              <a:rPr lang="en-CA" sz="1600" b="1" dirty="0" smtClean="0">
                <a:solidFill>
                  <a:schemeClr val="bg1"/>
                </a:solidFill>
              </a:rPr>
              <a:t>  Directorate</a:t>
            </a: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7100" y="1711188"/>
            <a:ext cx="1981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CA" sz="1200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Review the draft CHR and </a:t>
            </a:r>
            <a:r>
              <a:rPr lang="en-CA" sz="1200" dirty="0">
                <a:solidFill>
                  <a:schemeClr val="bg1"/>
                </a:solidFill>
              </a:rPr>
              <a:t>provide feedback </a:t>
            </a:r>
            <a:r>
              <a:rPr lang="en-CA" sz="1200" dirty="0" smtClean="0">
                <a:solidFill>
                  <a:schemeClr val="bg1"/>
                </a:solidFill>
              </a:rPr>
              <a:t>to the CE.</a:t>
            </a:r>
            <a:endParaRPr lang="en-CA" sz="12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endParaRPr lang="en-CA" sz="12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Approve the final CHR and sign-off.</a:t>
            </a:r>
            <a:endParaRPr lang="en-CA" sz="1200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Use CHR results to </a:t>
            </a:r>
            <a:r>
              <a:rPr lang="en-CA" sz="1200" dirty="0">
                <a:solidFill>
                  <a:schemeClr val="bg1"/>
                </a:solidFill>
              </a:rPr>
              <a:t>inform </a:t>
            </a:r>
            <a:r>
              <a:rPr lang="en-CA" sz="1200" dirty="0" smtClean="0">
                <a:solidFill>
                  <a:schemeClr val="bg1"/>
                </a:solidFill>
              </a:rPr>
              <a:t>discussions </a:t>
            </a:r>
            <a:r>
              <a:rPr lang="en-CA" sz="1200" dirty="0">
                <a:solidFill>
                  <a:schemeClr val="bg1"/>
                </a:solidFill>
              </a:rPr>
              <a:t>on local </a:t>
            </a:r>
            <a:r>
              <a:rPr lang="en-CA" sz="1200" dirty="0" smtClean="0">
                <a:solidFill>
                  <a:schemeClr val="bg1"/>
                </a:solidFill>
              </a:rPr>
              <a:t>priorities, challenges and opportunities. Focus on taking action to achieve Reaching </a:t>
            </a:r>
            <a:r>
              <a:rPr lang="en-CA" sz="1200" dirty="0">
                <a:solidFill>
                  <a:schemeClr val="bg1"/>
                </a:solidFill>
              </a:rPr>
              <a:t>Home </a:t>
            </a:r>
            <a:r>
              <a:rPr lang="en-CA" sz="1200" dirty="0" smtClean="0">
                <a:solidFill>
                  <a:schemeClr val="bg1"/>
                </a:solidFill>
              </a:rPr>
              <a:t>minimum requirements and outcomes.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1507" y="1711188"/>
            <a:ext cx="206923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n-CA" sz="1100" dirty="0" smtClean="0">
                <a:solidFill>
                  <a:schemeClr val="bg1"/>
                </a:solidFill>
              </a:rPr>
              <a:t>Attend HPD training. </a:t>
            </a:r>
          </a:p>
          <a:p>
            <a:pPr marL="228600" lvl="0" indent="-228600">
              <a:buFont typeface="+mj-lt"/>
              <a:buAutoNum type="arabicPeriod"/>
            </a:pPr>
            <a:endParaRPr lang="en-CA" sz="11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100" dirty="0" smtClean="0">
                <a:solidFill>
                  <a:schemeClr val="bg1"/>
                </a:solidFill>
              </a:rPr>
              <a:t>Receive the CHR from the CE and complete a first review, using the Review Grid. </a:t>
            </a:r>
          </a:p>
          <a:p>
            <a:pPr marL="228600" lvl="0" indent="-228600">
              <a:buFont typeface="+mj-lt"/>
              <a:buAutoNum type="arabicPeriod"/>
            </a:pPr>
            <a:endParaRPr lang="en-CA" sz="11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100" dirty="0" smtClean="0">
                <a:solidFill>
                  <a:schemeClr val="bg1"/>
                </a:solidFill>
              </a:rPr>
              <a:t>If needed, follow-up with the CE on any items. </a:t>
            </a:r>
          </a:p>
          <a:p>
            <a:pPr marL="228600" lvl="0" indent="-228600">
              <a:buFont typeface="+mj-lt"/>
              <a:buAutoNum type="arabicPeriod"/>
            </a:pPr>
            <a:endParaRPr lang="en-CA" sz="11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dirty="0">
                <a:solidFill>
                  <a:schemeClr val="bg1"/>
                </a:solidFill>
              </a:rPr>
              <a:t>If no additional follow-ups are </a:t>
            </a:r>
            <a:r>
              <a:rPr lang="en-CA" sz="1100" dirty="0" smtClean="0">
                <a:solidFill>
                  <a:schemeClr val="bg1"/>
                </a:solidFill>
              </a:rPr>
              <a:t>required, forward the CHR and Grid to HPD for a second review.</a:t>
            </a:r>
          </a:p>
          <a:p>
            <a:pPr marL="228600" indent="-228600">
              <a:buFont typeface="+mj-lt"/>
              <a:buAutoNum type="arabicPeriod"/>
            </a:pPr>
            <a:endParaRPr lang="en-CA" sz="11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dirty="0" smtClean="0">
                <a:solidFill>
                  <a:schemeClr val="bg1"/>
                </a:solidFill>
              </a:rPr>
              <a:t>Follow-up with the CE on any items flagged by HPD, if required.</a:t>
            </a:r>
          </a:p>
          <a:p>
            <a:pPr marL="228600" lvl="0" indent="-228600">
              <a:buFont typeface="+mj-lt"/>
              <a:buAutoNum type="arabicPeriod"/>
            </a:pPr>
            <a:endParaRPr lang="en-CA" sz="11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100" dirty="0" smtClean="0">
                <a:solidFill>
                  <a:schemeClr val="bg1"/>
                </a:solidFill>
              </a:rPr>
              <a:t>Once the PDF version of the summary is received from HPD, send a copy to the CE and request that it be made available to the public.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25525" y="1791225"/>
            <a:ext cx="21256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Host CHR training.</a:t>
            </a:r>
            <a:endParaRPr lang="en-CA" sz="12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Receive the CHR with its Review Grid from Service Canada and complete the second review.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Notify Service Canada of any additional follow-ups required from the CE.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If </a:t>
            </a:r>
            <a:r>
              <a:rPr lang="en-CA" sz="1200" dirty="0">
                <a:solidFill>
                  <a:schemeClr val="bg1"/>
                </a:solidFill>
              </a:rPr>
              <a:t>no </a:t>
            </a:r>
            <a:r>
              <a:rPr lang="en-CA" sz="1200" dirty="0" smtClean="0">
                <a:solidFill>
                  <a:schemeClr val="bg1"/>
                </a:solidFill>
              </a:rPr>
              <a:t>additional follow-ups </a:t>
            </a:r>
            <a:r>
              <a:rPr lang="en-CA" sz="1200" dirty="0">
                <a:solidFill>
                  <a:schemeClr val="bg1"/>
                </a:solidFill>
              </a:rPr>
              <a:t>are required, </a:t>
            </a:r>
            <a:r>
              <a:rPr lang="en-CA" sz="1200" dirty="0" smtClean="0">
                <a:solidFill>
                  <a:schemeClr val="bg1"/>
                </a:solidFill>
              </a:rPr>
              <a:t>secure sign </a:t>
            </a:r>
            <a:r>
              <a:rPr lang="en-CA" sz="1200" dirty="0">
                <a:solidFill>
                  <a:schemeClr val="bg1"/>
                </a:solidFill>
              </a:rPr>
              <a:t>off </a:t>
            </a:r>
            <a:r>
              <a:rPr lang="en-CA" sz="1200" dirty="0" smtClean="0">
                <a:solidFill>
                  <a:schemeClr val="bg1"/>
                </a:solidFill>
              </a:rPr>
              <a:t>and create a PDF version of the summary.  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Send a PDF of the summary to Service Canada.</a:t>
            </a:r>
          </a:p>
          <a:p>
            <a:pPr marL="228600" lvl="0" indent="-228600">
              <a:buFont typeface="+mj-lt"/>
              <a:buAutoNum type="arabicPeriod"/>
            </a:pPr>
            <a:endParaRPr lang="en-CA" sz="1200" dirty="0" smtClean="0">
              <a:solidFill>
                <a:schemeClr val="bg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dirty="0" smtClean="0">
                <a:solidFill>
                  <a:schemeClr val="bg1"/>
                </a:solidFill>
              </a:rPr>
              <a:t>Summarize CHR results and support next steps.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25254"/>
            <a:ext cx="9144000" cy="1141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pPr algn="ctr"/>
            <a:r>
              <a:rPr lang="en-CA" sz="2800" dirty="0" smtClean="0"/>
              <a:t>Overview: Roles and Responsibilities</a:t>
            </a:r>
            <a:endParaRPr lang="en-CA" sz="2800" b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42"/>
    </mc:Choice>
    <mc:Fallback xmlns="">
      <p:transition spd="slow" advTm="150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4200" dirty="0" smtClean="0"/>
          </a:p>
          <a:p>
            <a:pPr marL="457200" lvl="1" indent="0" algn="ctr">
              <a:buNone/>
            </a:pPr>
            <a:endParaRPr lang="en-CA" sz="4200" dirty="0" smtClean="0"/>
          </a:p>
          <a:p>
            <a:pPr marL="57150" indent="0" algn="ctr">
              <a:buNone/>
            </a:pPr>
            <a:r>
              <a:rPr lang="en-CA" sz="4200" b="1" dirty="0" smtClean="0"/>
              <a:t>5. Next Steps</a:t>
            </a:r>
          </a:p>
        </p:txBody>
      </p:sp>
      <p:pic>
        <p:nvPicPr>
          <p:cNvPr id="6" name="Picture 5" descr="Graphic Element-07" title="Graphic Element-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76" y="274638"/>
            <a:ext cx="3508248" cy="2712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"/>
    </mc:Choice>
    <mc:Fallback xmlns="">
      <p:transition spd="slow" advTm="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088447"/>
              </p:ext>
            </p:extLst>
          </p:nvPr>
        </p:nvGraphicFramePr>
        <p:xfrm>
          <a:off x="159488" y="1267558"/>
          <a:ext cx="8825023" cy="397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7894">
                  <a:extLst>
                    <a:ext uri="{9D8B030D-6E8A-4147-A177-3AD203B41FA5}">
                      <a16:colId xmlns:a16="http://schemas.microsoft.com/office/drawing/2014/main" val="1410324586"/>
                    </a:ext>
                  </a:extLst>
                </a:gridCol>
                <a:gridCol w="1877129">
                  <a:extLst>
                    <a:ext uri="{9D8B030D-6E8A-4147-A177-3AD203B41FA5}">
                      <a16:colId xmlns:a16="http://schemas.microsoft.com/office/drawing/2014/main" val="33779947"/>
                    </a:ext>
                  </a:extLst>
                </a:gridCol>
              </a:tblGrid>
              <a:tr h="38277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Timelines 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110429"/>
                  </a:ext>
                </a:extLst>
              </a:tr>
              <a:tr h="402227">
                <a:tc>
                  <a:txBody>
                    <a:bodyPr/>
                    <a:lstStyle/>
                    <a:p>
                      <a:r>
                        <a:rPr lang="en-CA" dirty="0" smtClean="0"/>
                        <a:t>Post CHR reporting</a:t>
                      </a:r>
                      <a:r>
                        <a:rPr lang="en-CA" baseline="0" dirty="0" smtClean="0"/>
                        <a:t> tools on </a:t>
                      </a:r>
                      <a:r>
                        <a:rPr lang="en-CA" dirty="0" smtClean="0"/>
                        <a:t>Homelessness Learning Hub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Nov 18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92380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Host webinars* for CEs (4 dates to choose from)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Nov</a:t>
                      </a:r>
                      <a:r>
                        <a:rPr lang="en-CA" baseline="0" dirty="0" smtClean="0"/>
                        <a:t> 25 to Dec 3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86030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Host webinar* abou</a:t>
                      </a:r>
                      <a:r>
                        <a:rPr lang="en-CA" baseline="0" dirty="0" smtClean="0"/>
                        <a:t>t CHR data (e.g., for HIFIS Leads)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Jan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002901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r>
                        <a:rPr lang="en-CA" dirty="0" smtClean="0"/>
                        <a:t>Release CHR questions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dirty="0" smtClean="0"/>
                        <a:t>webcast* for</a:t>
                      </a:r>
                      <a:r>
                        <a:rPr lang="en-CA" baseline="0" dirty="0" smtClean="0"/>
                        <a:t> CEs (detailed instructions)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Jan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803649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Launch CHR Case Study Working</a:t>
                      </a:r>
                      <a:r>
                        <a:rPr lang="en-CA" baseline="0" dirty="0" smtClean="0"/>
                        <a:t> Group (optional)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/>
                        <a:t>Jan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163349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aseline="0" dirty="0" smtClean="0"/>
                        <a:t>Host follow-up webinar* for CEs and HIFIS Leads about CHR data</a:t>
                      </a:r>
                      <a:endParaRPr lang="en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Feb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894029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Release</a:t>
                      </a:r>
                      <a:r>
                        <a:rPr lang="en-CA" baseline="0" dirty="0" smtClean="0"/>
                        <a:t> CHR HIFIS Report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Spring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08790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Host webinar* for CEs</a:t>
                      </a:r>
                      <a:r>
                        <a:rPr lang="en-CA" baseline="0" dirty="0" smtClean="0"/>
                        <a:t> with CHR Case Study Working Group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Spring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565716"/>
                  </a:ext>
                </a:extLst>
              </a:tr>
              <a:tr h="402769">
                <a:tc>
                  <a:txBody>
                    <a:bodyPr/>
                    <a:lstStyle/>
                    <a:p>
                      <a:r>
                        <a:rPr lang="en-CA" dirty="0" smtClean="0"/>
                        <a:t>CEs submit CHR to Service Canada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June 30, 2021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7124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71521"/>
            <a:ext cx="9144000" cy="856290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What’s Next?</a:t>
            </a:r>
            <a:endParaRPr lang="en-C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80905" y="5744089"/>
            <a:ext cx="826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/>
              <a:t>* recordings will be added to the e-course on the Homelessness Learning Hub</a:t>
            </a:r>
            <a:endParaRPr lang="en-CA" i="1" dirty="0"/>
          </a:p>
        </p:txBody>
      </p:sp>
      <p:sp>
        <p:nvSpPr>
          <p:cNvPr id="2" name="Rectangle 1"/>
          <p:cNvSpPr/>
          <p:nvPr/>
        </p:nvSpPr>
        <p:spPr>
          <a:xfrm>
            <a:off x="115303" y="3210560"/>
            <a:ext cx="8913392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115303" y="4411805"/>
            <a:ext cx="8913392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50"/>
    </mc:Choice>
    <mc:Fallback xmlns="">
      <p:transition spd="slow" advTm="18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4432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CHR 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27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180599"/>
          <a:ext cx="8229600" cy="2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1855163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66409324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84361335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36864464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9598002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78672304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8774367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0697867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65804002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7502737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7870442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08426141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9830257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1426325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16928021"/>
                    </a:ext>
                  </a:extLst>
                </a:gridCol>
              </a:tblGrid>
              <a:tr h="23302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611490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047404" y="3998258"/>
            <a:ext cx="2743200" cy="378050"/>
            <a:chOff x="442337" y="1870364"/>
            <a:chExt cx="3348267" cy="377319"/>
          </a:xfrm>
        </p:grpSpPr>
        <p:sp>
          <p:nvSpPr>
            <p:cNvPr id="28" name="Rectangle 27" title="November to January"/>
            <p:cNvSpPr/>
            <p:nvPr/>
          </p:nvSpPr>
          <p:spPr>
            <a:xfrm>
              <a:off x="442337" y="1870364"/>
              <a:ext cx="3348267" cy="37731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7200" y="1922272"/>
              <a:ext cx="3333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Webinars and Webcasts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6000" y="5148011"/>
            <a:ext cx="2632938" cy="343515"/>
            <a:chOff x="1561427" y="2850120"/>
            <a:chExt cx="2229178" cy="343515"/>
          </a:xfrm>
        </p:grpSpPr>
        <p:sp>
          <p:nvSpPr>
            <p:cNvPr id="29" name="Rectangle 28" title="November to June"/>
            <p:cNvSpPr/>
            <p:nvPr/>
          </p:nvSpPr>
          <p:spPr>
            <a:xfrm>
              <a:off x="1561427" y="2850120"/>
              <a:ext cx="2229177" cy="34351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61427" y="2889707"/>
              <a:ext cx="2229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Case Study Group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16989" y="1742817"/>
            <a:ext cx="1267927" cy="909035"/>
            <a:chOff x="4509419" y="2850120"/>
            <a:chExt cx="1267927" cy="909035"/>
          </a:xfrm>
        </p:grpSpPr>
        <p:sp>
          <p:nvSpPr>
            <p:cNvPr id="3" name="Explosion 1 2"/>
            <p:cNvSpPr/>
            <p:nvPr/>
          </p:nvSpPr>
          <p:spPr>
            <a:xfrm>
              <a:off x="4509419" y="2850120"/>
              <a:ext cx="1267927" cy="909035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46366" y="3078394"/>
              <a:ext cx="993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Deadline: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June 30, 2021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55875" y="2680168"/>
            <a:ext cx="1097274" cy="396065"/>
            <a:chOff x="3391594" y="4928439"/>
            <a:chExt cx="1446414" cy="381381"/>
          </a:xfrm>
        </p:grpSpPr>
        <p:sp>
          <p:nvSpPr>
            <p:cNvPr id="48" name="Rectangle 47" title="November to Fall 2021"/>
            <p:cNvSpPr/>
            <p:nvPr/>
          </p:nvSpPr>
          <p:spPr>
            <a:xfrm>
              <a:off x="3391594" y="4928439"/>
              <a:ext cx="1446414" cy="38138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91594" y="4980630"/>
              <a:ext cx="1446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Submissions</a:t>
              </a:r>
              <a:endParaRPr lang="en-US" sz="12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26727" y="5522740"/>
            <a:ext cx="2906294" cy="460805"/>
            <a:chOff x="1561427" y="3885134"/>
            <a:chExt cx="7371594" cy="460805"/>
          </a:xfrm>
        </p:grpSpPr>
        <p:sp>
          <p:nvSpPr>
            <p:cNvPr id="54" name="Rectangle 53" title="September 2020 to August 2021"/>
            <p:cNvSpPr/>
            <p:nvPr/>
          </p:nvSpPr>
          <p:spPr>
            <a:xfrm>
              <a:off x="1561427" y="3934076"/>
              <a:ext cx="7125373" cy="36292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16191" y="3980787"/>
              <a:ext cx="7024969" cy="2769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Results Analysis by HPD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8579508" y="3992426"/>
              <a:ext cx="460805" cy="246221"/>
            </a:xfrm>
            <a:prstGeom prst="triangl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 rot="16200000">
            <a:off x="-908336" y="4759537"/>
            <a:ext cx="233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 Training and Supports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676583" y="2480217"/>
            <a:ext cx="187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 Lifecycle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221971" y="4590402"/>
            <a:ext cx="2568634" cy="343515"/>
            <a:chOff x="1561427" y="2850120"/>
            <a:chExt cx="2229178" cy="343515"/>
          </a:xfrm>
        </p:grpSpPr>
        <p:sp>
          <p:nvSpPr>
            <p:cNvPr id="64" name="Rectangle 63" title="November to June"/>
            <p:cNvSpPr/>
            <p:nvPr/>
          </p:nvSpPr>
          <p:spPr>
            <a:xfrm>
              <a:off x="1561427" y="2850120"/>
              <a:ext cx="2229177" cy="34351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61427" y="2889707"/>
              <a:ext cx="2229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E-course on Hub (as of Nov 18)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1928" y="1742817"/>
            <a:ext cx="1267927" cy="909035"/>
            <a:chOff x="641928" y="1884138"/>
            <a:chExt cx="1267927" cy="909035"/>
          </a:xfrm>
        </p:grpSpPr>
        <p:sp>
          <p:nvSpPr>
            <p:cNvPr id="68" name="Explosion 1 67"/>
            <p:cNvSpPr/>
            <p:nvPr/>
          </p:nvSpPr>
          <p:spPr>
            <a:xfrm>
              <a:off x="641928" y="1884138"/>
              <a:ext cx="1267927" cy="909035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78875" y="2112412"/>
              <a:ext cx="993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Launch: </a:t>
              </a:r>
            </a:p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Nov 18, 2020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55875" y="3176459"/>
            <a:ext cx="2252743" cy="381381"/>
            <a:chOff x="3391594" y="4928439"/>
            <a:chExt cx="1446414" cy="381381"/>
          </a:xfrm>
        </p:grpSpPr>
        <p:sp>
          <p:nvSpPr>
            <p:cNvPr id="71" name="Rectangle 70" title="November to Fall 2021"/>
            <p:cNvSpPr/>
            <p:nvPr/>
          </p:nvSpPr>
          <p:spPr>
            <a:xfrm>
              <a:off x="3391594" y="4928439"/>
              <a:ext cx="1446414" cy="3813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07608" y="4978650"/>
              <a:ext cx="1403715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Reviews and Follow-Ups</a:t>
              </a:r>
              <a:endParaRPr lang="en-US" sz="12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21971" y="2687510"/>
            <a:ext cx="2568634" cy="381381"/>
            <a:chOff x="471997" y="2680169"/>
            <a:chExt cx="3318608" cy="349120"/>
          </a:xfrm>
        </p:grpSpPr>
        <p:sp>
          <p:nvSpPr>
            <p:cNvPr id="74" name="Rectangle 73" title="November to Fall 2021"/>
            <p:cNvSpPr/>
            <p:nvPr/>
          </p:nvSpPr>
          <p:spPr>
            <a:xfrm>
              <a:off x="471997" y="2680169"/>
              <a:ext cx="3318608" cy="34912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1997" y="2732359"/>
              <a:ext cx="3318608" cy="25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 Collection by CEs (to Mar 31)</a:t>
              </a:r>
              <a:endParaRPr lang="en-US" sz="12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965777" y="2687509"/>
            <a:ext cx="2205634" cy="381382"/>
            <a:chOff x="3391594" y="4928439"/>
            <a:chExt cx="1446414" cy="381381"/>
          </a:xfrm>
        </p:grpSpPr>
        <p:sp>
          <p:nvSpPr>
            <p:cNvPr id="79" name="Rectangle 78" title="November to Fall 2021"/>
            <p:cNvSpPr/>
            <p:nvPr/>
          </p:nvSpPr>
          <p:spPr>
            <a:xfrm>
              <a:off x="3391594" y="4928439"/>
              <a:ext cx="1446414" cy="38138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391594" y="4980630"/>
              <a:ext cx="1446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Publishing by CEs</a:t>
              </a:r>
              <a:endParaRPr lang="en-US" sz="12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007629" y="3176459"/>
            <a:ext cx="1163782" cy="381381"/>
            <a:chOff x="3391594" y="4928439"/>
            <a:chExt cx="1446414" cy="381381"/>
          </a:xfrm>
        </p:grpSpPr>
        <p:sp>
          <p:nvSpPr>
            <p:cNvPr id="82" name="Rectangle 81" title="November to Fall 2021"/>
            <p:cNvSpPr/>
            <p:nvPr/>
          </p:nvSpPr>
          <p:spPr>
            <a:xfrm>
              <a:off x="3391594" y="4928439"/>
              <a:ext cx="1446414" cy="3813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463913" y="4980630"/>
              <a:ext cx="1270780" cy="27501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MYD 2021</a:t>
              </a:r>
              <a:endParaRPr lang="en-US" sz="12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651011" y="4105166"/>
            <a:ext cx="1267927" cy="909035"/>
            <a:chOff x="4201849" y="2850120"/>
            <a:chExt cx="1267927" cy="909035"/>
          </a:xfrm>
        </p:grpSpPr>
        <p:sp>
          <p:nvSpPr>
            <p:cNvPr id="85" name="Explosion 1 84"/>
            <p:cNvSpPr/>
            <p:nvPr/>
          </p:nvSpPr>
          <p:spPr>
            <a:xfrm>
              <a:off x="4201849" y="2850120"/>
              <a:ext cx="1267927" cy="909035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38796" y="3078394"/>
              <a:ext cx="993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CHR </a:t>
              </a:r>
            </a:p>
            <a:p>
              <a:pPr algn="ctr"/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HIFIS Report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3"/>
    </mc:Choice>
    <mc:Fallback xmlns="">
      <p:transition spd="slow" advTm="11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883"/>
          </a:xfrm>
        </p:spPr>
        <p:txBody>
          <a:bodyPr>
            <a:normAutofit/>
          </a:bodyPr>
          <a:lstStyle/>
          <a:p>
            <a:r>
              <a:rPr lang="en-CA" dirty="0" smtClean="0"/>
              <a:t>Review of Learning Goals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30479"/>
            <a:ext cx="8604955" cy="45956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en-CA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smtClean="0"/>
              <a:t>Explain the CHR;  </a:t>
            </a:r>
          </a:p>
          <a:p>
            <a:pPr>
              <a:buFont typeface="Wingdings" panose="05000000000000000000" pitchFamily="2" charset="2"/>
              <a:buChar char="ü"/>
            </a:pPr>
            <a:endParaRPr lang="en-CA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smtClean="0"/>
              <a:t>Describe the CHR lifecycle and roles within it; and,</a:t>
            </a:r>
          </a:p>
          <a:p>
            <a:pPr>
              <a:buFont typeface="Wingdings" panose="05000000000000000000" pitchFamily="2" charset="2"/>
              <a:buChar char="ü"/>
            </a:pPr>
            <a:endParaRPr lang="en-CA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smtClean="0"/>
              <a:t>Identify resources available to support you. 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Target PNG Transparent Images | PNG A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5" y="0"/>
            <a:ext cx="1701800" cy="1701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8"/>
    </mc:Choice>
    <mc:Fallback xmlns="">
      <p:transition spd="slow" advTm="2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ABCE2B6B-7FFE-FA46-BED3-31567387080B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Graphic Element-01" title="Graphic Element-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848" y="-251910"/>
            <a:ext cx="7772400" cy="2712720"/>
          </a:xfrm>
          <a:prstGeom prst="rect">
            <a:avLst/>
          </a:prstGeom>
        </p:spPr>
      </p:pic>
      <p:pic>
        <p:nvPicPr>
          <p:cNvPr id="4" name="Picture 3" descr="Graphic Element-02" title="Graphic Element-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5" y="2287270"/>
            <a:ext cx="3508248" cy="2712720"/>
          </a:xfrm>
          <a:prstGeom prst="rect">
            <a:avLst/>
          </a:prstGeom>
        </p:spPr>
      </p:pic>
      <p:pic>
        <p:nvPicPr>
          <p:cNvPr id="5" name="Picture 4" descr="Graphic Element-03" title="Graphic Element-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955" y="4516938"/>
            <a:ext cx="3508248" cy="2712720"/>
          </a:xfrm>
          <a:prstGeom prst="rect">
            <a:avLst/>
          </a:prstGeom>
        </p:spPr>
      </p:pic>
      <p:pic>
        <p:nvPicPr>
          <p:cNvPr id="6" name="Picture 5" descr="Graphic Element-04" title="Graphic Element-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69" y="4169286"/>
            <a:ext cx="2481831" cy="1919053"/>
          </a:xfrm>
          <a:prstGeom prst="rect">
            <a:avLst/>
          </a:prstGeom>
        </p:spPr>
      </p:pic>
      <p:pic>
        <p:nvPicPr>
          <p:cNvPr id="7" name="Picture 6" descr="Graphic Element-07" title="Graphic Element-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67" y="76225"/>
            <a:ext cx="3508248" cy="2712720"/>
          </a:xfrm>
          <a:prstGeom prst="rect">
            <a:avLst/>
          </a:prstGeom>
        </p:spPr>
      </p:pic>
      <p:pic>
        <p:nvPicPr>
          <p:cNvPr id="8" name="Picture 7" descr="Graphic Element-06" title="Graphic Element-0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23" y="2901928"/>
            <a:ext cx="2248818" cy="1800882"/>
          </a:xfrm>
          <a:prstGeom prst="rect">
            <a:avLst/>
          </a:prstGeom>
        </p:spPr>
      </p:pic>
      <p:sp>
        <p:nvSpPr>
          <p:cNvPr id="11" name="Text Box 269"/>
          <p:cNvSpPr txBox="1">
            <a:spLocks noChangeArrowheads="1"/>
          </p:cNvSpPr>
          <p:nvPr/>
        </p:nvSpPr>
        <p:spPr bwMode="auto">
          <a:xfrm>
            <a:off x="3216475" y="2270726"/>
            <a:ext cx="3210303" cy="1803011"/>
          </a:xfrm>
          <a:prstGeom prst="rect">
            <a:avLst/>
          </a:prstGeom>
          <a:ln>
            <a:solidFill>
              <a:srgbClr val="1D898B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CA" sz="24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3200" dirty="0" smtClean="0">
                <a:solidFill>
                  <a:schemeClr val="tx1"/>
                </a:solidFill>
              </a:rPr>
              <a:t>Thank you!</a:t>
            </a:r>
            <a:endParaRPr lang="en-CA" sz="32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CA" sz="32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1"/>
    </mc:Choice>
    <mc:Fallback xmlns="">
      <p:transition spd="slow" advTm="1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04955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Introduce the CHR (</a:t>
            </a:r>
            <a:r>
              <a:rPr lang="en-CA" i="1" dirty="0" smtClean="0"/>
              <a:t>who, when, what, why</a:t>
            </a:r>
            <a:r>
              <a:rPr lang="en-CA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CHR Sections (</a:t>
            </a:r>
            <a:r>
              <a:rPr lang="en-CA" i="1" dirty="0" smtClean="0"/>
              <a:t>how</a:t>
            </a:r>
            <a:r>
              <a:rPr lang="en-CA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CHR Reporting Tools (</a:t>
            </a:r>
            <a:r>
              <a:rPr lang="en-CA" i="1" dirty="0" smtClean="0"/>
              <a:t>how</a:t>
            </a:r>
            <a:r>
              <a:rPr lang="en-CA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Roles, responsibilities and timelines (</a:t>
            </a:r>
            <a:r>
              <a:rPr lang="en-CA" i="1" dirty="0" smtClean="0"/>
              <a:t>how</a:t>
            </a:r>
            <a:r>
              <a:rPr lang="en-CA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Next steps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80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u="none" kern="1200">
                <a:solidFill>
                  <a:schemeClr val="tx1"/>
                </a:solidFill>
                <a:latin typeface="Arial"/>
                <a:ea typeface="+mj-ea"/>
                <a:cs typeface="Verdana"/>
              </a:defRPr>
            </a:lvl1pPr>
          </a:lstStyle>
          <a:p>
            <a:r>
              <a:rPr lang="en-CA" dirty="0" smtClean="0"/>
              <a:t>Training Outline</a:t>
            </a:r>
            <a:endParaRPr lang="en-CA" dirty="0"/>
          </a:p>
        </p:txBody>
      </p:sp>
      <p:pic>
        <p:nvPicPr>
          <p:cNvPr id="6" name="Picture 5" descr="Target PNG Transparent Images | PNG A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5" y="0"/>
            <a:ext cx="1701800" cy="1701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5"/>
    </mc:Choice>
    <mc:Fallback xmlns="">
      <p:transition spd="slow" advTm="35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4200" dirty="0" smtClean="0"/>
          </a:p>
          <a:p>
            <a:pPr marL="457200" lvl="1" indent="0" algn="ctr">
              <a:buNone/>
            </a:pPr>
            <a:endParaRPr lang="en-CA" sz="4200" dirty="0" smtClean="0"/>
          </a:p>
          <a:p>
            <a:pPr marL="57150" indent="0" algn="ctr">
              <a:buNone/>
            </a:pPr>
            <a:r>
              <a:rPr lang="en-CA" sz="4200" b="1" dirty="0" smtClean="0"/>
              <a:t>1. Introduce the CHR</a:t>
            </a:r>
          </a:p>
        </p:txBody>
      </p:sp>
      <p:pic>
        <p:nvPicPr>
          <p:cNvPr id="6" name="Picture 5" descr="Graphic Element-07" title="Graphic Element-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76" y="274638"/>
            <a:ext cx="3508248" cy="2712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"/>
    </mc:Choice>
    <mc:Fallback xmlns="">
      <p:transition spd="slow"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5950" y="1305653"/>
            <a:ext cx="8721745" cy="1492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898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Who Completes the CHR and When?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85" y="1404476"/>
            <a:ext cx="8836015" cy="4648143"/>
          </a:xfrm>
        </p:spPr>
        <p:txBody>
          <a:bodyPr>
            <a:noAutofit/>
          </a:bodyPr>
          <a:lstStyle/>
          <a:p>
            <a:r>
              <a:rPr lang="en-CA" sz="2400" dirty="0" smtClean="0"/>
              <a:t>All communities receiving funding from the </a:t>
            </a:r>
            <a:r>
              <a:rPr lang="en-CA" sz="2400" b="1" dirty="0" smtClean="0"/>
              <a:t>Designated Communities (outside Quebec) </a:t>
            </a:r>
            <a:r>
              <a:rPr lang="en-CA" sz="2400" dirty="0" smtClean="0"/>
              <a:t>and </a:t>
            </a:r>
            <a:r>
              <a:rPr lang="en-CA" sz="2400" b="1" dirty="0" smtClean="0"/>
              <a:t>Territorial Homelessness </a:t>
            </a:r>
            <a:r>
              <a:rPr lang="en-CA" sz="2400" dirty="0" smtClean="0"/>
              <a:t>streams are required to complete a CHR. </a:t>
            </a:r>
          </a:p>
          <a:p>
            <a:endParaRPr lang="en-CA" sz="2400" dirty="0" smtClean="0"/>
          </a:p>
          <a:p>
            <a:r>
              <a:rPr lang="en-CA" sz="2400" dirty="0" smtClean="0"/>
              <a:t>For these communities, completing </a:t>
            </a:r>
            <a:r>
              <a:rPr lang="en-CA" sz="2400" dirty="0"/>
              <a:t>the CHR each year is a minimum requirement. </a:t>
            </a:r>
            <a:endParaRPr lang="en-CA" sz="2400" dirty="0" smtClean="0"/>
          </a:p>
          <a:p>
            <a:endParaRPr lang="en-CA" sz="1200" dirty="0"/>
          </a:p>
          <a:p>
            <a:r>
              <a:rPr lang="en-CA" sz="2400" dirty="0" smtClean="0"/>
              <a:t>The first CHR is due to Service Canada by June 30, 2021 and will cover the first two years of the program.</a:t>
            </a:r>
            <a:endParaRPr lang="en-CA" sz="2400" dirty="0"/>
          </a:p>
          <a:p>
            <a:endParaRPr lang="en-CA" sz="1200" dirty="0" smtClean="0"/>
          </a:p>
          <a:p>
            <a:r>
              <a:rPr lang="en-CA" sz="2400" b="1" dirty="0" smtClean="0"/>
              <a:t>Note: </a:t>
            </a:r>
            <a:r>
              <a:rPr lang="en-CA" sz="2400" dirty="0" smtClean="0"/>
              <a:t>The CHR does not replace annual results reporting (Results Reporting Online or RROL).</a:t>
            </a:r>
          </a:p>
          <a:p>
            <a:pPr marL="0" indent="0">
              <a:buNone/>
            </a:pPr>
            <a:endParaRPr lang="en-CA" sz="2300" dirty="0"/>
          </a:p>
          <a:p>
            <a:pPr marL="0" indent="0">
              <a:buNone/>
            </a:pPr>
            <a:endParaRPr lang="en-CA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question-mark-1019820_1280 - My Edmonds New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60" y="51077"/>
            <a:ext cx="1201534" cy="120153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45"/>
    </mc:Choice>
    <mc:Fallback xmlns="">
      <p:transition spd="slow" advTm="24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1337267"/>
            <a:ext cx="9142094" cy="1856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898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What is the CHR?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7" y="1404476"/>
            <a:ext cx="9023684" cy="464814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400" b="1" dirty="0" smtClean="0"/>
              <a:t>Self-assessment tool </a:t>
            </a:r>
            <a:r>
              <a:rPr lang="en-CA" sz="2400" dirty="0" smtClean="0"/>
              <a:t>for Coordinated Access and use of HIFIS (or existing, equivalent system) minimum requirements.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 smtClean="0"/>
              <a:t>Steps</a:t>
            </a:r>
            <a:r>
              <a:rPr lang="en-CA" sz="2400" dirty="0" smtClean="0"/>
              <a:t> for generating a comprehensive unique identifier list.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 smtClean="0"/>
              <a:t>Reporting tool </a:t>
            </a:r>
            <a:r>
              <a:rPr lang="en-CA" sz="2400" dirty="0" smtClean="0"/>
              <a:t>for annualized, community-level data. </a:t>
            </a:r>
            <a:endParaRPr lang="en-CA" sz="2400" dirty="0"/>
          </a:p>
          <a:p>
            <a:endParaRPr lang="en-CA" sz="1200" dirty="0" smtClean="0"/>
          </a:p>
          <a:p>
            <a:r>
              <a:rPr lang="en-CA" sz="2400" dirty="0" smtClean="0"/>
              <a:t>Gives year-over-year picture of the state of homelessness at the community level and the system in place to address it. </a:t>
            </a:r>
          </a:p>
          <a:p>
            <a:endParaRPr lang="en-CA" sz="1200" dirty="0"/>
          </a:p>
          <a:p>
            <a:r>
              <a:rPr lang="en-CA" sz="2400" dirty="0" smtClean="0"/>
              <a:t>Data focuses 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b="1" dirty="0" smtClean="0"/>
              <a:t>Cumulative levels of homelessness;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b="1" dirty="0" smtClean="0"/>
              <a:t>Inflows into </a:t>
            </a:r>
            <a:r>
              <a:rPr lang="en-CA" sz="2400" dirty="0" smtClean="0"/>
              <a:t>and </a:t>
            </a:r>
            <a:r>
              <a:rPr lang="en-CA" sz="2400" b="1" dirty="0" smtClean="0"/>
              <a:t>outflows from </a:t>
            </a:r>
            <a:r>
              <a:rPr lang="en-CA" sz="2400" dirty="0" smtClean="0"/>
              <a:t>homelessness; and,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 smtClean="0"/>
              <a:t>Progress with meeting </a:t>
            </a:r>
            <a:r>
              <a:rPr lang="en-CA" sz="2400" b="1" dirty="0" smtClean="0"/>
              <a:t>targets</a:t>
            </a:r>
            <a:r>
              <a:rPr lang="en-CA" sz="2400" dirty="0" smtClean="0"/>
              <a:t> in five core outcomes.</a:t>
            </a:r>
          </a:p>
          <a:p>
            <a:endParaRPr lang="en-CA" sz="2400" dirty="0" smtClean="0"/>
          </a:p>
          <a:p>
            <a:pPr marL="0" indent="0">
              <a:buNone/>
            </a:pPr>
            <a:endParaRPr lang="en-CA" sz="2300" dirty="0"/>
          </a:p>
          <a:p>
            <a:pPr marL="0" indent="0">
              <a:buNone/>
            </a:pPr>
            <a:endParaRPr lang="en-CA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question-mark-1019820_1280 - My Edmonds New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60" y="51077"/>
            <a:ext cx="1201534" cy="120153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08"/>
    </mc:Choice>
    <mc:Fallback xmlns="">
      <p:transition spd="slow" advTm="20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3" y="182880"/>
            <a:ext cx="8488017" cy="5943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800" b="1" dirty="0" smtClean="0"/>
              <a:t>Under Reaching Home, communities work toward </a:t>
            </a:r>
            <a:r>
              <a:rPr lang="en-CA" sz="2800" b="1" i="1" dirty="0" smtClean="0"/>
              <a:t>five</a:t>
            </a:r>
            <a:r>
              <a:rPr lang="en-CA" sz="2800" b="1" dirty="0" smtClean="0"/>
              <a:t> core, community-level outcomes. 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r>
              <a:rPr lang="en-CA" sz="2400" b="1" dirty="0" smtClean="0"/>
              <a:t>REDUCTIONS in… 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3925363"/>
              </p:ext>
            </p:extLst>
          </p:nvPr>
        </p:nvGraphicFramePr>
        <p:xfrm>
          <a:off x="258415" y="872836"/>
          <a:ext cx="9746975" cy="6184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83"/>
    </mc:Choice>
    <mc:Fallback xmlns="">
      <p:transition spd="slow" advTm="16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4200" dirty="0" smtClean="0"/>
          </a:p>
          <a:p>
            <a:pPr marL="457200" lvl="1" indent="0" algn="ctr">
              <a:buNone/>
            </a:pPr>
            <a:endParaRPr lang="en-CA" sz="4200" dirty="0" smtClean="0"/>
          </a:p>
          <a:p>
            <a:pPr marL="57150" indent="0" algn="ctr">
              <a:buNone/>
            </a:pPr>
            <a:r>
              <a:rPr lang="en-CA" sz="4200" b="1" dirty="0" smtClean="0"/>
              <a:t>2. CHR Sections</a:t>
            </a:r>
          </a:p>
        </p:txBody>
      </p:sp>
      <p:pic>
        <p:nvPicPr>
          <p:cNvPr id="6" name="Picture 5" descr="Graphic Element-07" title="Graphic Element-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76" y="274638"/>
            <a:ext cx="3508248" cy="27127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8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1"/>
    </mc:Choice>
    <mc:Fallback xmlns="">
      <p:transition spd="slow" advTm="2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7953" y="4337388"/>
            <a:ext cx="8245338" cy="12891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0757"/>
            <a:ext cx="8686800" cy="4491403"/>
          </a:xfrm>
        </p:spPr>
        <p:txBody>
          <a:bodyPr>
            <a:normAutofit/>
          </a:bodyPr>
          <a:lstStyle/>
          <a:p>
            <a:r>
              <a:rPr lang="en-CA" sz="2400" dirty="0" smtClean="0"/>
              <a:t>Opportunity to </a:t>
            </a:r>
            <a:r>
              <a:rPr lang="en-CA" sz="2400" dirty="0"/>
              <a:t>share </a:t>
            </a:r>
            <a:r>
              <a:rPr lang="en-CA" sz="2400" dirty="0" smtClean="0"/>
              <a:t>information about:</a:t>
            </a:r>
          </a:p>
          <a:p>
            <a:pPr lvl="1"/>
            <a:r>
              <a:rPr lang="en-CA" sz="2400" dirty="0" smtClean="0"/>
              <a:t>their local context;</a:t>
            </a:r>
          </a:p>
          <a:p>
            <a:pPr lvl="1"/>
            <a:r>
              <a:rPr lang="en-CA" sz="2400" smtClean="0"/>
              <a:t>impact </a:t>
            </a:r>
            <a:r>
              <a:rPr lang="en-CA" sz="2400" dirty="0" smtClean="0"/>
              <a:t>of COVID-19; and,</a:t>
            </a:r>
          </a:p>
          <a:p>
            <a:pPr lvl="1"/>
            <a:r>
              <a:rPr lang="en-CA" sz="2400" dirty="0" smtClean="0"/>
              <a:t>level of engagement and collaboration </a:t>
            </a:r>
            <a:r>
              <a:rPr lang="en-CA" sz="2400" dirty="0"/>
              <a:t>between Indigenous and non-Indigenous </a:t>
            </a:r>
            <a:r>
              <a:rPr lang="en-CA" sz="2400" dirty="0" smtClean="0"/>
              <a:t>organizations.</a:t>
            </a:r>
          </a:p>
          <a:p>
            <a:pPr lvl="1"/>
            <a:endParaRPr lang="en-CA" sz="1200" dirty="0" smtClean="0"/>
          </a:p>
          <a:p>
            <a:r>
              <a:rPr lang="en-CA" sz="2400" dirty="0" smtClean="0"/>
              <a:t>Mostly open comment </a:t>
            </a:r>
            <a:r>
              <a:rPr lang="en-CA" sz="2400" dirty="0"/>
              <a:t>boxes, some </a:t>
            </a:r>
            <a:r>
              <a:rPr lang="en-CA" sz="2400" dirty="0" smtClean="0"/>
              <a:t>Yes/No options.</a:t>
            </a:r>
          </a:p>
          <a:p>
            <a:pPr marL="0" indent="0">
              <a:buNone/>
            </a:pPr>
            <a:endParaRPr lang="en-CA" sz="2400" dirty="0"/>
          </a:p>
          <a:p>
            <a:pPr marL="0" indent="0" algn="ctr">
              <a:buNone/>
            </a:pPr>
            <a:r>
              <a:rPr lang="en-CA" sz="2400" dirty="0" smtClean="0"/>
              <a:t>CEs </a:t>
            </a:r>
            <a:r>
              <a:rPr lang="en-CA" sz="2400" dirty="0"/>
              <a:t>may be required to follow-up on their </a:t>
            </a:r>
            <a:r>
              <a:rPr lang="en-CA" sz="2400" dirty="0" smtClean="0"/>
              <a:t>answers in </a:t>
            </a:r>
          </a:p>
          <a:p>
            <a:pPr marL="0" indent="0" algn="ctr">
              <a:buNone/>
            </a:pPr>
            <a:r>
              <a:rPr lang="en-CA" sz="2400" dirty="0" smtClean="0"/>
              <a:t>a future Mid-Year Dialogue or other process.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C063-E22E-2E4C-A523-54089486E38F}" type="slidenum">
              <a:rPr lang="en-US" smtClean="0"/>
              <a:t>9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37597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Section 1: Community Context</a:t>
            </a:r>
            <a:endParaRPr lang="en-CA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"/>
            <a:ext cx="1517538" cy="12544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87"/>
    </mc:Choice>
    <mc:Fallback xmlns="">
      <p:transition spd="slow" advTm="12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Adopting a Systems-based Data-driven Approach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Some Key Building Blocks&amp;quot;&quot;/&gt;&lt;property id=&quot;20307&quot; value=&quot;579&quot;/&gt;&lt;/object&gt;&lt;object type=&quot;3&quot; unique_id=&quot;10005&quot;&gt;&lt;property id=&quot;20148&quot; value=&quot;5&quot;/&gt;&lt;property id=&quot;20300&quot; value=&quot;Slide 3 - &amp;quot;Nurture a Learning Culture and Growth Mindset&amp;quot;&quot;/&gt;&lt;property id=&quot;20307&quot; value=&quot;580&quot;/&gt;&lt;/object&gt;&lt;object type=&quot;3&quot; unique_id=&quot;10006&quot;&gt;&lt;property id=&quot;20148&quot; value=&quot;5&quot;/&gt;&lt;property id=&quot;20300&quot; value=&quot;Slide 4&quot;/&gt;&lt;property id=&quot;20307&quot; value=&quot;581&quot;/&gt;&lt;/object&gt;&lt;object type=&quot;3&quot; unique_id=&quot;10007&quot;&gt;&lt;property id=&quot;20148&quot; value=&quot;5&quot;/&gt;&lt;property id=&quot;20300&quot; value=&quot;Slide 5 - &amp;quot;What is a &amp;quot;learning culture&amp;quot;?&amp;quot;&quot;/&gt;&lt;property id=&quot;20307&quot; value=&quot;582&quot;/&gt;&lt;/object&gt;&lt;object type=&quot;3&quot; unique_id=&quot;10008&quot;&gt;&lt;property id=&quot;20148&quot; value=&quot;5&quot;/&gt;&lt;property id=&quot;20300&quot; value=&quot;Slide 6&quot;/&gt;&lt;property id=&quot;20307&quot; value=&quot;583&quot;/&gt;&lt;/object&gt;&lt;object type=&quot;3&quot; unique_id=&quot;10009&quot;&gt;&lt;property id=&quot;20148&quot; value=&quot;5&quot;/&gt;&lt;property id=&quot;20300&quot; value=&quot;Slide 7 - &amp;quot;The Power of Learning&amp;quot;&quot;/&gt;&lt;property id=&quot;20307&quot; value=&quot;584&quot;/&gt;&lt;/object&gt;&lt;object type=&quot;3&quot; unique_id=&quot;10010&quot;&gt;&lt;property id=&quot;20148&quot; value=&quot;5&quot;/&gt;&lt;property id=&quot;20300&quot; value=&quot;Slide 8 - &amp;quot;Ideas for Supporting a Learning Culture&amp;quot;&quot;/&gt;&lt;property id=&quot;20307&quot; value=&quot;585&quot;/&gt;&lt;/object&gt;&lt;object type=&quot;3&quot; unique_id=&quot;10011&quot;&gt;&lt;property id=&quot;20148&quot; value=&quot;5&quot;/&gt;&lt;property id=&quot;20300&quot; value=&quot;Slide 9 - &amp;quot;Support the Change Process&amp;quot;&quot;/&gt;&lt;property id=&quot;20307&quot; value=&quot;586&quot;/&gt;&lt;/object&gt;&lt;object type=&quot;3&quot; unique_id=&quot;10012&quot;&gt;&lt;property id=&quot;20148&quot; value=&quot;5&quot;/&gt;&lt;property id=&quot;20300&quot; value=&quot;Slide 10&quot;/&gt;&lt;property id=&quot;20307&quot; value=&quot;587&quot;/&gt;&lt;/object&gt;&lt;object type=&quot;3&quot; unique_id=&quot;10013&quot;&gt;&lt;property id=&quot;20148&quot; value=&quot;5&quot;/&gt;&lt;property id=&quot;20300&quot; value=&quot;Slide 11&quot;/&gt;&lt;property id=&quot;20307&quot; value=&quot;588&quot;/&gt;&lt;/object&gt;&lt;object type=&quot;3&quot; unique_id=&quot;10014&quot;&gt;&lt;property id=&quot;20148&quot; value=&quot;5&quot;/&gt;&lt;property id=&quot;20300&quot; value=&quot;Slide 12&quot;/&gt;&lt;property id=&quot;20307&quot; value=&quot;589&quot;/&gt;&lt;/object&gt;&lt;object type=&quot;3&quot; unique_id=&quot;10015&quot;&gt;&lt;property id=&quot;20148&quot; value=&quot;5&quot;/&gt;&lt;property id=&quot;20300&quot; value=&quot;Slide 13 - &amp;quot;Stage 1: Into the Cocoon&amp;quot;&quot;/&gt;&lt;property id=&quot;20307&quot; value=&quot;590&quot;/&gt;&lt;/object&gt;&lt;object type=&quot;3&quot; unique_id=&quot;10016&quot;&gt;&lt;property id=&quot;20148&quot; value=&quot;5&quot;/&gt;&lt;property id=&quot;20300&quot; value=&quot;Slide 14 - &amp;quot;Stage 2: Time in the Cocoon&amp;quot;&quot;/&gt;&lt;property id=&quot;20307&quot; value=&quot;591&quot;/&gt;&lt;/object&gt;&lt;object type=&quot;3&quot; unique_id=&quot;10017&quot;&gt;&lt;property id=&quot;20148&quot; value=&quot;5&quot;/&gt;&lt;property id=&quot;20300&quot; value=&quot;Slide 15 - &amp;quot;Stage 3: Process of Becoming&amp;quot;&quot;/&gt;&lt;property id=&quot;20307&quot; value=&quot;592&quot;/&gt;&lt;/object&gt;&lt;object type=&quot;3&quot; unique_id=&quot;10018&quot;&gt;&lt;property id=&quot;20148&quot; value=&quot;5&quot;/&gt;&lt;property id=&quot;20300&quot; value=&quot;Slide 16 - &amp;quot;Stage 4: Taking Flight&amp;quot;&quot;/&gt;&lt;property id=&quot;20307&quot; value=&quot;593&quot;/&gt;&lt;/object&gt;&lt;object type=&quot;3&quot; unique_id=&quot;10019&quot;&gt;&lt;property id=&quot;20148&quot; value=&quot;5&quot;/&gt;&lt;property id=&quot;20300&quot; value=&quot;Slide 17&quot;/&gt;&lt;property id=&quot;20307&quot; value=&quot;594&quot;/&gt;&lt;/object&gt;&lt;object type=&quot;3&quot; unique_id=&quot;10020&quot;&gt;&lt;property id=&quot;20148&quot; value=&quot;5&quot;/&gt;&lt;property id=&quot;20300&quot; value=&quot;Slide 18 - &amp;quot;Frame  Implementation of Coordinated Access &amp;amp; HIFIS as a Collective Impact Initiative&amp;quot;&quot;/&gt;&lt;property id=&quot;20307&quot; value=&quot;595&quot;/&gt;&lt;/object&gt;&lt;object type=&quot;3&quot; unique_id=&quot;10021&quot;&gt;&lt;property id=&quot;20148&quot; value=&quot;5&quot;/&gt;&lt;property id=&quot;20300&quot; value=&quot;Slide 19&quot;/&gt;&lt;property id=&quot;20307&quot; value=&quot;596&quot;/&gt;&lt;/object&gt;&lt;object type=&quot;3&quot; unique_id=&quot;10022&quot;&gt;&lt;property id=&quot;20148&quot; value=&quot;5&quot;/&gt;&lt;property id=&quot;20300&quot; value=&quot;Slide 20&quot;/&gt;&lt;property id=&quot;20307&quot; value=&quot;597&quot;/&gt;&lt;/object&gt;&lt;object type=&quot;3&quot; unique_id=&quot;10023&quot;&gt;&lt;property id=&quot;20148&quot; value=&quot;5&quot;/&gt;&lt;property id=&quot;20300&quot; value=&quot;Slide 21 - &amp;quot;How to Support Collective Impact&amp;quot;&quot;/&gt;&lt;property id=&quot;20307&quot; value=&quot;598&quot;/&gt;&lt;/object&gt;&lt;object type=&quot;3&quot; unique_id=&quot;10024&quot;&gt;&lt;property id=&quot;20148&quot; value=&quot;5&quot;/&gt;&lt;property id=&quot;20300&quot; value=&quot;Slide 22 - &amp;quot;How to Support Collective Impact&amp;quot;&quot;/&gt;&lt;property id=&quot;20307&quot; value=&quot;599&quot;/&gt;&lt;/object&gt;&lt;object type=&quot;3&quot; unique_id=&quot;10025&quot;&gt;&lt;property id=&quot;20148&quot; value=&quot;5&quot;/&gt;&lt;property id=&quot;20300&quot; value=&quot;Slide 23&quot;/&gt;&lt;property id=&quot;20307&quot; value=&quot;600&quot;/&gt;&lt;/object&gt;&lt;object type=&quot;3&quot; unique_id=&quot;10026&quot;&gt;&lt;property id=&quot;20148&quot; value=&quot;5&quot;/&gt;&lt;property id=&quot;20300&quot; value=&quot;Slide 24&quot;/&gt;&lt;property id=&quot;20307&quot; value=&quot;601&quot;/&gt;&lt;/object&gt;&lt;object type=&quot;3&quot; unique_id=&quot;10027&quot;&gt;&lt;property id=&quot;20148&quot; value=&quot;5&quot;/&gt;&lt;property id=&quot;20300&quot; value=&quot;Slide 25&quot;/&gt;&lt;property id=&quot;20307&quot; value=&quot;602&quot;/&gt;&lt;/object&gt;&lt;object type=&quot;3&quot; unique_id=&quot;10028&quot;&gt;&lt;property id=&quot;20148&quot; value=&quot;5&quot;/&gt;&lt;property id=&quot;20300&quot; value=&quot;Slide 26&quot;/&gt;&lt;property id=&quot;20307&quot; value=&quot;603&quot;/&gt;&lt;/object&gt;&lt;object type=&quot;3&quot; unique_id=&quot;10029&quot;&gt;&lt;property id=&quot;20148&quot; value=&quot;5&quot;/&gt;&lt;property id=&quot;20300&quot; value=&quot;Slide 27&quot;/&gt;&lt;property id=&quot;20307&quot; value=&quot;604&quot;/&gt;&lt;/object&gt;&lt;object type=&quot;3&quot; unique_id=&quot;10030&quot;&gt;&lt;property id=&quot;20148&quot; value=&quot;5&quot;/&gt;&lt;property id=&quot;20300&quot; value=&quot;Slide 28&quot;/&gt;&lt;property id=&quot;20307&quot; value=&quot;605&quot;/&gt;&lt;/object&gt;&lt;object type=&quot;3&quot; unique_id=&quot;10307&quot;&gt;&lt;property id=&quot;20148&quot; value=&quot;5&quot;/&gt;&lt;property id=&quot;20300&quot; value=&quot;Slide 29&quot;/&gt;&lt;property id=&quot;20307&quot; value=&quot;606&quot;/&gt;&lt;/object&gt;&lt;/object&gt;&lt;object type=&quot;8&quot; unique_id=&quot;1006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9.1|3.3|5.6|43.5|8.7|3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2"/>
</p:tagLst>
</file>

<file path=ppt/theme/theme1.xml><?xml version="1.0" encoding="utf-8"?>
<a:theme xmlns:a="http://schemas.openxmlformats.org/drawingml/2006/main" name="PPT_ESDC_Final_EN02">
  <a:themeElements>
    <a:clrScheme name="ESDC_Secondary">
      <a:dk1>
        <a:srgbClr val="000000"/>
      </a:dk1>
      <a:lt1>
        <a:sysClr val="window" lastClr="FFFFFF"/>
      </a:lt1>
      <a:dk2>
        <a:srgbClr val="1F497D"/>
      </a:dk2>
      <a:lt2>
        <a:srgbClr val="9EB8C1"/>
      </a:lt2>
      <a:accent1>
        <a:srgbClr val="5E459C"/>
      </a:accent1>
      <a:accent2>
        <a:srgbClr val="8E469B"/>
      </a:accent2>
      <a:accent3>
        <a:srgbClr val="1B8A8C"/>
      </a:accent3>
      <a:accent4>
        <a:srgbClr val="B1D06B"/>
      </a:accent4>
      <a:accent5>
        <a:srgbClr val="0A5A92"/>
      </a:accent5>
      <a:accent6>
        <a:srgbClr val="67C5D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ntTruc" ma:contentTypeID="0x0101004B9DE00CD6BF494E8621095E7F111E35004F74A9B650681B41AF60680931644FF8" ma:contentTypeVersion="38" ma:contentTypeDescription="ContTrucD" ma:contentTypeScope="" ma:versionID="06d894131a5b51e5018a3d3b80897f3d">
  <xsd:schema xmlns:xsd="http://www.w3.org/2001/XMLSchema" xmlns:xs="http://www.w3.org/2001/XMLSchema" xmlns:p="http://schemas.microsoft.com/office/2006/metadata/properties" xmlns:ns1="http://schemas.microsoft.com/sharepoint/v3" xmlns:ns2="4f810ac0-7940-4b47-8510-ccc18747f341" xmlns:ns3="aeabe285-28c2-4b4a-a8cd-631679229c94" xmlns:ns4="http://schemas.microsoft.com/sharepoint/v4" targetNamespace="http://schemas.microsoft.com/office/2006/metadata/properties" ma:root="true" ma:fieldsID="457b7fe014ac0dad4a48e1791a399ad9" ns1:_="" ns2:_="" ns3:_="" ns4:_="">
    <xsd:import namespace="http://schemas.microsoft.com/sharepoint/v3"/>
    <xsd:import namespace="4f810ac0-7940-4b47-8510-ccc18747f341"/>
    <xsd:import namespace="aeabe285-28c2-4b4a-a8cd-631679229c94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lpServices"/>
                <xsd:element ref="ns3:PgResponsibleResponsable" minOccurs="0"/>
                <xsd:element ref="ns2:TxtResumeE"/>
                <xsd:element ref="ns2:TxtResumeF"/>
                <xsd:element ref="ns2:TxtMotClef" minOccurs="0"/>
                <xsd:element ref="ns2:NbDuree"/>
                <xsd:element ref="ns2:ChkNouveauEmp" minOccurs="0"/>
                <xsd:element ref="ns2:ChLocationEmplacement"/>
                <xsd:element ref="ns2:C_ClpServices" minOccurs="0"/>
                <xsd:element ref="ns2:ChkTraitementInitial" minOccurs="0"/>
                <xsd:element ref="ns2:NbVersion" minOccurs="0"/>
                <xsd:element ref="ns4:IconOverlay" minOccurs="0"/>
                <xsd:element ref="ns1:_vti_ItemDeclaredRecord" minOccurs="0"/>
                <xsd:element ref="ns1:_vti_ItemHoldRecordStatus" minOccurs="0"/>
                <xsd:element ref="ns1:_dlc_ExpireDateSaved" minOccurs="0"/>
                <xsd:element ref="ns1:_dlc_ExpireDate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2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3" nillable="true" ma:displayName="Hold and Record Status" ma:decimals="0" ma:hidden="true" ma:internalName="_vti_ItemHoldRecordStatus" ma:readOnly="true">
      <xsd:simpleType>
        <xsd:restriction base="dms:Unknown"/>
      </xsd:simpleType>
    </xsd:element>
    <xsd:element name="_dlc_ExpireDateSaved" ma:index="24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5" nillable="true" ma:displayName="Expiration Date" ma:hidden="true" ma:internalName="_dlc_ExpireDate" ma:readOnly="true">
      <xsd:simpleType>
        <xsd:restriction base="dms:DateTime"/>
      </xsd:simpleType>
    </xsd:element>
    <xsd:element name="_dlc_Exempt" ma:index="26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10ac0-7940-4b47-8510-ccc18747f341" elementFormDefault="qualified">
    <xsd:import namespace="http://schemas.microsoft.com/office/2006/documentManagement/types"/>
    <xsd:import namespace="http://schemas.microsoft.com/office/infopath/2007/PartnerControls"/>
    <xsd:element name="ClpServices" ma:index="2" ma:displayName="ClpServices" ma:description="ClpServicesD" ma:list="{34A2CCC2-8655-4786-B8EE-4A9DDB8FA9D0}" ma:internalName="ClpServices" ma:showField="Title" ma:web="aeabe285-28c2-4b4a-a8cd-631679229c94">
      <xsd:simpleType>
        <xsd:restriction base="dms:Lookup"/>
      </xsd:simpleType>
    </xsd:element>
    <xsd:element name="TxtResumeE" ma:index="4" ma:displayName="TxtResumeE" ma:description="TxtResumeED" ma:internalName="TxtResumeE">
      <xsd:simpleType>
        <xsd:restriction base="dms:Text">
          <xsd:maxLength value="150"/>
        </xsd:restriction>
      </xsd:simpleType>
    </xsd:element>
    <xsd:element name="TxtResumeF" ma:index="5" ma:displayName="TxtResumeF" ma:description="TxtResumeFD" ma:internalName="TxtResumeF">
      <xsd:simpleType>
        <xsd:restriction base="dms:Text">
          <xsd:maxLength value="150"/>
        </xsd:restriction>
      </xsd:simpleType>
    </xsd:element>
    <xsd:element name="TxtMotClef" ma:index="6" nillable="true" ma:displayName="TxtMotClef" ma:description="TxtMotClefD" ma:internalName="TxtMotClef">
      <xsd:simpleType>
        <xsd:restriction base="dms:Text">
          <xsd:maxLength value="255"/>
        </xsd:restriction>
      </xsd:simpleType>
    </xsd:element>
    <xsd:element name="NbDuree" ma:index="7" ma:displayName="NbDuree" ma:decimals="0" ma:default="12" ma:description="NbDureeD" ma:internalName="NbDuree" ma:percentage="FALSE">
      <xsd:simpleType>
        <xsd:restriction base="dms:Number">
          <xsd:maxInclusive value="24"/>
          <xsd:minInclusive value="3"/>
        </xsd:restriction>
      </xsd:simpleType>
    </xsd:element>
    <xsd:element name="ChkNouveauEmp" ma:index="8" nillable="true" ma:displayName="ChkNouveauEmp" ma:default="0" ma:description="ChkNouveauEmpD" ma:internalName="ChkNouveauEmp">
      <xsd:simpleType>
        <xsd:restriction base="dms:Boolean"/>
      </xsd:simpleType>
    </xsd:element>
    <xsd:element name="ChLocationEmplacement" ma:index="9" ma:displayName="ChLocationEmplacement" ma:default="Client Library / Bibliothèque client" ma:description="ChLocationEmplacementD" ma:format="Dropdown" ma:internalName="ChLocationEmplacement">
      <xsd:simpleType>
        <xsd:restriction base="dms:Choice">
          <xsd:enumeration value="Client Library / Bibliothèque client"/>
          <xsd:enumeration value="Technical Library / Bibliothèque technique"/>
          <xsd:enumeration value="Archive"/>
          <xsd:enumeration value="Work in progress library / Bibliothèque de travaux en cours"/>
        </xsd:restriction>
      </xsd:simpleType>
    </xsd:element>
    <xsd:element name="C_ClpServices" ma:index="17" nillable="true" ma:displayName="C_ClpServices" ma:internalName="C_ClpServices" ma:readOnly="true">
      <xsd:simpleType>
        <xsd:restriction base="dms:Text"/>
      </xsd:simpleType>
    </xsd:element>
    <xsd:element name="ChkTraitementInitial" ma:index="18" nillable="true" ma:displayName="ChkTraitementInitial" ma:default="0" ma:description="To know if initial workflow is done&#10;Pour voir si le flux de travail initial est fait" ma:hidden="true" ma:internalName="ChkTraitementInitial" ma:readOnly="false">
      <xsd:simpleType>
        <xsd:restriction base="dms:Boolean"/>
      </xsd:simpleType>
    </xsd:element>
    <xsd:element name="NbVersion" ma:index="19" nillable="true" ma:displayName="NbVersion" ma:description="Enregistre la version du document / Saves the document version" ma:hidden="true" ma:internalName="NbVersion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be285-28c2-4b4a-a8cd-631679229c94" elementFormDefault="qualified">
    <xsd:import namespace="http://schemas.microsoft.com/office/2006/documentManagement/types"/>
    <xsd:import namespace="http://schemas.microsoft.com/office/infopath/2007/PartnerControls"/>
    <xsd:element name="PgResponsibleResponsable" ma:index="3" nillable="true" ma:displayName="PgResponsibleResponsable" ma:description="" ma:list="UserInfo" ma:SharePointGroup="0" ma:internalName="PgResponsibleResponsabl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_ClpServices xmlns="4f810ac0-7940-4b47-8510-ccc18747f341" xsi:nil="true"/>
    <TxtMotClef xmlns="4f810ac0-7940-4b47-8510-ccc18747f341" xsi:nil="true"/>
    <NbDuree xmlns="4f810ac0-7940-4b47-8510-ccc18747f341">12</NbDuree>
    <NbVersion xmlns="4f810ac0-7940-4b47-8510-ccc18747f341" xsi:nil="true"/>
    <ClpServices xmlns="4f810ac0-7940-4b47-8510-ccc18747f341"/>
    <IconOverlay xmlns="http://schemas.microsoft.com/sharepoint/v4" xsi:nil="true"/>
    <ChkNouveauEmp xmlns="4f810ac0-7940-4b47-8510-ccc18747f341">false</ChkNouveauEmp>
    <ChkTraitementInitial xmlns="4f810ac0-7940-4b47-8510-ccc18747f341">false</ChkTraitementInitial>
    <TxtResumeE xmlns="4f810ac0-7940-4b47-8510-ccc18747f341"/>
    <ChLocationEmplacement xmlns="4f810ac0-7940-4b47-8510-ccc18747f341">Client Library / Bibliothèque client</ChLocationEmplacement>
    <TxtResumeF xmlns="4f810ac0-7940-4b47-8510-ccc18747f341"/>
    <PgResponsibleResponsable xmlns="aeabe285-28c2-4b4a-a8cd-631679229c94">
      <UserInfo>
        <DisplayName>Ke, Jun J [NC]</DisplayName>
        <AccountId>126</AccountId>
        <AccountType/>
      </UserInfo>
    </PgResponsibleResponsable>
  </documentManagement>
</p:properties>
</file>

<file path=customXml/itemProps1.xml><?xml version="1.0" encoding="utf-8"?>
<ds:datastoreItem xmlns:ds="http://schemas.openxmlformats.org/officeDocument/2006/customXml" ds:itemID="{5FE70E72-2021-4A4F-A16F-4D83704FC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810ac0-7940-4b47-8510-ccc18747f341"/>
    <ds:schemaRef ds:uri="aeabe285-28c2-4b4a-a8cd-631679229c94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0F6D78-BE99-4071-AEB8-929E391B20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BE91C8-9627-4F13-8C72-3CF7DB5F458A}">
  <ds:schemaRefs>
    <ds:schemaRef ds:uri="http://schemas.microsoft.com/office/infopath/2007/PartnerControls"/>
    <ds:schemaRef ds:uri="http://purl.org/dc/terms/"/>
    <ds:schemaRef ds:uri="aeabe285-28c2-4b4a-a8cd-631679229c94"/>
    <ds:schemaRef ds:uri="http://schemas.microsoft.com/office/2006/documentManagement/types"/>
    <ds:schemaRef ds:uri="4f810ac0-7940-4b47-8510-ccc18747f341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sharepoint/v4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PPT4x3_ESDC_Final_EN02</Template>
  <TotalTime>0</TotalTime>
  <Words>1544</Words>
  <Application>Microsoft Office PowerPoint</Application>
  <PresentationFormat>On-screen Show (4:3)</PresentationFormat>
  <Paragraphs>324</Paragraphs>
  <Slides>29</Slides>
  <Notes>29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Verdana</vt:lpstr>
      <vt:lpstr>Wingdings</vt:lpstr>
      <vt:lpstr>PPT_ESDC_Final_EN02</vt:lpstr>
      <vt:lpstr>Reaching Home Community  Homelessness  Report (CHR)</vt:lpstr>
      <vt:lpstr>Learning Goals </vt:lpstr>
      <vt:lpstr>PowerPoint Presentation</vt:lpstr>
      <vt:lpstr>PowerPoint Presentation</vt:lpstr>
      <vt:lpstr>Who Completes the CHR and When?</vt:lpstr>
      <vt:lpstr>What is the CHR?</vt:lpstr>
      <vt:lpstr>PowerPoint Presentation</vt:lpstr>
      <vt:lpstr>PowerPoint Presentation</vt:lpstr>
      <vt:lpstr>Section 1: Community Context</vt:lpstr>
      <vt:lpstr>PowerPoint Presentation</vt:lpstr>
      <vt:lpstr>Self-Assessment (cont.)</vt:lpstr>
      <vt:lpstr>PowerPoint Presentation</vt:lpstr>
      <vt:lpstr>PowerPoint Presentation</vt:lpstr>
      <vt:lpstr>Community-Level Data (cont.)</vt:lpstr>
      <vt:lpstr>PowerPoint Presentation</vt:lpstr>
      <vt:lpstr>PowerPoint Presentation</vt:lpstr>
      <vt:lpstr>Community-Level Outcomes (cont.)</vt:lpstr>
      <vt:lpstr>Let’s Review!</vt:lpstr>
      <vt:lpstr>What resources can be consulted?</vt:lpstr>
      <vt:lpstr>PowerPoint Presentation</vt:lpstr>
      <vt:lpstr>Overview of the CHR</vt:lpstr>
      <vt:lpstr>Overview of the CHR Template</vt:lpstr>
      <vt:lpstr>PowerPoint Presentation</vt:lpstr>
      <vt:lpstr>PowerPoint Presentation</vt:lpstr>
      <vt:lpstr>PowerPoint Presentation</vt:lpstr>
      <vt:lpstr>What’s Next?</vt:lpstr>
      <vt:lpstr>CHR Milestones</vt:lpstr>
      <vt:lpstr>Review of Learning Goals 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1807</cp:revision>
  <cp:lastPrinted>2019-11-14T19:43:23Z</cp:lastPrinted>
  <dcterms:created xsi:type="dcterms:W3CDTF">2019-05-31T15:27:21Z</dcterms:created>
  <dcterms:modified xsi:type="dcterms:W3CDTF">2020-12-04T15:42:11Z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temRetentionFormula">
    <vt:lpwstr/>
  </property>
  <property fmtid="{D5CDD505-2E9C-101B-9397-08002B2CF9AE}" pid="3" name="_dlc_policyId">
    <vt:lpwstr/>
  </property>
  <property fmtid="{D5CDD505-2E9C-101B-9397-08002B2CF9AE}" pid="4" name="ContentTypeId">
    <vt:lpwstr>0x0101040003A63F095AE43C418C5EB8D418AD87E4008A2F70CE93A5824AB942A768F5BED4E8</vt:lpwstr>
  </property>
  <property fmtid="{D5CDD505-2E9C-101B-9397-08002B2CF9AE}" pid="5" name="WorkflowChangePath">
    <vt:lpwstr>7ab30019-3554-4919-b6f6-c90dc74a1bdf,4;</vt:lpwstr>
  </property>
</Properties>
</file>